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72" r:id="rId6"/>
    <p:sldMasterId id="2147483684" r:id="rId7"/>
  </p:sldMasterIdLst>
  <p:notesMasterIdLst>
    <p:notesMasterId r:id="rId39"/>
  </p:notesMasterIdLst>
  <p:sldIdLst>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DB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4136" autoAdjust="0"/>
  </p:normalViewPr>
  <p:slideViewPr>
    <p:cSldViewPr snapToGrid="0">
      <p:cViewPr varScale="1">
        <p:scale>
          <a:sx n="51" d="100"/>
          <a:sy n="51" d="100"/>
        </p:scale>
        <p:origin x="922"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notesMaster" Target="notesMasters/notesMaster1.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tableStyles" Target="tableStyles.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6.png"/><Relationship Id="rId1" Type="http://schemas.openxmlformats.org/officeDocument/2006/relationships/image" Target="../media/image25.pn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6.png"/><Relationship Id="rId1" Type="http://schemas.openxmlformats.org/officeDocument/2006/relationships/image" Target="../media/image2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CD2E03-0641-4E47-96E5-A095EDAD33A4}" type="doc">
      <dgm:prSet loTypeId="urn:microsoft.com/office/officeart/2008/layout/HexagonCluster" loCatId="relationship" qsTypeId="urn:microsoft.com/office/officeart/2005/8/quickstyle/simple1" qsCatId="simple" csTypeId="urn:microsoft.com/office/officeart/2005/8/colors/accent1_2" csCatId="accent1" phldr="1"/>
      <dgm:spPr/>
      <dgm:t>
        <a:bodyPr/>
        <a:lstStyle/>
        <a:p>
          <a:endParaRPr lang="en-US"/>
        </a:p>
      </dgm:t>
    </dgm:pt>
    <dgm:pt modelId="{7F3E166A-15CD-4067-8B19-E0B8C254528F}">
      <dgm:prSet phldrT="[Text]"/>
      <dgm:spPr>
        <a:solidFill>
          <a:schemeClr val="accent6"/>
        </a:solidFill>
        <a:ln>
          <a:solidFill>
            <a:schemeClr val="accent6"/>
          </a:solidFill>
        </a:ln>
      </dgm:spPr>
      <dgm:t>
        <a:bodyPr/>
        <a:lstStyle/>
        <a:p>
          <a:r>
            <a:rPr lang="en-US" dirty="0" smtClean="0"/>
            <a:t>Walk Away</a:t>
          </a:r>
          <a:endParaRPr lang="en-US" dirty="0"/>
        </a:p>
      </dgm:t>
    </dgm:pt>
    <dgm:pt modelId="{D26B8F54-919C-4191-AB60-0AE20BF0B324}" type="parTrans" cxnId="{83E1BB4E-1AD1-48D1-B581-76D7B0358632}">
      <dgm:prSet/>
      <dgm:spPr/>
      <dgm:t>
        <a:bodyPr/>
        <a:lstStyle/>
        <a:p>
          <a:endParaRPr lang="en-US"/>
        </a:p>
      </dgm:t>
    </dgm:pt>
    <dgm:pt modelId="{D015223C-AF87-46D9-8104-F1A5B0E4DCBC}" type="sibTrans" cxnId="{83E1BB4E-1AD1-48D1-B581-76D7B0358632}">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8000" r="-8000"/>
          </a:stretch>
        </a:blipFill>
        <a:ln>
          <a:solidFill>
            <a:schemeClr val="accent6"/>
          </a:solidFill>
        </a:ln>
      </dgm:spPr>
      <dgm:t>
        <a:bodyPr/>
        <a:lstStyle/>
        <a:p>
          <a:endParaRPr lang="en-US"/>
        </a:p>
      </dgm:t>
    </dgm:pt>
    <dgm:pt modelId="{E701E5A9-BAE7-4EC5-B8F8-E763FB185AD7}">
      <dgm:prSet phldrT="[Text]"/>
      <dgm:spPr>
        <a:solidFill>
          <a:schemeClr val="accent1"/>
        </a:solidFill>
        <a:ln>
          <a:solidFill>
            <a:schemeClr val="accent1"/>
          </a:solidFill>
        </a:ln>
      </dgm:spPr>
      <dgm:t>
        <a:bodyPr/>
        <a:lstStyle/>
        <a:p>
          <a:r>
            <a:rPr lang="en-US" dirty="0" smtClean="0"/>
            <a:t>Change the Subject</a:t>
          </a:r>
          <a:endParaRPr lang="en-US" dirty="0"/>
        </a:p>
      </dgm:t>
    </dgm:pt>
    <dgm:pt modelId="{89103197-031B-4D61-9BC6-12090C5166B0}" type="parTrans" cxnId="{09AD944D-615D-4356-A832-42B3CFF9062E}">
      <dgm:prSet/>
      <dgm:spPr/>
      <dgm:t>
        <a:bodyPr/>
        <a:lstStyle/>
        <a:p>
          <a:endParaRPr lang="en-US"/>
        </a:p>
      </dgm:t>
    </dgm:pt>
    <dgm:pt modelId="{61737F7B-1C28-40FA-A591-B3790C1467AB}" type="sibTrans" cxnId="{09AD944D-615D-4356-A832-42B3CFF9062E}">
      <dgm:prSet/>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18000" b="-18000"/>
          </a:stretch>
        </a:blipFill>
        <a:ln>
          <a:solidFill>
            <a:schemeClr val="accent1"/>
          </a:solidFill>
        </a:ln>
      </dgm:spPr>
      <dgm:t>
        <a:bodyPr/>
        <a:lstStyle/>
        <a:p>
          <a:endParaRPr lang="en-US"/>
        </a:p>
      </dgm:t>
    </dgm:pt>
    <dgm:pt modelId="{B78680EA-879E-45B8-9261-1722DDBA4F16}">
      <dgm:prSet phldrT="[Text]"/>
      <dgm:spPr>
        <a:solidFill>
          <a:schemeClr val="accent3"/>
        </a:solidFill>
        <a:ln>
          <a:solidFill>
            <a:schemeClr val="accent3"/>
          </a:solidFill>
        </a:ln>
      </dgm:spPr>
      <dgm:t>
        <a:bodyPr/>
        <a:lstStyle/>
        <a:p>
          <a:r>
            <a:rPr lang="en-US" dirty="0" smtClean="0"/>
            <a:t>Body Language</a:t>
          </a:r>
          <a:endParaRPr lang="en-US" dirty="0"/>
        </a:p>
      </dgm:t>
    </dgm:pt>
    <dgm:pt modelId="{ADE94A80-C459-465D-877C-9A6D08C16E37}" type="parTrans" cxnId="{712916B0-AB43-4D58-A641-7E1B7D9C765A}">
      <dgm:prSet/>
      <dgm:spPr/>
      <dgm:t>
        <a:bodyPr/>
        <a:lstStyle/>
        <a:p>
          <a:endParaRPr lang="en-US"/>
        </a:p>
      </dgm:t>
    </dgm:pt>
    <dgm:pt modelId="{4B2CAF22-9382-4B7E-AFC8-E2BC4F4AC9F6}" type="sibTrans" cxnId="{712916B0-AB43-4D58-A641-7E1B7D9C765A}">
      <dgm:prSet/>
      <dgm:spPr>
        <a:blipFill>
          <a:blip xmlns:r="http://schemas.openxmlformats.org/officeDocument/2006/relationships" r:embed="rId3">
            <a:extLst>
              <a:ext uri="{28A0092B-C50C-407E-A947-70E740481C1C}">
                <a14:useLocalDpi xmlns:a14="http://schemas.microsoft.com/office/drawing/2010/main" val="0"/>
              </a:ext>
            </a:extLst>
          </a:blip>
          <a:srcRect/>
          <a:stretch>
            <a:fillRect t="-51000" b="-51000"/>
          </a:stretch>
        </a:blipFill>
        <a:ln>
          <a:solidFill>
            <a:schemeClr val="accent3"/>
          </a:solidFill>
        </a:ln>
      </dgm:spPr>
      <dgm:t>
        <a:bodyPr/>
        <a:lstStyle/>
        <a:p>
          <a:endParaRPr lang="en-US"/>
        </a:p>
      </dgm:t>
    </dgm:pt>
    <dgm:pt modelId="{CD4BFDBC-111E-4D82-B818-D83C6E0E69F0}" type="pres">
      <dgm:prSet presAssocID="{6ECD2E03-0641-4E47-96E5-A095EDAD33A4}" presName="Name0" presStyleCnt="0">
        <dgm:presLayoutVars>
          <dgm:chMax val="21"/>
          <dgm:chPref val="21"/>
        </dgm:presLayoutVars>
      </dgm:prSet>
      <dgm:spPr/>
      <dgm:t>
        <a:bodyPr/>
        <a:lstStyle/>
        <a:p>
          <a:endParaRPr lang="en-US"/>
        </a:p>
      </dgm:t>
    </dgm:pt>
    <dgm:pt modelId="{B95D7F46-92CC-4DCA-9952-19AE1BAF3440}" type="pres">
      <dgm:prSet presAssocID="{7F3E166A-15CD-4067-8B19-E0B8C254528F}" presName="text1" presStyleCnt="0"/>
      <dgm:spPr/>
    </dgm:pt>
    <dgm:pt modelId="{1BCDC173-1277-49C0-8F8F-1DD4C27F3411}" type="pres">
      <dgm:prSet presAssocID="{7F3E166A-15CD-4067-8B19-E0B8C254528F}" presName="textRepeatNode" presStyleLbl="alignNode1" presStyleIdx="0" presStyleCnt="3">
        <dgm:presLayoutVars>
          <dgm:chMax val="0"/>
          <dgm:chPref val="0"/>
          <dgm:bulletEnabled val="1"/>
        </dgm:presLayoutVars>
      </dgm:prSet>
      <dgm:spPr/>
      <dgm:t>
        <a:bodyPr/>
        <a:lstStyle/>
        <a:p>
          <a:endParaRPr lang="en-US"/>
        </a:p>
      </dgm:t>
    </dgm:pt>
    <dgm:pt modelId="{3E23BDE4-8246-4BC1-BE46-4D46A03DC78E}" type="pres">
      <dgm:prSet presAssocID="{7F3E166A-15CD-4067-8B19-E0B8C254528F}" presName="textaccent1" presStyleCnt="0"/>
      <dgm:spPr/>
    </dgm:pt>
    <dgm:pt modelId="{CD0BFDE5-013F-43E3-9346-D2A9331D0136}" type="pres">
      <dgm:prSet presAssocID="{7F3E166A-15CD-4067-8B19-E0B8C254528F}" presName="accentRepeatNode" presStyleLbl="solidAlignAcc1" presStyleIdx="0" presStyleCnt="6"/>
      <dgm:spPr>
        <a:ln>
          <a:solidFill>
            <a:schemeClr val="accent6"/>
          </a:solidFill>
        </a:ln>
      </dgm:spPr>
    </dgm:pt>
    <dgm:pt modelId="{1C60B818-9769-4BDB-9D98-4D4470361BAA}" type="pres">
      <dgm:prSet presAssocID="{D015223C-AF87-46D9-8104-F1A5B0E4DCBC}" presName="image1" presStyleCnt="0"/>
      <dgm:spPr/>
    </dgm:pt>
    <dgm:pt modelId="{7CDBDF76-4A24-4064-B27D-E12C7DCF6DB0}" type="pres">
      <dgm:prSet presAssocID="{D015223C-AF87-46D9-8104-F1A5B0E4DCBC}" presName="imageRepeatNode" presStyleLbl="alignAcc1" presStyleIdx="0" presStyleCnt="3"/>
      <dgm:spPr/>
      <dgm:t>
        <a:bodyPr/>
        <a:lstStyle/>
        <a:p>
          <a:endParaRPr lang="en-US"/>
        </a:p>
      </dgm:t>
    </dgm:pt>
    <dgm:pt modelId="{441BDE10-8EDE-4B76-A8A7-E38A3EE57941}" type="pres">
      <dgm:prSet presAssocID="{D015223C-AF87-46D9-8104-F1A5B0E4DCBC}" presName="imageaccent1" presStyleCnt="0"/>
      <dgm:spPr/>
    </dgm:pt>
    <dgm:pt modelId="{2FD5385F-7522-4F5A-9A84-CB814E57421F}" type="pres">
      <dgm:prSet presAssocID="{D015223C-AF87-46D9-8104-F1A5B0E4DCBC}" presName="accentRepeatNode" presStyleLbl="solidAlignAcc1" presStyleIdx="1" presStyleCnt="6"/>
      <dgm:spPr>
        <a:ln>
          <a:solidFill>
            <a:schemeClr val="accent6"/>
          </a:solidFill>
        </a:ln>
      </dgm:spPr>
    </dgm:pt>
    <dgm:pt modelId="{0F6FE909-5950-4523-8660-D02395CFB143}" type="pres">
      <dgm:prSet presAssocID="{E701E5A9-BAE7-4EC5-B8F8-E763FB185AD7}" presName="text2" presStyleCnt="0"/>
      <dgm:spPr/>
    </dgm:pt>
    <dgm:pt modelId="{47A91DD7-3297-4C23-B4C7-EFB7A9E1A14A}" type="pres">
      <dgm:prSet presAssocID="{E701E5A9-BAE7-4EC5-B8F8-E763FB185AD7}" presName="textRepeatNode" presStyleLbl="alignNode1" presStyleIdx="1" presStyleCnt="3">
        <dgm:presLayoutVars>
          <dgm:chMax val="0"/>
          <dgm:chPref val="0"/>
          <dgm:bulletEnabled val="1"/>
        </dgm:presLayoutVars>
      </dgm:prSet>
      <dgm:spPr/>
      <dgm:t>
        <a:bodyPr/>
        <a:lstStyle/>
        <a:p>
          <a:endParaRPr lang="en-US"/>
        </a:p>
      </dgm:t>
    </dgm:pt>
    <dgm:pt modelId="{9F7F4986-CCD0-47EC-AE73-6E97F21C4362}" type="pres">
      <dgm:prSet presAssocID="{E701E5A9-BAE7-4EC5-B8F8-E763FB185AD7}" presName="textaccent2" presStyleCnt="0"/>
      <dgm:spPr/>
    </dgm:pt>
    <dgm:pt modelId="{5F3819EA-27B8-4D45-820D-7673B0E6738B}" type="pres">
      <dgm:prSet presAssocID="{E701E5A9-BAE7-4EC5-B8F8-E763FB185AD7}" presName="accentRepeatNode" presStyleLbl="solidAlignAcc1" presStyleIdx="2" presStyleCnt="6"/>
      <dgm:spPr>
        <a:ln>
          <a:solidFill>
            <a:schemeClr val="accent1"/>
          </a:solidFill>
        </a:ln>
      </dgm:spPr>
    </dgm:pt>
    <dgm:pt modelId="{9B482BA2-66E2-4DD3-B819-4A1574F7447B}" type="pres">
      <dgm:prSet presAssocID="{61737F7B-1C28-40FA-A591-B3790C1467AB}" presName="image2" presStyleCnt="0"/>
      <dgm:spPr/>
    </dgm:pt>
    <dgm:pt modelId="{E86897BD-AC75-4B62-807C-D22EF37D134F}" type="pres">
      <dgm:prSet presAssocID="{61737F7B-1C28-40FA-A591-B3790C1467AB}" presName="imageRepeatNode" presStyleLbl="alignAcc1" presStyleIdx="1" presStyleCnt="3"/>
      <dgm:spPr/>
      <dgm:t>
        <a:bodyPr/>
        <a:lstStyle/>
        <a:p>
          <a:endParaRPr lang="en-US"/>
        </a:p>
      </dgm:t>
    </dgm:pt>
    <dgm:pt modelId="{88BEDB74-9802-4A01-A9F3-96658DEF02BA}" type="pres">
      <dgm:prSet presAssocID="{61737F7B-1C28-40FA-A591-B3790C1467AB}" presName="imageaccent2" presStyleCnt="0"/>
      <dgm:spPr/>
    </dgm:pt>
    <dgm:pt modelId="{D3180A1A-38A6-4148-8CD7-BA1AD07FF143}" type="pres">
      <dgm:prSet presAssocID="{61737F7B-1C28-40FA-A591-B3790C1467AB}" presName="accentRepeatNode" presStyleLbl="solidAlignAcc1" presStyleIdx="3" presStyleCnt="6"/>
      <dgm:spPr/>
    </dgm:pt>
    <dgm:pt modelId="{DB3DADFF-8A78-4A0E-AA89-BEFFCD09DCD3}" type="pres">
      <dgm:prSet presAssocID="{B78680EA-879E-45B8-9261-1722DDBA4F16}" presName="text3" presStyleCnt="0"/>
      <dgm:spPr/>
    </dgm:pt>
    <dgm:pt modelId="{748A10BB-EBA4-419A-9128-BD78DBEBFF44}" type="pres">
      <dgm:prSet presAssocID="{B78680EA-879E-45B8-9261-1722DDBA4F16}" presName="textRepeatNode" presStyleLbl="alignNode1" presStyleIdx="2" presStyleCnt="3">
        <dgm:presLayoutVars>
          <dgm:chMax val="0"/>
          <dgm:chPref val="0"/>
          <dgm:bulletEnabled val="1"/>
        </dgm:presLayoutVars>
      </dgm:prSet>
      <dgm:spPr/>
      <dgm:t>
        <a:bodyPr/>
        <a:lstStyle/>
        <a:p>
          <a:endParaRPr lang="en-US"/>
        </a:p>
      </dgm:t>
    </dgm:pt>
    <dgm:pt modelId="{6027810B-AD40-470C-AB0E-A6C8939A3037}" type="pres">
      <dgm:prSet presAssocID="{B78680EA-879E-45B8-9261-1722DDBA4F16}" presName="textaccent3" presStyleCnt="0"/>
      <dgm:spPr/>
    </dgm:pt>
    <dgm:pt modelId="{3660F9C5-E26A-4D6F-8946-B2799679BA4B}" type="pres">
      <dgm:prSet presAssocID="{B78680EA-879E-45B8-9261-1722DDBA4F16}" presName="accentRepeatNode" presStyleLbl="solidAlignAcc1" presStyleIdx="4" presStyleCnt="6"/>
      <dgm:spPr>
        <a:ln>
          <a:solidFill>
            <a:schemeClr val="accent3"/>
          </a:solidFill>
        </a:ln>
      </dgm:spPr>
    </dgm:pt>
    <dgm:pt modelId="{1A0E164F-CF36-4B70-8004-76F10C590827}" type="pres">
      <dgm:prSet presAssocID="{4B2CAF22-9382-4B7E-AFC8-E2BC4F4AC9F6}" presName="image3" presStyleCnt="0"/>
      <dgm:spPr/>
    </dgm:pt>
    <dgm:pt modelId="{008E82A9-680A-4645-BE78-C049942F9944}" type="pres">
      <dgm:prSet presAssocID="{4B2CAF22-9382-4B7E-AFC8-E2BC4F4AC9F6}" presName="imageRepeatNode" presStyleLbl="alignAcc1" presStyleIdx="2" presStyleCnt="3"/>
      <dgm:spPr/>
      <dgm:t>
        <a:bodyPr/>
        <a:lstStyle/>
        <a:p>
          <a:endParaRPr lang="en-US"/>
        </a:p>
      </dgm:t>
    </dgm:pt>
    <dgm:pt modelId="{0F4E073F-A161-496C-A356-7093B66B1EE8}" type="pres">
      <dgm:prSet presAssocID="{4B2CAF22-9382-4B7E-AFC8-E2BC4F4AC9F6}" presName="imageaccent3" presStyleCnt="0"/>
      <dgm:spPr/>
    </dgm:pt>
    <dgm:pt modelId="{F648269B-BCCF-4D4F-94D9-28AE3D3E7B2D}" type="pres">
      <dgm:prSet presAssocID="{4B2CAF22-9382-4B7E-AFC8-E2BC4F4AC9F6}" presName="accentRepeatNode" presStyleLbl="solidAlignAcc1" presStyleIdx="5" presStyleCnt="6"/>
      <dgm:spPr>
        <a:ln>
          <a:solidFill>
            <a:schemeClr val="accent3"/>
          </a:solidFill>
        </a:ln>
      </dgm:spPr>
    </dgm:pt>
  </dgm:ptLst>
  <dgm:cxnLst>
    <dgm:cxn modelId="{643621BE-8DB0-44C7-BFDB-0EDCA52332C7}" type="presOf" srcId="{4B2CAF22-9382-4B7E-AFC8-E2BC4F4AC9F6}" destId="{008E82A9-680A-4645-BE78-C049942F9944}" srcOrd="0" destOrd="0" presId="urn:microsoft.com/office/officeart/2008/layout/HexagonCluster"/>
    <dgm:cxn modelId="{09AD944D-615D-4356-A832-42B3CFF9062E}" srcId="{6ECD2E03-0641-4E47-96E5-A095EDAD33A4}" destId="{E701E5A9-BAE7-4EC5-B8F8-E763FB185AD7}" srcOrd="1" destOrd="0" parTransId="{89103197-031B-4D61-9BC6-12090C5166B0}" sibTransId="{61737F7B-1C28-40FA-A591-B3790C1467AB}"/>
    <dgm:cxn modelId="{1A95026B-1ECE-4DC5-938F-1E252662E58E}" type="presOf" srcId="{E701E5A9-BAE7-4EC5-B8F8-E763FB185AD7}" destId="{47A91DD7-3297-4C23-B4C7-EFB7A9E1A14A}" srcOrd="0" destOrd="0" presId="urn:microsoft.com/office/officeart/2008/layout/HexagonCluster"/>
    <dgm:cxn modelId="{C68509E5-CB46-4C28-A987-7B304B769AE8}" type="presOf" srcId="{61737F7B-1C28-40FA-A591-B3790C1467AB}" destId="{E86897BD-AC75-4B62-807C-D22EF37D134F}" srcOrd="0" destOrd="0" presId="urn:microsoft.com/office/officeart/2008/layout/HexagonCluster"/>
    <dgm:cxn modelId="{D29125A2-41AC-4065-91D2-D38FC4F19C84}" type="presOf" srcId="{B78680EA-879E-45B8-9261-1722DDBA4F16}" destId="{748A10BB-EBA4-419A-9128-BD78DBEBFF44}" srcOrd="0" destOrd="0" presId="urn:microsoft.com/office/officeart/2008/layout/HexagonCluster"/>
    <dgm:cxn modelId="{3B9B336F-0FCA-4592-9198-8843DBD704D6}" type="presOf" srcId="{7F3E166A-15CD-4067-8B19-E0B8C254528F}" destId="{1BCDC173-1277-49C0-8F8F-1DD4C27F3411}" srcOrd="0" destOrd="0" presId="urn:microsoft.com/office/officeart/2008/layout/HexagonCluster"/>
    <dgm:cxn modelId="{37B6FECE-0915-4FBD-9C1F-0DACD9A15D18}" type="presOf" srcId="{D015223C-AF87-46D9-8104-F1A5B0E4DCBC}" destId="{7CDBDF76-4A24-4064-B27D-E12C7DCF6DB0}" srcOrd="0" destOrd="0" presId="urn:microsoft.com/office/officeart/2008/layout/HexagonCluster"/>
    <dgm:cxn modelId="{83E1BB4E-1AD1-48D1-B581-76D7B0358632}" srcId="{6ECD2E03-0641-4E47-96E5-A095EDAD33A4}" destId="{7F3E166A-15CD-4067-8B19-E0B8C254528F}" srcOrd="0" destOrd="0" parTransId="{D26B8F54-919C-4191-AB60-0AE20BF0B324}" sibTransId="{D015223C-AF87-46D9-8104-F1A5B0E4DCBC}"/>
    <dgm:cxn modelId="{CBD1DC64-5F4F-425F-9DE7-5EE542506F18}" type="presOf" srcId="{6ECD2E03-0641-4E47-96E5-A095EDAD33A4}" destId="{CD4BFDBC-111E-4D82-B818-D83C6E0E69F0}" srcOrd="0" destOrd="0" presId="urn:microsoft.com/office/officeart/2008/layout/HexagonCluster"/>
    <dgm:cxn modelId="{712916B0-AB43-4D58-A641-7E1B7D9C765A}" srcId="{6ECD2E03-0641-4E47-96E5-A095EDAD33A4}" destId="{B78680EA-879E-45B8-9261-1722DDBA4F16}" srcOrd="2" destOrd="0" parTransId="{ADE94A80-C459-465D-877C-9A6D08C16E37}" sibTransId="{4B2CAF22-9382-4B7E-AFC8-E2BC4F4AC9F6}"/>
    <dgm:cxn modelId="{176EDC8C-C461-4D20-8BC1-70B6AE0E35D0}" type="presParOf" srcId="{CD4BFDBC-111E-4D82-B818-D83C6E0E69F0}" destId="{B95D7F46-92CC-4DCA-9952-19AE1BAF3440}" srcOrd="0" destOrd="0" presId="urn:microsoft.com/office/officeart/2008/layout/HexagonCluster"/>
    <dgm:cxn modelId="{120FB73A-B71C-480E-B2C7-500C4273565C}" type="presParOf" srcId="{B95D7F46-92CC-4DCA-9952-19AE1BAF3440}" destId="{1BCDC173-1277-49C0-8F8F-1DD4C27F3411}" srcOrd="0" destOrd="0" presId="urn:microsoft.com/office/officeart/2008/layout/HexagonCluster"/>
    <dgm:cxn modelId="{E1D34DE7-3754-4A47-B442-491CF9F91E5F}" type="presParOf" srcId="{CD4BFDBC-111E-4D82-B818-D83C6E0E69F0}" destId="{3E23BDE4-8246-4BC1-BE46-4D46A03DC78E}" srcOrd="1" destOrd="0" presId="urn:microsoft.com/office/officeart/2008/layout/HexagonCluster"/>
    <dgm:cxn modelId="{AB815715-5D33-462B-9EEA-0A6E10C4F6C2}" type="presParOf" srcId="{3E23BDE4-8246-4BC1-BE46-4D46A03DC78E}" destId="{CD0BFDE5-013F-43E3-9346-D2A9331D0136}" srcOrd="0" destOrd="0" presId="urn:microsoft.com/office/officeart/2008/layout/HexagonCluster"/>
    <dgm:cxn modelId="{F7D09C43-C9A2-4392-AA2F-207ACDD5216B}" type="presParOf" srcId="{CD4BFDBC-111E-4D82-B818-D83C6E0E69F0}" destId="{1C60B818-9769-4BDB-9D98-4D4470361BAA}" srcOrd="2" destOrd="0" presId="urn:microsoft.com/office/officeart/2008/layout/HexagonCluster"/>
    <dgm:cxn modelId="{AEBF1137-864F-4817-BF60-0F520A5E812B}" type="presParOf" srcId="{1C60B818-9769-4BDB-9D98-4D4470361BAA}" destId="{7CDBDF76-4A24-4064-B27D-E12C7DCF6DB0}" srcOrd="0" destOrd="0" presId="urn:microsoft.com/office/officeart/2008/layout/HexagonCluster"/>
    <dgm:cxn modelId="{1FD5E82E-0926-452C-A496-E13B543A4F7E}" type="presParOf" srcId="{CD4BFDBC-111E-4D82-B818-D83C6E0E69F0}" destId="{441BDE10-8EDE-4B76-A8A7-E38A3EE57941}" srcOrd="3" destOrd="0" presId="urn:microsoft.com/office/officeart/2008/layout/HexagonCluster"/>
    <dgm:cxn modelId="{F236ADA9-CF50-47B2-BB67-1427229853BF}" type="presParOf" srcId="{441BDE10-8EDE-4B76-A8A7-E38A3EE57941}" destId="{2FD5385F-7522-4F5A-9A84-CB814E57421F}" srcOrd="0" destOrd="0" presId="urn:microsoft.com/office/officeart/2008/layout/HexagonCluster"/>
    <dgm:cxn modelId="{8DB3B635-F950-4D03-9669-A32274ADAC2C}" type="presParOf" srcId="{CD4BFDBC-111E-4D82-B818-D83C6E0E69F0}" destId="{0F6FE909-5950-4523-8660-D02395CFB143}" srcOrd="4" destOrd="0" presId="urn:microsoft.com/office/officeart/2008/layout/HexagonCluster"/>
    <dgm:cxn modelId="{9BC271A9-6791-4831-BFA0-D3BEA8D95125}" type="presParOf" srcId="{0F6FE909-5950-4523-8660-D02395CFB143}" destId="{47A91DD7-3297-4C23-B4C7-EFB7A9E1A14A}" srcOrd="0" destOrd="0" presId="urn:microsoft.com/office/officeart/2008/layout/HexagonCluster"/>
    <dgm:cxn modelId="{5AB62F60-9A4B-4124-A4F1-0D0533B864F7}" type="presParOf" srcId="{CD4BFDBC-111E-4D82-B818-D83C6E0E69F0}" destId="{9F7F4986-CCD0-47EC-AE73-6E97F21C4362}" srcOrd="5" destOrd="0" presId="urn:microsoft.com/office/officeart/2008/layout/HexagonCluster"/>
    <dgm:cxn modelId="{FABD2953-00F5-4B14-A7D5-8F13A6165B6D}" type="presParOf" srcId="{9F7F4986-CCD0-47EC-AE73-6E97F21C4362}" destId="{5F3819EA-27B8-4D45-820D-7673B0E6738B}" srcOrd="0" destOrd="0" presId="urn:microsoft.com/office/officeart/2008/layout/HexagonCluster"/>
    <dgm:cxn modelId="{B5E37F1D-C02D-42F0-BA66-35F8CCB5595A}" type="presParOf" srcId="{CD4BFDBC-111E-4D82-B818-D83C6E0E69F0}" destId="{9B482BA2-66E2-4DD3-B819-4A1574F7447B}" srcOrd="6" destOrd="0" presId="urn:microsoft.com/office/officeart/2008/layout/HexagonCluster"/>
    <dgm:cxn modelId="{83C7FBF4-78C6-429C-BBE5-F9D5B804617D}" type="presParOf" srcId="{9B482BA2-66E2-4DD3-B819-4A1574F7447B}" destId="{E86897BD-AC75-4B62-807C-D22EF37D134F}" srcOrd="0" destOrd="0" presId="urn:microsoft.com/office/officeart/2008/layout/HexagonCluster"/>
    <dgm:cxn modelId="{E238240F-A9BB-4657-B1C8-D532E1CA74F2}" type="presParOf" srcId="{CD4BFDBC-111E-4D82-B818-D83C6E0E69F0}" destId="{88BEDB74-9802-4A01-A9F3-96658DEF02BA}" srcOrd="7" destOrd="0" presId="urn:microsoft.com/office/officeart/2008/layout/HexagonCluster"/>
    <dgm:cxn modelId="{D9A89466-961A-40D7-9706-58AB9569922D}" type="presParOf" srcId="{88BEDB74-9802-4A01-A9F3-96658DEF02BA}" destId="{D3180A1A-38A6-4148-8CD7-BA1AD07FF143}" srcOrd="0" destOrd="0" presId="urn:microsoft.com/office/officeart/2008/layout/HexagonCluster"/>
    <dgm:cxn modelId="{C97C8A81-DB16-4892-B387-C8078E65DB98}" type="presParOf" srcId="{CD4BFDBC-111E-4D82-B818-D83C6E0E69F0}" destId="{DB3DADFF-8A78-4A0E-AA89-BEFFCD09DCD3}" srcOrd="8" destOrd="0" presId="urn:microsoft.com/office/officeart/2008/layout/HexagonCluster"/>
    <dgm:cxn modelId="{B4B34B43-7D52-4B07-9FBE-FAE664B96178}" type="presParOf" srcId="{DB3DADFF-8A78-4A0E-AA89-BEFFCD09DCD3}" destId="{748A10BB-EBA4-419A-9128-BD78DBEBFF44}" srcOrd="0" destOrd="0" presId="urn:microsoft.com/office/officeart/2008/layout/HexagonCluster"/>
    <dgm:cxn modelId="{5B434B05-05AA-4148-B83E-E776799DD2B2}" type="presParOf" srcId="{CD4BFDBC-111E-4D82-B818-D83C6E0E69F0}" destId="{6027810B-AD40-470C-AB0E-A6C8939A3037}" srcOrd="9" destOrd="0" presId="urn:microsoft.com/office/officeart/2008/layout/HexagonCluster"/>
    <dgm:cxn modelId="{D165F30B-7B08-4719-A596-2D89FF830214}" type="presParOf" srcId="{6027810B-AD40-470C-AB0E-A6C8939A3037}" destId="{3660F9C5-E26A-4D6F-8946-B2799679BA4B}" srcOrd="0" destOrd="0" presId="urn:microsoft.com/office/officeart/2008/layout/HexagonCluster"/>
    <dgm:cxn modelId="{EB4167EE-6F84-43EB-906E-1C6A33D25F5F}" type="presParOf" srcId="{CD4BFDBC-111E-4D82-B818-D83C6E0E69F0}" destId="{1A0E164F-CF36-4B70-8004-76F10C590827}" srcOrd="10" destOrd="0" presId="urn:microsoft.com/office/officeart/2008/layout/HexagonCluster"/>
    <dgm:cxn modelId="{C226689B-2AC9-4CF4-B7C4-6B2A20CF70C3}" type="presParOf" srcId="{1A0E164F-CF36-4B70-8004-76F10C590827}" destId="{008E82A9-680A-4645-BE78-C049942F9944}" srcOrd="0" destOrd="0" presId="urn:microsoft.com/office/officeart/2008/layout/HexagonCluster"/>
    <dgm:cxn modelId="{09787ADF-2E47-4802-946F-47382C129BD5}" type="presParOf" srcId="{CD4BFDBC-111E-4D82-B818-D83C6E0E69F0}" destId="{0F4E073F-A161-496C-A356-7093B66B1EE8}" srcOrd="11" destOrd="0" presId="urn:microsoft.com/office/officeart/2008/layout/HexagonCluster"/>
    <dgm:cxn modelId="{10CEE364-5ECB-448D-92E8-53D603720070}" type="presParOf" srcId="{0F4E073F-A161-496C-A356-7093B66B1EE8}" destId="{F648269B-BCCF-4D4F-94D9-28AE3D3E7B2D}" srcOrd="0" destOrd="0" presId="urn:microsoft.com/office/officeart/2008/layout/Hexagon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CDC173-1277-49C0-8F8F-1DD4C27F3411}">
      <dsp:nvSpPr>
        <dsp:cNvPr id="0" name=""/>
        <dsp:cNvSpPr/>
      </dsp:nvSpPr>
      <dsp:spPr>
        <a:xfrm>
          <a:off x="2214036" y="3696678"/>
          <a:ext cx="2590109" cy="2233126"/>
        </a:xfrm>
        <a:prstGeom prst="hexagon">
          <a:avLst>
            <a:gd name="adj" fmla="val 25000"/>
            <a:gd name="vf" fmla="val 115470"/>
          </a:avLst>
        </a:prstGeom>
        <a:solidFill>
          <a:schemeClr val="accent6"/>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43180" rIns="0" bIns="43180" numCol="1" spcCol="1270" anchor="ctr" anchorCtr="0">
          <a:noAutofit/>
        </a:bodyPr>
        <a:lstStyle/>
        <a:p>
          <a:pPr lvl="0" algn="ctr" defTabSz="1511300">
            <a:lnSpc>
              <a:spcPct val="90000"/>
            </a:lnSpc>
            <a:spcBef>
              <a:spcPct val="0"/>
            </a:spcBef>
            <a:spcAft>
              <a:spcPct val="35000"/>
            </a:spcAft>
          </a:pPr>
          <a:r>
            <a:rPr lang="en-US" sz="3400" kern="1200" dirty="0" smtClean="0"/>
            <a:t>Walk Away</a:t>
          </a:r>
          <a:endParaRPr lang="en-US" sz="3400" kern="1200" dirty="0"/>
        </a:p>
      </dsp:txBody>
      <dsp:txXfrm>
        <a:off x="2615972" y="4043217"/>
        <a:ext cx="1786237" cy="1540048"/>
      </dsp:txXfrm>
    </dsp:sp>
    <dsp:sp modelId="{CD0BFDE5-013F-43E3-9346-D2A9331D0136}">
      <dsp:nvSpPr>
        <dsp:cNvPr id="0" name=""/>
        <dsp:cNvSpPr/>
      </dsp:nvSpPr>
      <dsp:spPr>
        <a:xfrm>
          <a:off x="2281324" y="4682558"/>
          <a:ext cx="303254" cy="261367"/>
        </a:xfrm>
        <a:prstGeom prst="hexagon">
          <a:avLst>
            <a:gd name="adj" fmla="val 25000"/>
            <a:gd name="vf" fmla="val 115470"/>
          </a:avLst>
        </a:prstGeom>
        <a:solidFill>
          <a:schemeClr val="lt1">
            <a:hueOff val="0"/>
            <a:satOff val="0"/>
            <a:lumOff val="0"/>
            <a:alphaOff val="0"/>
          </a:schemeClr>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dsp:style>
    </dsp:sp>
    <dsp:sp modelId="{7CDBDF76-4A24-4064-B27D-E12C7DCF6DB0}">
      <dsp:nvSpPr>
        <dsp:cNvPr id="0" name=""/>
        <dsp:cNvSpPr/>
      </dsp:nvSpPr>
      <dsp:spPr>
        <a:xfrm>
          <a:off x="0" y="2497221"/>
          <a:ext cx="2590109" cy="2233126"/>
        </a:xfrm>
        <a:prstGeom prst="hexagon">
          <a:avLst>
            <a:gd name="adj" fmla="val 25000"/>
            <a:gd name="vf" fmla="val 11547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8000" r="-8000"/>
          </a:stretch>
        </a:blip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dsp:style>
    </dsp:sp>
    <dsp:sp modelId="{2FD5385F-7522-4F5A-9A84-CB814E57421F}">
      <dsp:nvSpPr>
        <dsp:cNvPr id="0" name=""/>
        <dsp:cNvSpPr/>
      </dsp:nvSpPr>
      <dsp:spPr>
        <a:xfrm>
          <a:off x="1763302" y="4435350"/>
          <a:ext cx="303254" cy="261367"/>
        </a:xfrm>
        <a:prstGeom prst="hexagon">
          <a:avLst>
            <a:gd name="adj" fmla="val 25000"/>
            <a:gd name="vf" fmla="val 115470"/>
          </a:avLst>
        </a:prstGeom>
        <a:solidFill>
          <a:schemeClr val="lt1">
            <a:hueOff val="0"/>
            <a:satOff val="0"/>
            <a:lumOff val="0"/>
            <a:alphaOff val="0"/>
          </a:schemeClr>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dsp:style>
    </dsp:sp>
    <dsp:sp modelId="{47A91DD7-3297-4C23-B4C7-EFB7A9E1A14A}">
      <dsp:nvSpPr>
        <dsp:cNvPr id="0" name=""/>
        <dsp:cNvSpPr/>
      </dsp:nvSpPr>
      <dsp:spPr>
        <a:xfrm>
          <a:off x="4420699" y="2470671"/>
          <a:ext cx="2590109" cy="2233126"/>
        </a:xfrm>
        <a:prstGeom prst="hexagon">
          <a:avLst>
            <a:gd name="adj" fmla="val 25000"/>
            <a:gd name="vf" fmla="val 115470"/>
          </a:avLst>
        </a:prstGeom>
        <a:solidFill>
          <a:schemeClr val="accent1"/>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43180" rIns="0" bIns="43180" numCol="1" spcCol="1270" anchor="ctr" anchorCtr="0">
          <a:noAutofit/>
        </a:bodyPr>
        <a:lstStyle/>
        <a:p>
          <a:pPr lvl="0" algn="ctr" defTabSz="1511300">
            <a:lnSpc>
              <a:spcPct val="90000"/>
            </a:lnSpc>
            <a:spcBef>
              <a:spcPct val="0"/>
            </a:spcBef>
            <a:spcAft>
              <a:spcPct val="35000"/>
            </a:spcAft>
          </a:pPr>
          <a:r>
            <a:rPr lang="en-US" sz="3400" kern="1200" dirty="0" smtClean="0"/>
            <a:t>Change the Subject</a:t>
          </a:r>
          <a:endParaRPr lang="en-US" sz="3400" kern="1200" dirty="0"/>
        </a:p>
      </dsp:txBody>
      <dsp:txXfrm>
        <a:off x="4822635" y="2817210"/>
        <a:ext cx="1786237" cy="1540048"/>
      </dsp:txXfrm>
    </dsp:sp>
    <dsp:sp modelId="{5F3819EA-27B8-4D45-820D-7673B0E6738B}">
      <dsp:nvSpPr>
        <dsp:cNvPr id="0" name=""/>
        <dsp:cNvSpPr/>
      </dsp:nvSpPr>
      <dsp:spPr>
        <a:xfrm>
          <a:off x="6191375" y="4406441"/>
          <a:ext cx="303254" cy="261367"/>
        </a:xfrm>
        <a:prstGeom prst="hexagon">
          <a:avLst>
            <a:gd name="adj" fmla="val 25000"/>
            <a:gd name="vf" fmla="val 115470"/>
          </a:avLst>
        </a:prstGeom>
        <a:solidFill>
          <a:schemeClr val="lt1">
            <a:hueOff val="0"/>
            <a:satOff val="0"/>
            <a:lumOff val="0"/>
            <a:alphaOff val="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dsp:style>
    </dsp:sp>
    <dsp:sp modelId="{E86897BD-AC75-4B62-807C-D22EF37D134F}">
      <dsp:nvSpPr>
        <dsp:cNvPr id="0" name=""/>
        <dsp:cNvSpPr/>
      </dsp:nvSpPr>
      <dsp:spPr>
        <a:xfrm>
          <a:off x="6627361" y="3696678"/>
          <a:ext cx="2590109" cy="2233126"/>
        </a:xfrm>
        <a:prstGeom prst="hexagon">
          <a:avLst>
            <a:gd name="adj" fmla="val 25000"/>
            <a:gd name="vf" fmla="val 11547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18000" b="-18000"/>
          </a:stretch>
        </a:blip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dsp:style>
    </dsp:sp>
    <dsp:sp modelId="{D3180A1A-38A6-4148-8CD7-BA1AD07FF143}">
      <dsp:nvSpPr>
        <dsp:cNvPr id="0" name=""/>
        <dsp:cNvSpPr/>
      </dsp:nvSpPr>
      <dsp:spPr>
        <a:xfrm>
          <a:off x="6694649" y="4682558"/>
          <a:ext cx="303254" cy="261367"/>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48A10BB-EBA4-419A-9128-BD78DBEBFF44}">
      <dsp:nvSpPr>
        <dsp:cNvPr id="0" name=""/>
        <dsp:cNvSpPr/>
      </dsp:nvSpPr>
      <dsp:spPr>
        <a:xfrm>
          <a:off x="2214036" y="1249975"/>
          <a:ext cx="2590109" cy="2233126"/>
        </a:xfrm>
        <a:prstGeom prst="hexagon">
          <a:avLst>
            <a:gd name="adj" fmla="val 25000"/>
            <a:gd name="vf" fmla="val 115470"/>
          </a:avLst>
        </a:prstGeom>
        <a:solidFill>
          <a:schemeClr val="accent3"/>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43180" rIns="0" bIns="43180" numCol="1" spcCol="1270" anchor="ctr" anchorCtr="0">
          <a:noAutofit/>
        </a:bodyPr>
        <a:lstStyle/>
        <a:p>
          <a:pPr lvl="0" algn="ctr" defTabSz="1511300">
            <a:lnSpc>
              <a:spcPct val="90000"/>
            </a:lnSpc>
            <a:spcBef>
              <a:spcPct val="0"/>
            </a:spcBef>
            <a:spcAft>
              <a:spcPct val="35000"/>
            </a:spcAft>
          </a:pPr>
          <a:r>
            <a:rPr lang="en-US" sz="3400" kern="1200" dirty="0" smtClean="0"/>
            <a:t>Body Language</a:t>
          </a:r>
          <a:endParaRPr lang="en-US" sz="3400" kern="1200" dirty="0"/>
        </a:p>
      </dsp:txBody>
      <dsp:txXfrm>
        <a:off x="2615972" y="1596514"/>
        <a:ext cx="1786237" cy="1540048"/>
      </dsp:txXfrm>
    </dsp:sp>
    <dsp:sp modelId="{3660F9C5-E26A-4D6F-8946-B2799679BA4B}">
      <dsp:nvSpPr>
        <dsp:cNvPr id="0" name=""/>
        <dsp:cNvSpPr/>
      </dsp:nvSpPr>
      <dsp:spPr>
        <a:xfrm>
          <a:off x="3969964" y="1298354"/>
          <a:ext cx="303254" cy="261367"/>
        </a:xfrm>
        <a:prstGeom prst="hexagon">
          <a:avLst>
            <a:gd name="adj" fmla="val 25000"/>
            <a:gd name="vf" fmla="val 115470"/>
          </a:avLst>
        </a:prstGeom>
        <a:solidFill>
          <a:schemeClr val="lt1">
            <a:hueOff val="0"/>
            <a:satOff val="0"/>
            <a:lumOff val="0"/>
            <a:alphaOff val="0"/>
          </a:schemeClr>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dsp:style>
    </dsp:sp>
    <dsp:sp modelId="{008E82A9-680A-4645-BE78-C049942F9944}">
      <dsp:nvSpPr>
        <dsp:cNvPr id="0" name=""/>
        <dsp:cNvSpPr/>
      </dsp:nvSpPr>
      <dsp:spPr>
        <a:xfrm>
          <a:off x="4420699" y="29868"/>
          <a:ext cx="2590109" cy="2233126"/>
        </a:xfrm>
        <a:prstGeom prst="hexagon">
          <a:avLst>
            <a:gd name="adj" fmla="val 25000"/>
            <a:gd name="vf" fmla="val 11547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51000" b="-51000"/>
          </a:stretch>
        </a:blip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dsp:style>
    </dsp:sp>
    <dsp:sp modelId="{F648269B-BCCF-4D4F-94D9-28AE3D3E7B2D}">
      <dsp:nvSpPr>
        <dsp:cNvPr id="0" name=""/>
        <dsp:cNvSpPr/>
      </dsp:nvSpPr>
      <dsp:spPr>
        <a:xfrm>
          <a:off x="4497204" y="1010437"/>
          <a:ext cx="303254" cy="261367"/>
        </a:xfrm>
        <a:prstGeom prst="hexagon">
          <a:avLst>
            <a:gd name="adj" fmla="val 25000"/>
            <a:gd name="vf" fmla="val 115470"/>
          </a:avLst>
        </a:prstGeom>
        <a:solidFill>
          <a:schemeClr val="lt1">
            <a:hueOff val="0"/>
            <a:satOff val="0"/>
            <a:lumOff val="0"/>
            <a:alphaOff val="0"/>
          </a:schemeClr>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72334C-5C2B-4AF4-AC55-2716853C790B}" type="datetimeFigureOut">
              <a:rPr lang="en-US" smtClean="0"/>
              <a:t>1/7/2020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EF97F8-4265-44D0-827C-BAE378708D56}" type="slidenum">
              <a:rPr lang="en-US" smtClean="0"/>
              <a:t>‹#›</a:t>
            </a:fld>
            <a:endParaRPr lang="en-US"/>
          </a:p>
        </p:txBody>
      </p:sp>
    </p:spTree>
    <p:extLst>
      <p:ext uri="{BB962C8B-B14F-4D97-AF65-F5344CB8AC3E}">
        <p14:creationId xmlns:p14="http://schemas.microsoft.com/office/powerpoint/2010/main" val="33946038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to today’s training on Chemical Health!</a:t>
            </a:r>
            <a:r>
              <a:rPr lang="en-US" baseline="0" dirty="0" smtClean="0"/>
              <a:t> This training is an expanded version of the Chemical Health Guide produced by the Illinois Human Performance Project.</a:t>
            </a:r>
            <a:endParaRPr lang="en-US" dirty="0"/>
          </a:p>
        </p:txBody>
      </p:sp>
      <p:sp>
        <p:nvSpPr>
          <p:cNvPr id="4" name="Slide Number Placeholder 3"/>
          <p:cNvSpPr>
            <a:spLocks noGrp="1"/>
          </p:cNvSpPr>
          <p:nvPr>
            <p:ph type="sldNum" sz="quarter" idx="10"/>
          </p:nvPr>
        </p:nvSpPr>
        <p:spPr/>
        <p:txBody>
          <a:bodyPr/>
          <a:lstStyle/>
          <a:p>
            <a:fld id="{CF280E4E-A087-400F-B8B0-4914D1464E33}" type="slidenum">
              <a:rPr lang="en-US" smtClean="0"/>
              <a:t>1</a:t>
            </a:fld>
            <a:endParaRPr lang="en-US"/>
          </a:p>
        </p:txBody>
      </p:sp>
    </p:spTree>
    <p:extLst>
      <p:ext uri="{BB962C8B-B14F-4D97-AF65-F5344CB8AC3E}">
        <p14:creationId xmlns:p14="http://schemas.microsoft.com/office/powerpoint/2010/main" val="26038117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https://www.youtube.com/watch?v=YBEEKWYIpbU</a:t>
            </a:r>
          </a:p>
          <a:p>
            <a:endParaRPr lang="en-US" i="1" dirty="0" smtClean="0"/>
          </a:p>
          <a:p>
            <a:r>
              <a:rPr lang="en-US" i="1" dirty="0" smtClean="0"/>
              <a:t>Show the PSA video.</a:t>
            </a:r>
            <a:endParaRPr lang="en-US" i="1" dirty="0"/>
          </a:p>
        </p:txBody>
      </p:sp>
      <p:sp>
        <p:nvSpPr>
          <p:cNvPr id="4" name="Slide Number Placeholder 3"/>
          <p:cNvSpPr>
            <a:spLocks noGrp="1"/>
          </p:cNvSpPr>
          <p:nvPr>
            <p:ph type="sldNum" sz="quarter" idx="10"/>
          </p:nvPr>
        </p:nvSpPr>
        <p:spPr/>
        <p:txBody>
          <a:bodyPr/>
          <a:lstStyle/>
          <a:p>
            <a:fld id="{CF280E4E-A087-400F-B8B0-4914D1464E33}" type="slidenum">
              <a:rPr lang="en-US" smtClean="0"/>
              <a:t>10</a:t>
            </a:fld>
            <a:endParaRPr lang="en-US"/>
          </a:p>
        </p:txBody>
      </p:sp>
    </p:spTree>
    <p:extLst>
      <p:ext uri="{BB962C8B-B14F-4D97-AF65-F5344CB8AC3E}">
        <p14:creationId xmlns:p14="http://schemas.microsoft.com/office/powerpoint/2010/main" val="33004241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Read</a:t>
            </a:r>
            <a:r>
              <a:rPr lang="en-US" i="1" baseline="0" dirty="0" smtClean="0"/>
              <a:t> slide.</a:t>
            </a:r>
            <a:endParaRPr lang="en-US" i="1" dirty="0"/>
          </a:p>
        </p:txBody>
      </p:sp>
      <p:sp>
        <p:nvSpPr>
          <p:cNvPr id="4" name="Slide Number Placeholder 3"/>
          <p:cNvSpPr>
            <a:spLocks noGrp="1"/>
          </p:cNvSpPr>
          <p:nvPr>
            <p:ph type="sldNum" sz="quarter" idx="10"/>
          </p:nvPr>
        </p:nvSpPr>
        <p:spPr/>
        <p:txBody>
          <a:bodyPr/>
          <a:lstStyle/>
          <a:p>
            <a:fld id="{CF280E4E-A087-400F-B8B0-4914D1464E33}" type="slidenum">
              <a:rPr lang="en-US" smtClean="0"/>
              <a:t>11</a:t>
            </a:fld>
            <a:endParaRPr lang="en-US"/>
          </a:p>
        </p:txBody>
      </p:sp>
    </p:spTree>
    <p:extLst>
      <p:ext uri="{BB962C8B-B14F-4D97-AF65-F5344CB8AC3E}">
        <p14:creationId xmlns:p14="http://schemas.microsoft.com/office/powerpoint/2010/main" val="15093061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Read slide.</a:t>
            </a:r>
            <a:endParaRPr lang="en-US" i="1" dirty="0"/>
          </a:p>
        </p:txBody>
      </p:sp>
      <p:sp>
        <p:nvSpPr>
          <p:cNvPr id="4" name="Slide Number Placeholder 3"/>
          <p:cNvSpPr>
            <a:spLocks noGrp="1"/>
          </p:cNvSpPr>
          <p:nvPr>
            <p:ph type="sldNum" sz="quarter" idx="10"/>
          </p:nvPr>
        </p:nvSpPr>
        <p:spPr/>
        <p:txBody>
          <a:bodyPr/>
          <a:lstStyle/>
          <a:p>
            <a:fld id="{CF280E4E-A087-400F-B8B0-4914D1464E33}" type="slidenum">
              <a:rPr lang="en-US" smtClean="0"/>
              <a:t>12</a:t>
            </a:fld>
            <a:endParaRPr lang="en-US"/>
          </a:p>
        </p:txBody>
      </p:sp>
    </p:spTree>
    <p:extLst>
      <p:ext uri="{BB962C8B-B14F-4D97-AF65-F5344CB8AC3E}">
        <p14:creationId xmlns:p14="http://schemas.microsoft.com/office/powerpoint/2010/main" val="23970313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Image</a:t>
            </a:r>
            <a:r>
              <a:rPr lang="en-US" i="1" baseline="0" dirty="0" smtClean="0"/>
              <a:t> and information derived from: </a:t>
            </a:r>
            <a:r>
              <a:rPr lang="en-US" i="1" dirty="0" smtClean="0"/>
              <a:t>https://medicalxpress.com/news/2016-11-marijuana-users-blood-brain.html</a:t>
            </a:r>
            <a:endParaRPr lang="en-US" i="1" dirty="0"/>
          </a:p>
        </p:txBody>
      </p:sp>
      <p:sp>
        <p:nvSpPr>
          <p:cNvPr id="4" name="Slide Number Placeholder 3"/>
          <p:cNvSpPr>
            <a:spLocks noGrp="1"/>
          </p:cNvSpPr>
          <p:nvPr>
            <p:ph type="sldNum" sz="quarter" idx="10"/>
          </p:nvPr>
        </p:nvSpPr>
        <p:spPr/>
        <p:txBody>
          <a:bodyPr/>
          <a:lstStyle/>
          <a:p>
            <a:fld id="{CF280E4E-A087-400F-B8B0-4914D1464E33}" type="slidenum">
              <a:rPr lang="en-US" smtClean="0"/>
              <a:t>13</a:t>
            </a:fld>
            <a:endParaRPr lang="en-US"/>
          </a:p>
        </p:txBody>
      </p:sp>
    </p:spTree>
    <p:extLst>
      <p:ext uri="{BB962C8B-B14F-4D97-AF65-F5344CB8AC3E}">
        <p14:creationId xmlns:p14="http://schemas.microsoft.com/office/powerpoint/2010/main" val="9502441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Images and</a:t>
            </a:r>
            <a:r>
              <a:rPr lang="en-US" i="1" baseline="0" dirty="0" smtClean="0"/>
              <a:t> information derived from: </a:t>
            </a:r>
            <a:r>
              <a:rPr lang="en-US" i="1" dirty="0" smtClean="0"/>
              <a:t>https://www.amenclinics.com/spect-gallery/addictions/#img0</a:t>
            </a:r>
            <a:endParaRPr lang="en-US" i="1" dirty="0"/>
          </a:p>
        </p:txBody>
      </p:sp>
      <p:sp>
        <p:nvSpPr>
          <p:cNvPr id="4" name="Slide Number Placeholder 3"/>
          <p:cNvSpPr>
            <a:spLocks noGrp="1"/>
          </p:cNvSpPr>
          <p:nvPr>
            <p:ph type="sldNum" sz="quarter" idx="10"/>
          </p:nvPr>
        </p:nvSpPr>
        <p:spPr/>
        <p:txBody>
          <a:bodyPr/>
          <a:lstStyle/>
          <a:p>
            <a:fld id="{CF280E4E-A087-400F-B8B0-4914D1464E33}" type="slidenum">
              <a:rPr lang="en-US" smtClean="0"/>
              <a:t>14</a:t>
            </a:fld>
            <a:endParaRPr lang="en-US"/>
          </a:p>
        </p:txBody>
      </p:sp>
    </p:spTree>
    <p:extLst>
      <p:ext uri="{BB962C8B-B14F-4D97-AF65-F5344CB8AC3E}">
        <p14:creationId xmlns:p14="http://schemas.microsoft.com/office/powerpoint/2010/main" val="28837299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https://www.youtube.com/watch?v=pfON5TbknTA</a:t>
            </a:r>
          </a:p>
          <a:p>
            <a:endParaRPr lang="en-US" dirty="0" smtClean="0"/>
          </a:p>
          <a:p>
            <a:r>
              <a:rPr lang="en-US" i="1" dirty="0" smtClean="0"/>
              <a:t>Show</a:t>
            </a:r>
            <a:r>
              <a:rPr lang="en-US" i="1" baseline="0" dirty="0" smtClean="0"/>
              <a:t> PSA video.</a:t>
            </a:r>
            <a:endParaRPr lang="en-US" i="1" dirty="0"/>
          </a:p>
        </p:txBody>
      </p:sp>
      <p:sp>
        <p:nvSpPr>
          <p:cNvPr id="4" name="Slide Number Placeholder 3"/>
          <p:cNvSpPr>
            <a:spLocks noGrp="1"/>
          </p:cNvSpPr>
          <p:nvPr>
            <p:ph type="sldNum" sz="quarter" idx="10"/>
          </p:nvPr>
        </p:nvSpPr>
        <p:spPr/>
        <p:txBody>
          <a:bodyPr/>
          <a:lstStyle/>
          <a:p>
            <a:fld id="{CF280E4E-A087-400F-B8B0-4914D1464E33}" type="slidenum">
              <a:rPr lang="en-US" smtClean="0"/>
              <a:t>15</a:t>
            </a:fld>
            <a:endParaRPr lang="en-US"/>
          </a:p>
        </p:txBody>
      </p:sp>
    </p:spTree>
    <p:extLst>
      <p:ext uri="{BB962C8B-B14F-4D97-AF65-F5344CB8AC3E}">
        <p14:creationId xmlns:p14="http://schemas.microsoft.com/office/powerpoint/2010/main" val="38770194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Read slide.</a:t>
            </a:r>
            <a:endParaRPr lang="en-US" i="1" dirty="0"/>
          </a:p>
        </p:txBody>
      </p:sp>
      <p:sp>
        <p:nvSpPr>
          <p:cNvPr id="4" name="Slide Number Placeholder 3"/>
          <p:cNvSpPr>
            <a:spLocks noGrp="1"/>
          </p:cNvSpPr>
          <p:nvPr>
            <p:ph type="sldNum" sz="quarter" idx="10"/>
          </p:nvPr>
        </p:nvSpPr>
        <p:spPr/>
        <p:txBody>
          <a:bodyPr/>
          <a:lstStyle/>
          <a:p>
            <a:fld id="{CF280E4E-A087-400F-B8B0-4914D1464E33}" type="slidenum">
              <a:rPr lang="en-US" smtClean="0"/>
              <a:t>16</a:t>
            </a:fld>
            <a:endParaRPr lang="en-US"/>
          </a:p>
        </p:txBody>
      </p:sp>
    </p:spTree>
    <p:extLst>
      <p:ext uri="{BB962C8B-B14F-4D97-AF65-F5344CB8AC3E}">
        <p14:creationId xmlns:p14="http://schemas.microsoft.com/office/powerpoint/2010/main" val="33644463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Read slide.</a:t>
            </a:r>
            <a:endParaRPr lang="en-US" i="1" dirty="0"/>
          </a:p>
        </p:txBody>
      </p:sp>
      <p:sp>
        <p:nvSpPr>
          <p:cNvPr id="4" name="Slide Number Placeholder 3"/>
          <p:cNvSpPr>
            <a:spLocks noGrp="1"/>
          </p:cNvSpPr>
          <p:nvPr>
            <p:ph type="sldNum" sz="quarter" idx="10"/>
          </p:nvPr>
        </p:nvSpPr>
        <p:spPr/>
        <p:txBody>
          <a:bodyPr/>
          <a:lstStyle/>
          <a:p>
            <a:fld id="{CF280E4E-A087-400F-B8B0-4914D1464E33}" type="slidenum">
              <a:rPr lang="en-US" smtClean="0"/>
              <a:t>17</a:t>
            </a:fld>
            <a:endParaRPr lang="en-US"/>
          </a:p>
        </p:txBody>
      </p:sp>
    </p:spTree>
    <p:extLst>
      <p:ext uri="{BB962C8B-B14F-4D97-AF65-F5344CB8AC3E}">
        <p14:creationId xmlns:p14="http://schemas.microsoft.com/office/powerpoint/2010/main" val="3743267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https://www.youtube.com/watch?v=pgXziNw9skQ</a:t>
            </a:r>
          </a:p>
          <a:p>
            <a:endParaRPr lang="en-US" dirty="0" smtClean="0"/>
          </a:p>
          <a:p>
            <a:r>
              <a:rPr lang="en-US" dirty="0" smtClean="0"/>
              <a:t>Show PSA Video.</a:t>
            </a:r>
            <a:endParaRPr lang="en-US" dirty="0"/>
          </a:p>
        </p:txBody>
      </p:sp>
      <p:sp>
        <p:nvSpPr>
          <p:cNvPr id="4" name="Slide Number Placeholder 3"/>
          <p:cNvSpPr>
            <a:spLocks noGrp="1"/>
          </p:cNvSpPr>
          <p:nvPr>
            <p:ph type="sldNum" sz="quarter" idx="10"/>
          </p:nvPr>
        </p:nvSpPr>
        <p:spPr/>
        <p:txBody>
          <a:bodyPr/>
          <a:lstStyle/>
          <a:p>
            <a:fld id="{CF280E4E-A087-400F-B8B0-4914D1464E33}" type="slidenum">
              <a:rPr lang="en-US" smtClean="0"/>
              <a:t>18</a:t>
            </a:fld>
            <a:endParaRPr lang="en-US"/>
          </a:p>
        </p:txBody>
      </p:sp>
    </p:spTree>
    <p:extLst>
      <p:ext uri="{BB962C8B-B14F-4D97-AF65-F5344CB8AC3E}">
        <p14:creationId xmlns:p14="http://schemas.microsoft.com/office/powerpoint/2010/main" val="18052334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Read slide.</a:t>
            </a:r>
            <a:endParaRPr lang="en-US" i="1" dirty="0"/>
          </a:p>
        </p:txBody>
      </p:sp>
      <p:sp>
        <p:nvSpPr>
          <p:cNvPr id="4" name="Slide Number Placeholder 3"/>
          <p:cNvSpPr>
            <a:spLocks noGrp="1"/>
          </p:cNvSpPr>
          <p:nvPr>
            <p:ph type="sldNum" sz="quarter" idx="10"/>
          </p:nvPr>
        </p:nvSpPr>
        <p:spPr/>
        <p:txBody>
          <a:bodyPr/>
          <a:lstStyle/>
          <a:p>
            <a:fld id="{CF280E4E-A087-400F-B8B0-4914D1464E33}" type="slidenum">
              <a:rPr lang="en-US" smtClean="0"/>
              <a:t>19</a:t>
            </a:fld>
            <a:endParaRPr lang="en-US"/>
          </a:p>
        </p:txBody>
      </p:sp>
    </p:spTree>
    <p:extLst>
      <p:ext uri="{BB962C8B-B14F-4D97-AF65-F5344CB8AC3E}">
        <p14:creationId xmlns:p14="http://schemas.microsoft.com/office/powerpoint/2010/main" val="3856068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During</a:t>
            </a:r>
            <a:r>
              <a:rPr lang="en-US" baseline="0" dirty="0" smtClean="0"/>
              <a:t> this training, we will take the opportunity to learn more about substances a little further in-depth, while providing interactive activities. </a:t>
            </a:r>
            <a:r>
              <a:rPr lang="en-US" i="1" baseline="0" dirty="0" smtClean="0"/>
              <a:t>Read slide.</a:t>
            </a:r>
            <a:endParaRPr lang="en-US" i="1" dirty="0"/>
          </a:p>
        </p:txBody>
      </p:sp>
      <p:sp>
        <p:nvSpPr>
          <p:cNvPr id="4" name="Slide Number Placeholder 3"/>
          <p:cNvSpPr>
            <a:spLocks noGrp="1"/>
          </p:cNvSpPr>
          <p:nvPr>
            <p:ph type="sldNum" sz="quarter" idx="10"/>
          </p:nvPr>
        </p:nvSpPr>
        <p:spPr/>
        <p:txBody>
          <a:bodyPr/>
          <a:lstStyle/>
          <a:p>
            <a:fld id="{CF280E4E-A087-400F-B8B0-4914D1464E33}" type="slidenum">
              <a:rPr lang="en-US" smtClean="0"/>
              <a:t>2</a:t>
            </a:fld>
            <a:endParaRPr lang="en-US"/>
          </a:p>
        </p:txBody>
      </p:sp>
    </p:spTree>
    <p:extLst>
      <p:ext uri="{BB962C8B-B14F-4D97-AF65-F5344CB8AC3E}">
        <p14:creationId xmlns:p14="http://schemas.microsoft.com/office/powerpoint/2010/main" val="42709843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Read slide.</a:t>
            </a:r>
            <a:endParaRPr lang="en-US" i="1" dirty="0"/>
          </a:p>
        </p:txBody>
      </p:sp>
      <p:sp>
        <p:nvSpPr>
          <p:cNvPr id="4" name="Slide Number Placeholder 3"/>
          <p:cNvSpPr>
            <a:spLocks noGrp="1"/>
          </p:cNvSpPr>
          <p:nvPr>
            <p:ph type="sldNum" sz="quarter" idx="10"/>
          </p:nvPr>
        </p:nvSpPr>
        <p:spPr/>
        <p:txBody>
          <a:bodyPr/>
          <a:lstStyle/>
          <a:p>
            <a:fld id="{CF280E4E-A087-400F-B8B0-4914D1464E33}" type="slidenum">
              <a:rPr lang="en-US" smtClean="0"/>
              <a:t>20</a:t>
            </a:fld>
            <a:endParaRPr lang="en-US"/>
          </a:p>
        </p:txBody>
      </p:sp>
    </p:spTree>
    <p:extLst>
      <p:ext uri="{BB962C8B-B14F-4D97-AF65-F5344CB8AC3E}">
        <p14:creationId xmlns:p14="http://schemas.microsoft.com/office/powerpoint/2010/main" val="33523130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Acetaldehyde – alcohol,</a:t>
            </a:r>
            <a:r>
              <a:rPr lang="en-US" baseline="0" dirty="0" smtClean="0"/>
              <a:t> </a:t>
            </a:r>
            <a:r>
              <a:rPr lang="en-US" dirty="0" smtClean="0"/>
              <a:t>cigarette</a:t>
            </a:r>
            <a:r>
              <a:rPr lang="en-US" baseline="0" dirty="0" smtClean="0"/>
              <a:t> smoke, gasoline, and diesel exhaust.</a:t>
            </a:r>
            <a:endParaRPr lang="en-US" dirty="0" smtClean="0"/>
          </a:p>
          <a:p>
            <a:r>
              <a:rPr lang="en-US" dirty="0" smtClean="0"/>
              <a:t>Cadmium –</a:t>
            </a:r>
            <a:r>
              <a:rPr lang="en-US" baseline="0" dirty="0" smtClean="0"/>
              <a:t> batteries, and a stabilizer for plastics</a:t>
            </a:r>
            <a:endParaRPr lang="en-US" dirty="0" smtClean="0"/>
          </a:p>
          <a:p>
            <a:r>
              <a:rPr lang="en-US" dirty="0" smtClean="0"/>
              <a:t>Formaldehyde – glues, adhesives, disinfectants, plywood, building material</a:t>
            </a:r>
            <a:r>
              <a:rPr lang="en-US" baseline="0" dirty="0" smtClean="0"/>
              <a:t> and insulation, paint, fabric softeners, fertilizers, pesticides</a:t>
            </a:r>
            <a:endParaRPr lang="en-US" dirty="0" smtClean="0"/>
          </a:p>
          <a:p>
            <a:r>
              <a:rPr lang="en-US" dirty="0" smtClean="0"/>
              <a:t>Isoprene – petroleum, coal</a:t>
            </a:r>
            <a:r>
              <a:rPr lang="en-US" baseline="0" dirty="0" smtClean="0"/>
              <a:t> tar, playground equipment, plastic and rubber products, adhesives and sealants</a:t>
            </a:r>
            <a:endParaRPr lang="en-US" dirty="0" smtClean="0"/>
          </a:p>
          <a:p>
            <a:r>
              <a:rPr lang="en-US" dirty="0" smtClean="0"/>
              <a:t>Lead – pipes, paint, pencils, car batteries,</a:t>
            </a:r>
            <a:r>
              <a:rPr lang="en-US" baseline="0" dirty="0" smtClean="0"/>
              <a:t> ammunition, </a:t>
            </a:r>
            <a:endParaRPr lang="en-US" dirty="0" smtClean="0"/>
          </a:p>
          <a:p>
            <a:r>
              <a:rPr lang="en-US" dirty="0" smtClean="0"/>
              <a:t>Nickel – stainless steel, coins, batteries</a:t>
            </a:r>
          </a:p>
          <a:p>
            <a:r>
              <a:rPr lang="en-US" dirty="0" smtClean="0"/>
              <a:t>Nicotine – tobacco products, cigarettes, e-cigarettes</a:t>
            </a:r>
            <a:r>
              <a:rPr lang="en-US" baseline="0" dirty="0" smtClean="0"/>
              <a:t> </a:t>
            </a:r>
            <a:endParaRPr lang="en-US" dirty="0" smtClean="0"/>
          </a:p>
          <a:p>
            <a:r>
              <a:rPr lang="en-US" dirty="0" smtClean="0"/>
              <a:t>Toluene – paint, metal cleaners, nail</a:t>
            </a:r>
            <a:r>
              <a:rPr lang="en-US" baseline="0" dirty="0" smtClean="0"/>
              <a:t> polish, adhesives, printing ink</a:t>
            </a:r>
            <a:endParaRPr lang="en-US" dirty="0" smtClean="0"/>
          </a:p>
          <a:p>
            <a:r>
              <a:rPr lang="en-US" dirty="0" smtClean="0"/>
              <a:t>Benzene – plastics, rubbers, dyes, pesticides, gasoline, cigarettes</a:t>
            </a:r>
          </a:p>
          <a:p>
            <a:endParaRPr lang="en-US" dirty="0" smtClean="0"/>
          </a:p>
          <a:p>
            <a:r>
              <a:rPr lang="en-US" dirty="0" smtClean="0"/>
              <a:t>Resources:</a:t>
            </a:r>
          </a:p>
          <a:p>
            <a:r>
              <a:rPr lang="en-US" dirty="0" smtClean="0"/>
              <a:t>https://pubchem.ncbi.nlm.nih.gov/compound/acetaldehyde#section=Top </a:t>
            </a:r>
          </a:p>
          <a:p>
            <a:r>
              <a:rPr lang="en-US" dirty="0" smtClean="0"/>
              <a:t>https://tobacco.ucsf.edu/9-chemicals-identified-so-far-e-cig-vapor-are-california-prop-65-list-carcinogens-and-reproductive-toxins </a:t>
            </a:r>
          </a:p>
          <a:p>
            <a:r>
              <a:rPr lang="en-US" dirty="0" smtClean="0"/>
              <a:t>https://www.livescience.com/10683-cadmium-dangerous.html</a:t>
            </a:r>
          </a:p>
          <a:p>
            <a:r>
              <a:rPr lang="en-US" dirty="0" smtClean="0"/>
              <a:t>https://www.cancer.gov/about-cancer/causes-prevention/risk/substances/formaldehyde/formaldehyde-fact-sheet </a:t>
            </a:r>
          </a:p>
          <a:p>
            <a:r>
              <a:rPr lang="en-US" dirty="0" smtClean="0"/>
              <a:t>https://www.epa.gov/formaldehyde/facts-about-formaldehyde </a:t>
            </a:r>
          </a:p>
          <a:p>
            <a:r>
              <a:rPr lang="en-US" dirty="0" smtClean="0"/>
              <a:t>https://www.britannica.com/science/isoprene </a:t>
            </a:r>
          </a:p>
          <a:p>
            <a:r>
              <a:rPr lang="en-US" dirty="0" smtClean="0"/>
              <a:t>https://pubchem.ncbi.nlm.nih.gov/compound/isoprene#section=2D-Structure </a:t>
            </a:r>
          </a:p>
          <a:p>
            <a:r>
              <a:rPr lang="en-US" dirty="0" smtClean="0"/>
              <a:t>http://www.rsc.org/periodic-table/element/82/lead </a:t>
            </a:r>
          </a:p>
          <a:p>
            <a:r>
              <a:rPr lang="en-US" dirty="0" smtClean="0"/>
              <a:t>http://www.rsc.org/periodic-table/element/28/nickel </a:t>
            </a:r>
          </a:p>
          <a:p>
            <a:r>
              <a:rPr lang="en-US" dirty="0" smtClean="0"/>
              <a:t>https://www.osha.gov/SLTC/toluene/index.html</a:t>
            </a:r>
          </a:p>
          <a:p>
            <a:r>
              <a:rPr lang="en-US" dirty="0" smtClean="0"/>
              <a:t>https://www.atsdr.cdc.gov/substances/toxsubstance.asp?toxid=14</a:t>
            </a:r>
          </a:p>
          <a:p>
            <a:endParaRPr lang="en-US" dirty="0"/>
          </a:p>
        </p:txBody>
      </p:sp>
      <p:sp>
        <p:nvSpPr>
          <p:cNvPr id="4" name="Slide Number Placeholder 3"/>
          <p:cNvSpPr>
            <a:spLocks noGrp="1"/>
          </p:cNvSpPr>
          <p:nvPr>
            <p:ph type="sldNum" sz="quarter" idx="10"/>
          </p:nvPr>
        </p:nvSpPr>
        <p:spPr/>
        <p:txBody>
          <a:bodyPr/>
          <a:lstStyle/>
          <a:p>
            <a:fld id="{CF280E4E-A087-400F-B8B0-4914D1464E33}" type="slidenum">
              <a:rPr lang="en-US" smtClean="0"/>
              <a:t>21</a:t>
            </a:fld>
            <a:endParaRPr lang="en-US"/>
          </a:p>
        </p:txBody>
      </p:sp>
    </p:spTree>
    <p:extLst>
      <p:ext uri="{BB962C8B-B14F-4D97-AF65-F5344CB8AC3E}">
        <p14:creationId xmlns:p14="http://schemas.microsoft.com/office/powerpoint/2010/main" val="39532786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https://www.youtube.com/watch?v=Fxc27gZUbyY</a:t>
            </a:r>
          </a:p>
          <a:p>
            <a:endParaRPr lang="en-US" dirty="0" smtClean="0"/>
          </a:p>
          <a:p>
            <a:r>
              <a:rPr lang="en-US" i="1" dirty="0" smtClean="0"/>
              <a:t>Show PSA Video.</a:t>
            </a:r>
            <a:endParaRPr lang="en-US" i="1" dirty="0"/>
          </a:p>
        </p:txBody>
      </p:sp>
      <p:sp>
        <p:nvSpPr>
          <p:cNvPr id="4" name="Slide Number Placeholder 3"/>
          <p:cNvSpPr>
            <a:spLocks noGrp="1"/>
          </p:cNvSpPr>
          <p:nvPr>
            <p:ph type="sldNum" sz="quarter" idx="10"/>
          </p:nvPr>
        </p:nvSpPr>
        <p:spPr/>
        <p:txBody>
          <a:bodyPr/>
          <a:lstStyle/>
          <a:p>
            <a:fld id="{CF280E4E-A087-400F-B8B0-4914D1464E33}" type="slidenum">
              <a:rPr lang="en-US" smtClean="0"/>
              <a:t>22</a:t>
            </a:fld>
            <a:endParaRPr lang="en-US"/>
          </a:p>
        </p:txBody>
      </p:sp>
    </p:spTree>
    <p:extLst>
      <p:ext uri="{BB962C8B-B14F-4D97-AF65-F5344CB8AC3E}">
        <p14:creationId xmlns:p14="http://schemas.microsoft.com/office/powerpoint/2010/main" val="8142203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Read Slide.</a:t>
            </a:r>
            <a:endParaRPr lang="en-US" i="1" dirty="0"/>
          </a:p>
        </p:txBody>
      </p:sp>
      <p:sp>
        <p:nvSpPr>
          <p:cNvPr id="4" name="Slide Number Placeholder 3"/>
          <p:cNvSpPr>
            <a:spLocks noGrp="1"/>
          </p:cNvSpPr>
          <p:nvPr>
            <p:ph type="sldNum" sz="quarter" idx="10"/>
          </p:nvPr>
        </p:nvSpPr>
        <p:spPr/>
        <p:txBody>
          <a:bodyPr/>
          <a:lstStyle/>
          <a:p>
            <a:fld id="{CF280E4E-A087-400F-B8B0-4914D1464E33}" type="slidenum">
              <a:rPr lang="en-US" smtClean="0"/>
              <a:t>23</a:t>
            </a:fld>
            <a:endParaRPr lang="en-US"/>
          </a:p>
        </p:txBody>
      </p:sp>
    </p:spTree>
    <p:extLst>
      <p:ext uri="{BB962C8B-B14F-4D97-AF65-F5344CB8AC3E}">
        <p14:creationId xmlns:p14="http://schemas.microsoft.com/office/powerpoint/2010/main" val="20692795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Read slide.</a:t>
            </a:r>
            <a:endParaRPr lang="en-US" i="1" dirty="0"/>
          </a:p>
        </p:txBody>
      </p:sp>
      <p:sp>
        <p:nvSpPr>
          <p:cNvPr id="4" name="Slide Number Placeholder 3"/>
          <p:cNvSpPr>
            <a:spLocks noGrp="1"/>
          </p:cNvSpPr>
          <p:nvPr>
            <p:ph type="sldNum" sz="quarter" idx="10"/>
          </p:nvPr>
        </p:nvSpPr>
        <p:spPr/>
        <p:txBody>
          <a:bodyPr/>
          <a:lstStyle/>
          <a:p>
            <a:fld id="{CF280E4E-A087-400F-B8B0-4914D1464E33}" type="slidenum">
              <a:rPr lang="en-US" smtClean="0"/>
              <a:t>24</a:t>
            </a:fld>
            <a:endParaRPr lang="en-US"/>
          </a:p>
        </p:txBody>
      </p:sp>
    </p:spTree>
    <p:extLst>
      <p:ext uri="{BB962C8B-B14F-4D97-AF65-F5344CB8AC3E}">
        <p14:creationId xmlns:p14="http://schemas.microsoft.com/office/powerpoint/2010/main" val="8576527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switch gears and talk</a:t>
            </a:r>
            <a:r>
              <a:rPr lang="en-US" baseline="0" dirty="0" smtClean="0"/>
              <a:t> about how now knowing the information about these various substances and how they impact your body and well-being can help you build accountability with your peers and teammates and create a healthy culture!</a:t>
            </a:r>
          </a:p>
          <a:p>
            <a:endParaRPr lang="en-US" baseline="0" dirty="0" smtClean="0"/>
          </a:p>
          <a:p>
            <a:r>
              <a:rPr lang="en-US" baseline="0" dirty="0" smtClean="0"/>
              <a:t>What many students do not realize is that </a:t>
            </a:r>
            <a:r>
              <a:rPr lang="en-US" u="sng" baseline="0" dirty="0" smtClean="0"/>
              <a:t>most</a:t>
            </a:r>
            <a:r>
              <a:rPr lang="en-US" u="none" baseline="0" dirty="0" smtClean="0"/>
              <a:t> students actually do make healthy decisions about their chemical health by choosing not to use substances and choose not to be around them. Sometime, when students do make poor chemical health choices, those situations are discussed more frequently and gain a disproportionate amount of attention compared to non-using choices.</a:t>
            </a:r>
          </a:p>
          <a:p>
            <a:endParaRPr lang="en-US" u="none" baseline="0" dirty="0" smtClean="0"/>
          </a:p>
          <a:p>
            <a:r>
              <a:rPr lang="en-US" u="none" baseline="0" dirty="0" smtClean="0"/>
              <a:t>Chemical health is one of the five C’s of leadership characteristics modeled in the IL HPP Student Leadership Manual. Chemical health means supporting zero tolerance of substance use individually and for your group through role modeling, communication, and enforcement. Setting zero tolerance policies is not harsh or unrealistic. These expectations simply create a strong foundation for all to understand and live by!</a:t>
            </a:r>
            <a:endParaRPr lang="en-US" u="sng" dirty="0"/>
          </a:p>
        </p:txBody>
      </p:sp>
      <p:sp>
        <p:nvSpPr>
          <p:cNvPr id="4" name="Slide Number Placeholder 3"/>
          <p:cNvSpPr>
            <a:spLocks noGrp="1"/>
          </p:cNvSpPr>
          <p:nvPr>
            <p:ph type="sldNum" sz="quarter" idx="10"/>
          </p:nvPr>
        </p:nvSpPr>
        <p:spPr/>
        <p:txBody>
          <a:bodyPr/>
          <a:lstStyle/>
          <a:p>
            <a:fld id="{CF280E4E-A087-400F-B8B0-4914D1464E33}" type="slidenum">
              <a:rPr lang="en-US" smtClean="0"/>
              <a:t>25</a:t>
            </a:fld>
            <a:endParaRPr lang="en-US"/>
          </a:p>
        </p:txBody>
      </p:sp>
    </p:spTree>
    <p:extLst>
      <p:ext uri="{BB962C8B-B14F-4D97-AF65-F5344CB8AC3E}">
        <p14:creationId xmlns:p14="http://schemas.microsoft.com/office/powerpoint/2010/main" val="279944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a leader, be courageous and proud to say that you are choosing to not using any drugs or alcohol. While it may seem others do not voice this choice, there are many that feel and live the same way and will appreciate your voice to be firm about your values surrounding chemical health. By speaking out about your positive lifestyle choices, you can influence others to feel confident in their decisions to not use also!</a:t>
            </a:r>
          </a:p>
          <a:p>
            <a:endParaRPr lang="en-US" baseline="0" dirty="0" smtClean="0"/>
          </a:p>
          <a:p>
            <a:r>
              <a:rPr lang="en-US" baseline="0" dirty="0" smtClean="0"/>
              <a:t>To create a consistent culture and message, people must have:</a:t>
            </a:r>
          </a:p>
          <a:p>
            <a:r>
              <a:rPr lang="en-US" b="1" baseline="0" dirty="0" smtClean="0"/>
              <a:t>Personal Accountability: </a:t>
            </a:r>
            <a:r>
              <a:rPr lang="en-US" baseline="0" dirty="0" smtClean="0"/>
              <a:t>Be accountable to yourself. Set an expectation to be drug and alcohol free and recognize how this will help you achieve your goals. Be a model to those around you by not attending social gatherings with substance and using refusal skills when offered a substance.</a:t>
            </a:r>
          </a:p>
          <a:p>
            <a:r>
              <a:rPr lang="en-US" b="1" baseline="0" dirty="0" smtClean="0"/>
              <a:t>Group Accountability: </a:t>
            </a:r>
            <a:r>
              <a:rPr lang="en-US" baseline="0" dirty="0" smtClean="0"/>
              <a:t>You also want to establish commitment and accountability within your team. Encourage one another to keep in line with drug and alcohol free expectations and confront one another without hesitation when something seems out of line of the expectations held upon you.</a:t>
            </a:r>
          </a:p>
          <a:p>
            <a:r>
              <a:rPr lang="en-US" b="1" baseline="0" dirty="0" smtClean="0"/>
              <a:t>Leadership Accountability: </a:t>
            </a:r>
            <a:r>
              <a:rPr lang="en-US" baseline="0" dirty="0" smtClean="0"/>
              <a:t>Lastly, it is important to teach others! Going beyond the first two steps of personal and group accountability means educating other students about the HPP culture and welcoming them to make the same healthy decisions for themselves and their teams or groups of peers. The more people that have the same mindset, values, and positive behaviors influencing one another, the more consistent your message and culture becomes.</a:t>
            </a:r>
            <a:endParaRPr lang="en-US" dirty="0"/>
          </a:p>
        </p:txBody>
      </p:sp>
      <p:sp>
        <p:nvSpPr>
          <p:cNvPr id="4" name="Slide Number Placeholder 3"/>
          <p:cNvSpPr>
            <a:spLocks noGrp="1"/>
          </p:cNvSpPr>
          <p:nvPr>
            <p:ph type="sldNum" sz="quarter" idx="10"/>
          </p:nvPr>
        </p:nvSpPr>
        <p:spPr/>
        <p:txBody>
          <a:bodyPr/>
          <a:lstStyle/>
          <a:p>
            <a:fld id="{CF280E4E-A087-400F-B8B0-4914D1464E33}" type="slidenum">
              <a:rPr lang="en-US" smtClean="0"/>
              <a:t>26</a:t>
            </a:fld>
            <a:endParaRPr lang="en-US"/>
          </a:p>
        </p:txBody>
      </p:sp>
    </p:spTree>
    <p:extLst>
      <p:ext uri="{BB962C8B-B14F-4D97-AF65-F5344CB8AC3E}">
        <p14:creationId xmlns:p14="http://schemas.microsoft.com/office/powerpoint/2010/main" val="15416650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 now going to do an activity, called “Simon</a:t>
            </a:r>
            <a:r>
              <a:rPr lang="en-US" baseline="0" dirty="0" smtClean="0"/>
              <a:t> Says”. Has anyone ever played this game before?</a:t>
            </a:r>
          </a:p>
          <a:p>
            <a:endParaRPr lang="en-US" baseline="0" dirty="0" smtClean="0"/>
          </a:p>
          <a:p>
            <a:r>
              <a:rPr lang="en-US" baseline="0" dirty="0" smtClean="0"/>
              <a:t>You each have 5 dots. Take those 5 dots and let’s stand in a circle. We cannot touch each other.</a:t>
            </a:r>
          </a:p>
          <a:p>
            <a:r>
              <a:rPr lang="en-US" baseline="0" dirty="0" smtClean="0"/>
              <a:t>I am going to read off a list of activities. When I say, Simon says, before reading the activity, you should do the activity within 5 seconds. If I don’t say “</a:t>
            </a:r>
            <a:r>
              <a:rPr lang="en-US" baseline="0" dirty="0" err="1" smtClean="0"/>
              <a:t>simon</a:t>
            </a:r>
            <a:r>
              <a:rPr lang="en-US" baseline="0" dirty="0" smtClean="0"/>
              <a:t> says”, you shouldn’t do the activity.</a:t>
            </a:r>
          </a:p>
          <a:p>
            <a:r>
              <a:rPr lang="en-US" baseline="0" dirty="0" smtClean="0"/>
              <a:t>If you do what I asked when I didn’t say, </a:t>
            </a:r>
            <a:r>
              <a:rPr lang="en-US" baseline="0" dirty="0" err="1" smtClean="0"/>
              <a:t>simon</a:t>
            </a:r>
            <a:r>
              <a:rPr lang="en-US" baseline="0" dirty="0" smtClean="0"/>
              <a:t> says, or if you don’t do what </a:t>
            </a:r>
            <a:r>
              <a:rPr lang="en-US" baseline="0" dirty="0" err="1" smtClean="0"/>
              <a:t>simon</a:t>
            </a:r>
            <a:r>
              <a:rPr lang="en-US" baseline="0" dirty="0" smtClean="0"/>
              <a:t> says in 5 seconds, you have to put the sticker on your shirt. The goal is to get as few dots as possible.</a:t>
            </a:r>
          </a:p>
          <a:p>
            <a:endParaRPr lang="en-US" baseline="0" dirty="0" smtClean="0"/>
          </a:p>
          <a:p>
            <a:r>
              <a:rPr lang="en-US" baseline="0" dirty="0" smtClean="0"/>
              <a:t>Does everyone understand the game?</a:t>
            </a:r>
          </a:p>
          <a:p>
            <a:endParaRPr lang="en-US" baseline="0" dirty="0" smtClean="0"/>
          </a:p>
          <a:p>
            <a:r>
              <a:rPr lang="en-US" baseline="0" dirty="0" smtClean="0"/>
              <a:t>Let’s start by playing a practice round.</a:t>
            </a:r>
          </a:p>
          <a:p>
            <a:r>
              <a:rPr lang="en-US" baseline="0" dirty="0" smtClean="0"/>
              <a:t>Simon says, scratch your head.</a:t>
            </a:r>
          </a:p>
          <a:p>
            <a:r>
              <a:rPr lang="en-US" baseline="0" dirty="0" smtClean="0"/>
              <a:t>Simon says, pull your ear.</a:t>
            </a:r>
          </a:p>
          <a:p>
            <a:r>
              <a:rPr lang="en-US" baseline="0" dirty="0" smtClean="0"/>
              <a:t>Lift your foot.</a:t>
            </a:r>
          </a:p>
          <a:p>
            <a:endParaRPr lang="en-US" baseline="0" dirty="0" smtClean="0"/>
          </a:p>
          <a:p>
            <a:r>
              <a:rPr lang="en-US" baseline="0" dirty="0" smtClean="0"/>
              <a:t>Ok! Now that we remember how to play the game, let’s play a round of Simon Says!</a:t>
            </a:r>
          </a:p>
          <a:p>
            <a:r>
              <a:rPr lang="en-US" baseline="0" dirty="0" smtClean="0"/>
              <a:t>Simon says, put your finger on your nose.</a:t>
            </a:r>
          </a:p>
          <a:p>
            <a:r>
              <a:rPr lang="en-US" baseline="0" dirty="0" smtClean="0"/>
              <a:t>Put your elbow on your knee.</a:t>
            </a:r>
          </a:p>
          <a:p>
            <a:r>
              <a:rPr lang="en-US" baseline="0" dirty="0" smtClean="0"/>
              <a:t>Lick your lips.</a:t>
            </a:r>
          </a:p>
          <a:p>
            <a:r>
              <a:rPr lang="en-US" baseline="0" dirty="0" smtClean="0"/>
              <a:t>Simon says, stick out your tongue.</a:t>
            </a:r>
          </a:p>
          <a:p>
            <a:r>
              <a:rPr lang="en-US" baseline="0" dirty="0" smtClean="0"/>
              <a:t>Simon says, wiggle your nose.</a:t>
            </a:r>
          </a:p>
          <a:p>
            <a:r>
              <a:rPr lang="en-US" baseline="0" dirty="0" smtClean="0"/>
              <a:t>Blow a kiss.</a:t>
            </a:r>
          </a:p>
          <a:p>
            <a:r>
              <a:rPr lang="en-US" baseline="0" dirty="0" smtClean="0"/>
              <a:t>Simon says, try to touch your ear with your tongue.</a:t>
            </a:r>
          </a:p>
          <a:p>
            <a:r>
              <a:rPr lang="en-US" baseline="0" dirty="0" smtClean="0"/>
              <a:t>Cross your legs.</a:t>
            </a:r>
          </a:p>
          <a:p>
            <a:r>
              <a:rPr lang="en-US" baseline="0" dirty="0" smtClean="0"/>
              <a:t>Simon says, shake your head.</a:t>
            </a:r>
          </a:p>
          <a:p>
            <a:r>
              <a:rPr lang="en-US" baseline="0" dirty="0" smtClean="0"/>
              <a:t>Smell the inside of your shoe.</a:t>
            </a:r>
          </a:p>
          <a:p>
            <a:r>
              <a:rPr lang="en-US" baseline="0" dirty="0" smtClean="0"/>
              <a:t>Simon says, put your elbow on your knee.</a:t>
            </a:r>
          </a:p>
          <a:p>
            <a:r>
              <a:rPr lang="en-US" baseline="0" dirty="0" smtClean="0"/>
              <a:t>Simon says, suck your thumb.</a:t>
            </a:r>
          </a:p>
          <a:p>
            <a:r>
              <a:rPr lang="en-US" baseline="0" dirty="0" smtClean="0"/>
              <a:t>Simon says, smell under your arm.</a:t>
            </a:r>
          </a:p>
          <a:p>
            <a:r>
              <a:rPr lang="en-US" baseline="0" dirty="0" smtClean="0"/>
              <a:t>Simon says, touch your chin.</a:t>
            </a:r>
          </a:p>
          <a:p>
            <a:r>
              <a:rPr lang="en-US" baseline="0" dirty="0" smtClean="0"/>
              <a:t>Simon says, lick the bottom of your shoe… Simon says, STOP!!!!</a:t>
            </a:r>
          </a:p>
          <a:p>
            <a:endParaRPr lang="en-US" baseline="0" dirty="0" smtClean="0"/>
          </a:p>
          <a:p>
            <a:r>
              <a:rPr lang="en-US" baseline="0" dirty="0" smtClean="0"/>
              <a:t>The purpose of this activity is to demonstrate how important it is to stick to your personal limit no matter who is pressuring you to cross it. </a:t>
            </a:r>
          </a:p>
          <a:p>
            <a:endParaRPr lang="en-US" baseline="0" dirty="0" smtClean="0"/>
          </a:p>
          <a:p>
            <a:r>
              <a:rPr lang="en-US" baseline="0" dirty="0" smtClean="0"/>
              <a:t>Which of the things Simon said did not require much thought before you did them? Why were they easy to do?</a:t>
            </a:r>
          </a:p>
          <a:p>
            <a:r>
              <a:rPr lang="en-US" baseline="0" dirty="0" smtClean="0"/>
              <a:t>*Some things are easy to do and don’t require much thinking. Why? Because they do not place us or others in danger, are fun, do not threaten our health, etc.</a:t>
            </a:r>
          </a:p>
          <a:p>
            <a:endParaRPr lang="en-US" baseline="0" dirty="0" smtClean="0"/>
          </a:p>
          <a:p>
            <a:r>
              <a:rPr lang="en-US" baseline="0" dirty="0" smtClean="0"/>
              <a:t>What did you think/feel when you were asked to suck your thumb or smell under your arm?</a:t>
            </a:r>
          </a:p>
          <a:p>
            <a:r>
              <a:rPr lang="en-US" baseline="0" dirty="0" smtClean="0"/>
              <a:t>*Many people might report feeling uncomfortable. This feeling of discomfort can be important in helping us know that we need to be careful and pay attention because we might be doing something that we won’t be proud of later or we might need to draw a line with someone who is pressuring us.</a:t>
            </a:r>
          </a:p>
          <a:p>
            <a:endParaRPr lang="en-US" baseline="0" dirty="0" smtClean="0"/>
          </a:p>
          <a:p>
            <a:r>
              <a:rPr lang="en-US" baseline="0" dirty="0" smtClean="0"/>
              <a:t>If you didn’t do something Simon said to do, why was it hard?</a:t>
            </a:r>
          </a:p>
          <a:p>
            <a:r>
              <a:rPr lang="en-US" baseline="0" dirty="0" smtClean="0"/>
              <a:t>*Pressure from someone else can make it hard to do what we think is right. This can include pressure from someone older or pressure from friends. </a:t>
            </a:r>
          </a:p>
          <a:p>
            <a:endParaRPr lang="en-US" baseline="0" dirty="0" smtClean="0"/>
          </a:p>
          <a:p>
            <a:r>
              <a:rPr lang="en-US" baseline="0" dirty="0" smtClean="0"/>
              <a:t>What did you think/feel when you were asked to lick the bottom of your shoe? If you tried to lick your shoe, what made you decide to do that?</a:t>
            </a:r>
          </a:p>
          <a:p>
            <a:r>
              <a:rPr lang="en-US" baseline="0" dirty="0" smtClean="0"/>
              <a:t>*There are lots of reasons why people sometimes take risks with their health. Those who started to lick their shoes may have felt some curiosity or wanted to show they were brave by taking a risk. Those who refused to lick their shoes were drawing their line or saying NO. Everyone has the right to say NO and draw the line. You are respecting yourself for drawing your line and standing up for yourself by saying, “I won’t do that no matter who’s pressuring me.”</a:t>
            </a:r>
          </a:p>
          <a:p>
            <a:endParaRPr lang="en-US" baseline="0" dirty="0" smtClean="0"/>
          </a:p>
          <a:p>
            <a:r>
              <a:rPr lang="en-US" baseline="0" dirty="0" smtClean="0"/>
              <a:t>Do you feel that people your age are getting pressured to use substances or other things that they may be uncomfortable with?</a:t>
            </a:r>
          </a:p>
          <a:p>
            <a:endParaRPr lang="en-US" baseline="0" dirty="0" smtClean="0"/>
          </a:p>
          <a:p>
            <a:r>
              <a:rPr lang="en-US" baseline="0" dirty="0" smtClean="0"/>
              <a:t>Resource: Draw the Line/Respect the Line, ETR</a:t>
            </a:r>
            <a:endParaRPr lang="en-US" dirty="0"/>
          </a:p>
        </p:txBody>
      </p:sp>
      <p:sp>
        <p:nvSpPr>
          <p:cNvPr id="4" name="Slide Number Placeholder 3"/>
          <p:cNvSpPr>
            <a:spLocks noGrp="1"/>
          </p:cNvSpPr>
          <p:nvPr>
            <p:ph type="sldNum" sz="quarter" idx="10"/>
          </p:nvPr>
        </p:nvSpPr>
        <p:spPr/>
        <p:txBody>
          <a:bodyPr/>
          <a:lstStyle/>
          <a:p>
            <a:fld id="{CF280E4E-A087-400F-B8B0-4914D1464E33}" type="slidenum">
              <a:rPr lang="en-US" smtClean="0"/>
              <a:t>27</a:t>
            </a:fld>
            <a:endParaRPr lang="en-US"/>
          </a:p>
        </p:txBody>
      </p:sp>
    </p:spTree>
    <p:extLst>
      <p:ext uri="{BB962C8B-B14F-4D97-AF65-F5344CB8AC3E}">
        <p14:creationId xmlns:p14="http://schemas.microsoft.com/office/powerpoint/2010/main" val="23010222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Saying, “I don’t”, “I won’t”, or “No, I don’t”. Try not to make excuses, it give the person another attempt to pressure you. Examples of giving excuses might include: “I’ll get in trouble.” “I can’t do it today.”, “I have to go now”.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Resource: Draw the Line/Respect the Line and IL HPP</a:t>
            </a:r>
          </a:p>
          <a:p>
            <a:endParaRPr lang="en-US" dirty="0"/>
          </a:p>
        </p:txBody>
      </p:sp>
      <p:sp>
        <p:nvSpPr>
          <p:cNvPr id="4" name="Slide Number Placeholder 3"/>
          <p:cNvSpPr>
            <a:spLocks noGrp="1"/>
          </p:cNvSpPr>
          <p:nvPr>
            <p:ph type="sldNum" sz="quarter" idx="10"/>
          </p:nvPr>
        </p:nvSpPr>
        <p:spPr/>
        <p:txBody>
          <a:bodyPr/>
          <a:lstStyle/>
          <a:p>
            <a:fld id="{CF280E4E-A087-400F-B8B0-4914D1464E33}" type="slidenum">
              <a:rPr lang="en-US" smtClean="0"/>
              <a:t>28</a:t>
            </a:fld>
            <a:endParaRPr lang="en-US"/>
          </a:p>
        </p:txBody>
      </p:sp>
    </p:spTree>
    <p:extLst>
      <p:ext uri="{BB962C8B-B14F-4D97-AF65-F5344CB8AC3E}">
        <p14:creationId xmlns:p14="http://schemas.microsoft.com/office/powerpoint/2010/main" val="1006300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Body language:</a:t>
            </a:r>
            <a:r>
              <a:rPr lang="en-US" b="1" baseline="0" dirty="0" smtClean="0"/>
              <a:t> </a:t>
            </a:r>
            <a:r>
              <a:rPr lang="en-US" baseline="0" dirty="0" smtClean="0"/>
              <a:t>using serious facial expressions, looking at the person directly in the eyes, crossing arms, moving hands in a “get away” gesture, putting hands on hips, upright posture. Some examples of body language that might indicate a person is not serious or sure of himself/herself include: laughing or giggling while talking, looking at the ground, wiggling or shuffling.</a:t>
            </a:r>
          </a:p>
          <a:p>
            <a:r>
              <a:rPr lang="en-US" b="1" baseline="0" dirty="0" smtClean="0"/>
              <a:t>Change the subject: </a:t>
            </a:r>
            <a:r>
              <a:rPr lang="en-US" baseline="0" dirty="0" smtClean="0"/>
              <a:t>to use this strategy you should suggest another activity that 1. gets you out of the situation 2. is positive 3. is realistic. Changing the subject is a way for you to let the other person know that you don’t want to cross your line, but do want to keep the friendship going. Changing the subject can help cool down a situation, and gives you more time to think about what to say or do if the situation comes up again. It also may distract the other person enough to stop the pressure. Examples: “I’m not ready for this, let’s go get something to eat”. Other ways to start changing the subject include: “Instead, let’s….” “Come on, let’s…” “Let’s go….” “Do you want to….?”</a:t>
            </a:r>
          </a:p>
          <a:p>
            <a:r>
              <a:rPr lang="en-US" b="1" baseline="0" dirty="0" smtClean="0"/>
              <a:t>Walk away: </a:t>
            </a:r>
            <a:r>
              <a:rPr lang="en-US" baseline="0" dirty="0" smtClean="0"/>
              <a:t>There may be some situations in which student should walk away rather than continue to try to resist pressure. This will vary amongst all of you and your peers and across different situations. If you feel uncomfortable, or unsafe, and you don’t think the person who is pressuring you is going to back down, it is probably best to leave the situation and to talk to a trusted adult.</a:t>
            </a:r>
          </a:p>
          <a:p>
            <a:endParaRPr lang="en-US" baseline="0" dirty="0" smtClean="0"/>
          </a:p>
          <a:p>
            <a:r>
              <a:rPr lang="en-US" baseline="0" dirty="0" smtClean="0"/>
              <a:t>Resource: Draw the Line/Respect the Line</a:t>
            </a:r>
            <a:endParaRPr lang="en-US" dirty="0" smtClean="0"/>
          </a:p>
          <a:p>
            <a:endParaRPr lang="en-US" dirty="0"/>
          </a:p>
        </p:txBody>
      </p:sp>
      <p:sp>
        <p:nvSpPr>
          <p:cNvPr id="4" name="Slide Number Placeholder 3"/>
          <p:cNvSpPr>
            <a:spLocks noGrp="1"/>
          </p:cNvSpPr>
          <p:nvPr>
            <p:ph type="sldNum" sz="quarter" idx="10"/>
          </p:nvPr>
        </p:nvSpPr>
        <p:spPr/>
        <p:txBody>
          <a:bodyPr/>
          <a:lstStyle/>
          <a:p>
            <a:fld id="{CF280E4E-A087-400F-B8B0-4914D1464E33}" type="slidenum">
              <a:rPr lang="en-US" smtClean="0"/>
              <a:t>29</a:t>
            </a:fld>
            <a:endParaRPr lang="en-US"/>
          </a:p>
        </p:txBody>
      </p:sp>
    </p:spTree>
    <p:extLst>
      <p:ext uri="{BB962C8B-B14F-4D97-AF65-F5344CB8AC3E}">
        <p14:creationId xmlns:p14="http://schemas.microsoft.com/office/powerpoint/2010/main" val="12714202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a</a:t>
            </a:r>
            <a:r>
              <a:rPr lang="en-US" baseline="0" dirty="0" smtClean="0"/>
              <a:t> piece of flip-chart paper, write down thoughts and ideas of participants as to why they think students should talk about chemical health.</a:t>
            </a:r>
          </a:p>
          <a:p>
            <a:endParaRPr lang="en-US" baseline="0" dirty="0" smtClean="0"/>
          </a:p>
          <a:p>
            <a:r>
              <a:rPr lang="en-US" i="1" baseline="0" dirty="0" smtClean="0"/>
              <a:t>If they are struggling with coming up with ideas, mention the following suggestions:</a:t>
            </a:r>
          </a:p>
          <a:p>
            <a:pPr marL="171450" indent="-171450">
              <a:buFont typeface="Arial" panose="020B0604020202020204" pitchFamily="34" charset="0"/>
              <a:buChar char="•"/>
            </a:pPr>
            <a:r>
              <a:rPr lang="en-US" i="1" baseline="0" dirty="0" smtClean="0"/>
              <a:t>To maintain positive lifestyles and well-being</a:t>
            </a:r>
          </a:p>
          <a:p>
            <a:pPr marL="171450" indent="-171450">
              <a:buFont typeface="Arial" panose="020B0604020202020204" pitchFamily="34" charset="0"/>
              <a:buChar char="•"/>
            </a:pPr>
            <a:r>
              <a:rPr lang="en-US" i="1" baseline="0" dirty="0" smtClean="0"/>
              <a:t>To encourage peers to not fall under peer influence</a:t>
            </a:r>
          </a:p>
          <a:p>
            <a:pPr marL="171450" indent="-171450">
              <a:buFont typeface="Arial" panose="020B0604020202020204" pitchFamily="34" charset="0"/>
              <a:buChar char="•"/>
            </a:pPr>
            <a:r>
              <a:rPr lang="en-US" i="1" baseline="0" dirty="0" smtClean="0"/>
              <a:t>To recognize the standards that coaches, teachers, and parents place on young people</a:t>
            </a:r>
          </a:p>
          <a:p>
            <a:pPr marL="171450" indent="-171450">
              <a:buFont typeface="Arial" panose="020B0604020202020204" pitchFamily="34" charset="0"/>
              <a:buChar char="•"/>
            </a:pPr>
            <a:r>
              <a:rPr lang="en-US" i="1" baseline="0" dirty="0" smtClean="0"/>
              <a:t>To educate others about the dangers of using substances</a:t>
            </a:r>
          </a:p>
          <a:p>
            <a:pPr marL="171450" indent="-171450">
              <a:buFont typeface="Arial" panose="020B0604020202020204" pitchFamily="34" charset="0"/>
              <a:buChar char="•"/>
            </a:pPr>
            <a:r>
              <a:rPr lang="en-US" i="1" baseline="0" dirty="0" smtClean="0"/>
              <a:t>To reduce stigma</a:t>
            </a:r>
            <a:endParaRPr lang="en-US" i="1" dirty="0"/>
          </a:p>
        </p:txBody>
      </p:sp>
      <p:sp>
        <p:nvSpPr>
          <p:cNvPr id="4" name="Slide Number Placeholder 3"/>
          <p:cNvSpPr>
            <a:spLocks noGrp="1"/>
          </p:cNvSpPr>
          <p:nvPr>
            <p:ph type="sldNum" sz="quarter" idx="10"/>
          </p:nvPr>
        </p:nvSpPr>
        <p:spPr/>
        <p:txBody>
          <a:bodyPr/>
          <a:lstStyle/>
          <a:p>
            <a:fld id="{CF280E4E-A087-400F-B8B0-4914D1464E33}" type="slidenum">
              <a:rPr lang="en-US" smtClean="0"/>
              <a:t>3</a:t>
            </a:fld>
            <a:endParaRPr lang="en-US"/>
          </a:p>
        </p:txBody>
      </p:sp>
    </p:spTree>
    <p:extLst>
      <p:ext uri="{BB962C8B-B14F-4D97-AF65-F5344CB8AC3E}">
        <p14:creationId xmlns:p14="http://schemas.microsoft.com/office/powerpoint/2010/main" val="31196626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 go to our website to access this</a:t>
            </a:r>
            <a:r>
              <a:rPr lang="en-US" baseline="0" dirty="0" smtClean="0"/>
              <a:t> a</a:t>
            </a:r>
            <a:r>
              <a:rPr lang="en-US" dirty="0" smtClean="0"/>
              <a:t>dditional</a:t>
            </a:r>
            <a:r>
              <a:rPr lang="en-US" baseline="0" dirty="0" smtClean="0"/>
              <a:t> PowerPoint presentation with a </a:t>
            </a:r>
            <a:r>
              <a:rPr lang="en-US" baseline="0" dirty="0" err="1" smtClean="0"/>
              <a:t>JeoParody</a:t>
            </a:r>
            <a:r>
              <a:rPr lang="en-US" baseline="0" dirty="0" smtClean="0"/>
              <a:t> game as an overview to this presentation.</a:t>
            </a:r>
            <a:endParaRPr lang="en-US" dirty="0"/>
          </a:p>
        </p:txBody>
      </p:sp>
      <p:sp>
        <p:nvSpPr>
          <p:cNvPr id="4" name="Slide Number Placeholder 3"/>
          <p:cNvSpPr>
            <a:spLocks noGrp="1"/>
          </p:cNvSpPr>
          <p:nvPr>
            <p:ph type="sldNum" sz="quarter" idx="10"/>
          </p:nvPr>
        </p:nvSpPr>
        <p:spPr/>
        <p:txBody>
          <a:bodyPr/>
          <a:lstStyle/>
          <a:p>
            <a:fld id="{CF280E4E-A087-400F-B8B0-4914D1464E33}" type="slidenum">
              <a:rPr lang="en-US" smtClean="0"/>
              <a:t>30</a:t>
            </a:fld>
            <a:endParaRPr lang="en-US"/>
          </a:p>
        </p:txBody>
      </p:sp>
    </p:spTree>
    <p:extLst>
      <p:ext uri="{BB962C8B-B14F-4D97-AF65-F5344CB8AC3E}">
        <p14:creationId xmlns:p14="http://schemas.microsoft.com/office/powerpoint/2010/main" val="6957549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280E4E-A087-400F-B8B0-4914D1464E33}" type="slidenum">
              <a:rPr lang="en-US" smtClean="0"/>
              <a:t>31</a:t>
            </a:fld>
            <a:endParaRPr lang="en-US"/>
          </a:p>
        </p:txBody>
      </p:sp>
    </p:spTree>
    <p:extLst>
      <p:ext uri="{BB962C8B-B14F-4D97-AF65-F5344CB8AC3E}">
        <p14:creationId xmlns:p14="http://schemas.microsoft.com/office/powerpoint/2010/main" val="38892929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6 individual categories that I</a:t>
            </a:r>
            <a:r>
              <a:rPr lang="en-US" baseline="0" dirty="0" smtClean="0"/>
              <a:t> am going to highlight for you when it comes to substances impacting our health and well-being.</a:t>
            </a:r>
          </a:p>
          <a:p>
            <a:endParaRPr lang="en-US" baseline="0" dirty="0" smtClean="0"/>
          </a:p>
          <a:p>
            <a:r>
              <a:rPr lang="en-US" i="1" baseline="0" dirty="0" smtClean="0"/>
              <a:t>Read through each of the 6 categories.</a:t>
            </a:r>
          </a:p>
          <a:p>
            <a:endParaRPr lang="en-US" i="1" baseline="0" dirty="0" smtClean="0"/>
          </a:p>
          <a:p>
            <a:r>
              <a:rPr lang="en-US" b="1" i="0" baseline="0" dirty="0" smtClean="0"/>
              <a:t>Physical: </a:t>
            </a:r>
            <a:r>
              <a:rPr lang="en-US" i="0" baseline="0" dirty="0" smtClean="0"/>
              <a:t>Substances can directly effect our body physically by weight gain/loss, deteriorating oral health, increase for disease and illness such as cancer, impair the immune system, and shorten our lifespan.</a:t>
            </a:r>
          </a:p>
          <a:p>
            <a:r>
              <a:rPr lang="en-US" b="1" i="0" baseline="0" dirty="0" smtClean="0"/>
              <a:t>Performance: </a:t>
            </a:r>
            <a:r>
              <a:rPr lang="en-US" i="0" baseline="0" dirty="0" smtClean="0"/>
              <a:t>Using substances can impair our ability to perform well in academics, sports, performances, and our day to day tasks and activities.</a:t>
            </a:r>
          </a:p>
          <a:p>
            <a:r>
              <a:rPr lang="en-US" b="1" i="0" baseline="0" dirty="0" smtClean="0"/>
              <a:t>Biological: </a:t>
            </a:r>
            <a:r>
              <a:rPr lang="en-US" i="0" baseline="0" dirty="0" smtClean="0"/>
              <a:t>Substances can slow down the process of the development of our brain, impair our ability to make decisions, and decrease our levels of cognitive functioning.</a:t>
            </a:r>
          </a:p>
          <a:p>
            <a:r>
              <a:rPr lang="en-US" b="1" i="0" baseline="0" dirty="0" smtClean="0"/>
              <a:t>Emotional: </a:t>
            </a:r>
            <a:r>
              <a:rPr lang="en-US" i="0" baseline="0" dirty="0" smtClean="0"/>
              <a:t>Substances impact our ability to regulate and control your emotions. Our emotions and feelings can change when substances are used and can lead to depression and anxiety.</a:t>
            </a:r>
          </a:p>
          <a:p>
            <a:r>
              <a:rPr lang="en-US" b="1" i="0" baseline="0" dirty="0" smtClean="0"/>
              <a:t>Social: </a:t>
            </a:r>
            <a:r>
              <a:rPr lang="en-US" i="0" baseline="0" dirty="0" smtClean="0"/>
              <a:t>Using substances can interfere with our ability to interact with others. Hold yourself and your peers accountable to commit to leading a drug-free lifestyle.</a:t>
            </a:r>
          </a:p>
          <a:p>
            <a:r>
              <a:rPr lang="en-US" b="1" i="0" baseline="0" dirty="0" smtClean="0"/>
              <a:t>Mood &amp; Mindset: </a:t>
            </a:r>
            <a:r>
              <a:rPr lang="en-US" i="0" baseline="0" dirty="0" smtClean="0"/>
              <a:t>Psychologically, substances can alter our mood, attitudes, and behaviors towards ourselves and others.</a:t>
            </a:r>
            <a:endParaRPr lang="en-US" i="0" dirty="0"/>
          </a:p>
        </p:txBody>
      </p:sp>
      <p:sp>
        <p:nvSpPr>
          <p:cNvPr id="4" name="Slide Number Placeholder 3"/>
          <p:cNvSpPr>
            <a:spLocks noGrp="1"/>
          </p:cNvSpPr>
          <p:nvPr>
            <p:ph type="sldNum" sz="quarter" idx="10"/>
          </p:nvPr>
        </p:nvSpPr>
        <p:spPr/>
        <p:txBody>
          <a:bodyPr/>
          <a:lstStyle/>
          <a:p>
            <a:fld id="{CF280E4E-A087-400F-B8B0-4914D1464E33}" type="slidenum">
              <a:rPr lang="en-US" smtClean="0"/>
              <a:t>4</a:t>
            </a:fld>
            <a:endParaRPr lang="en-US"/>
          </a:p>
        </p:txBody>
      </p:sp>
    </p:spTree>
    <p:extLst>
      <p:ext uri="{BB962C8B-B14F-4D97-AF65-F5344CB8AC3E}">
        <p14:creationId xmlns:p14="http://schemas.microsoft.com/office/powerpoint/2010/main" val="6230426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Read slide.</a:t>
            </a:r>
            <a:endParaRPr lang="en-US" i="1" dirty="0"/>
          </a:p>
        </p:txBody>
      </p:sp>
      <p:sp>
        <p:nvSpPr>
          <p:cNvPr id="4" name="Slide Number Placeholder 3"/>
          <p:cNvSpPr>
            <a:spLocks noGrp="1"/>
          </p:cNvSpPr>
          <p:nvPr>
            <p:ph type="sldNum" sz="quarter" idx="10"/>
          </p:nvPr>
        </p:nvSpPr>
        <p:spPr/>
        <p:txBody>
          <a:bodyPr/>
          <a:lstStyle/>
          <a:p>
            <a:fld id="{CF280E4E-A087-400F-B8B0-4914D1464E33}" type="slidenum">
              <a:rPr lang="en-US" smtClean="0"/>
              <a:t>5</a:t>
            </a:fld>
            <a:endParaRPr lang="en-US"/>
          </a:p>
        </p:txBody>
      </p:sp>
    </p:spTree>
    <p:extLst>
      <p:ext uri="{BB962C8B-B14F-4D97-AF65-F5344CB8AC3E}">
        <p14:creationId xmlns:p14="http://schemas.microsoft.com/office/powerpoint/2010/main" val="28023171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Read slide.</a:t>
            </a:r>
            <a:endParaRPr lang="en-US" i="1" dirty="0"/>
          </a:p>
        </p:txBody>
      </p:sp>
      <p:sp>
        <p:nvSpPr>
          <p:cNvPr id="4" name="Slide Number Placeholder 3"/>
          <p:cNvSpPr>
            <a:spLocks noGrp="1"/>
          </p:cNvSpPr>
          <p:nvPr>
            <p:ph type="sldNum" sz="quarter" idx="10"/>
          </p:nvPr>
        </p:nvSpPr>
        <p:spPr/>
        <p:txBody>
          <a:bodyPr/>
          <a:lstStyle/>
          <a:p>
            <a:fld id="{CF280E4E-A087-400F-B8B0-4914D1464E33}" type="slidenum">
              <a:rPr lang="en-US" smtClean="0"/>
              <a:t>6</a:t>
            </a:fld>
            <a:endParaRPr lang="en-US"/>
          </a:p>
        </p:txBody>
      </p:sp>
    </p:spTree>
    <p:extLst>
      <p:ext uri="{BB962C8B-B14F-4D97-AF65-F5344CB8AC3E}">
        <p14:creationId xmlns:p14="http://schemas.microsoft.com/office/powerpoint/2010/main" val="4483710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u="none" dirty="0" smtClean="0"/>
              <a:t>Read slide.</a:t>
            </a:r>
            <a:endParaRPr lang="en-US" i="1" u="none" dirty="0"/>
          </a:p>
        </p:txBody>
      </p:sp>
      <p:sp>
        <p:nvSpPr>
          <p:cNvPr id="4" name="Slide Number Placeholder 3"/>
          <p:cNvSpPr>
            <a:spLocks noGrp="1"/>
          </p:cNvSpPr>
          <p:nvPr>
            <p:ph type="sldNum" sz="quarter" idx="10"/>
          </p:nvPr>
        </p:nvSpPr>
        <p:spPr/>
        <p:txBody>
          <a:bodyPr/>
          <a:lstStyle/>
          <a:p>
            <a:fld id="{CF280E4E-A087-400F-B8B0-4914D1464E33}" type="slidenum">
              <a:rPr lang="en-US" smtClean="0"/>
              <a:t>7</a:t>
            </a:fld>
            <a:endParaRPr lang="en-US"/>
          </a:p>
        </p:txBody>
      </p:sp>
    </p:spTree>
    <p:extLst>
      <p:ext uri="{BB962C8B-B14F-4D97-AF65-F5344CB8AC3E}">
        <p14:creationId xmlns:p14="http://schemas.microsoft.com/office/powerpoint/2010/main" val="27342146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Photo</a:t>
            </a:r>
            <a:r>
              <a:rPr lang="en-US" i="1" baseline="0" dirty="0" smtClean="0"/>
              <a:t> and information derived from: </a:t>
            </a:r>
            <a:r>
              <a:rPr lang="en-US" i="1" dirty="0" smtClean="0"/>
              <a:t>https://www.amenclinics.com/spect-gallery/addictions/#img3</a:t>
            </a:r>
            <a:endParaRPr lang="en-US" i="1" dirty="0"/>
          </a:p>
        </p:txBody>
      </p:sp>
      <p:sp>
        <p:nvSpPr>
          <p:cNvPr id="4" name="Slide Number Placeholder 3"/>
          <p:cNvSpPr>
            <a:spLocks noGrp="1"/>
          </p:cNvSpPr>
          <p:nvPr>
            <p:ph type="sldNum" sz="quarter" idx="10"/>
          </p:nvPr>
        </p:nvSpPr>
        <p:spPr/>
        <p:txBody>
          <a:bodyPr/>
          <a:lstStyle/>
          <a:p>
            <a:fld id="{CF280E4E-A087-400F-B8B0-4914D1464E33}" type="slidenum">
              <a:rPr lang="en-US" smtClean="0"/>
              <a:t>8</a:t>
            </a:fld>
            <a:endParaRPr lang="en-US"/>
          </a:p>
        </p:txBody>
      </p:sp>
    </p:spTree>
    <p:extLst>
      <p:ext uri="{BB962C8B-B14F-4D97-AF65-F5344CB8AC3E}">
        <p14:creationId xmlns:p14="http://schemas.microsoft.com/office/powerpoint/2010/main" val="38286736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Images derived from Dr. Daniel G.</a:t>
            </a:r>
            <a:r>
              <a:rPr lang="en-US" i="1" baseline="0" dirty="0" smtClean="0"/>
              <a:t> Amen at Amen Clinics. </a:t>
            </a:r>
          </a:p>
          <a:p>
            <a:r>
              <a:rPr lang="en-US" i="1" dirty="0" smtClean="0"/>
              <a:t>https://www.kindness2.com/coffee--alcohol--brain.html </a:t>
            </a:r>
            <a:endParaRPr lang="en-US" i="1" dirty="0"/>
          </a:p>
        </p:txBody>
      </p:sp>
      <p:sp>
        <p:nvSpPr>
          <p:cNvPr id="4" name="Slide Number Placeholder 3"/>
          <p:cNvSpPr>
            <a:spLocks noGrp="1"/>
          </p:cNvSpPr>
          <p:nvPr>
            <p:ph type="sldNum" sz="quarter" idx="10"/>
          </p:nvPr>
        </p:nvSpPr>
        <p:spPr/>
        <p:txBody>
          <a:bodyPr/>
          <a:lstStyle/>
          <a:p>
            <a:fld id="{CF280E4E-A087-400F-B8B0-4914D1464E33}" type="slidenum">
              <a:rPr lang="en-US" smtClean="0"/>
              <a:t>9</a:t>
            </a:fld>
            <a:endParaRPr lang="en-US"/>
          </a:p>
        </p:txBody>
      </p:sp>
    </p:spTree>
    <p:extLst>
      <p:ext uri="{BB962C8B-B14F-4D97-AF65-F5344CB8AC3E}">
        <p14:creationId xmlns:p14="http://schemas.microsoft.com/office/powerpoint/2010/main" val="24856131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White 2 Corner 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76400" y="1150778"/>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676400" y="3659790"/>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6" name="Slide Number Placeholder 5"/>
          <p:cNvSpPr>
            <a:spLocks noGrp="1"/>
          </p:cNvSpPr>
          <p:nvPr>
            <p:ph type="sldNum" sz="quarter" idx="12"/>
          </p:nvPr>
        </p:nvSpPr>
        <p:spPr>
          <a:xfrm>
            <a:off x="4876800" y="6337099"/>
            <a:ext cx="2743200" cy="365125"/>
          </a:xfrm>
        </p:spPr>
        <p:txBody>
          <a:bodyPr/>
          <a:lstStyle>
            <a:lvl1pPr algn="ctr">
              <a:defRPr/>
            </a:lvl1pPr>
          </a:lstStyle>
          <a:p>
            <a:fld id="{0DB38D70-7134-4A42-9C4C-DFA2F8CC8AE0}" type="slidenum">
              <a:rPr lang="en-US" smtClean="0"/>
              <a:pPr/>
              <a:t>‹#›</a:t>
            </a:fld>
            <a:endParaRPr lang="en-US" dirty="0"/>
          </a:p>
        </p:txBody>
      </p:sp>
      <p:sp>
        <p:nvSpPr>
          <p:cNvPr id="7" name="L-Shape 6"/>
          <p:cNvSpPr/>
          <p:nvPr userDrawn="1"/>
        </p:nvSpPr>
        <p:spPr>
          <a:xfrm>
            <a:off x="276446" y="5598042"/>
            <a:ext cx="1212112" cy="988828"/>
          </a:xfrm>
          <a:prstGeom prst="corne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L-Shape 9"/>
          <p:cNvSpPr/>
          <p:nvPr userDrawn="1"/>
        </p:nvSpPr>
        <p:spPr>
          <a:xfrm rot="10800000">
            <a:off x="10622536" y="334925"/>
            <a:ext cx="1212112" cy="988828"/>
          </a:xfrm>
          <a:prstGeom prst="corne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05072" y="6132521"/>
            <a:ext cx="624163" cy="623736"/>
          </a:xfrm>
          <a:prstGeom prst="rect">
            <a:avLst/>
          </a:prstGeom>
        </p:spPr>
      </p:pic>
    </p:spTree>
    <p:extLst>
      <p:ext uri="{BB962C8B-B14F-4D97-AF65-F5344CB8AC3E}">
        <p14:creationId xmlns:p14="http://schemas.microsoft.com/office/powerpoint/2010/main" val="375378787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Funding Line_White 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4724400" y="6311899"/>
            <a:ext cx="2743200" cy="365125"/>
          </a:xfrm>
        </p:spPr>
        <p:txBody>
          <a:bodyPr/>
          <a:lstStyle/>
          <a:p>
            <a:fld id="{0DB38D70-7134-4A42-9C4C-DFA2F8CC8AE0}" type="slidenum">
              <a:rPr lang="en-US" smtClean="0"/>
              <a:t>‹#›</a:t>
            </a:fld>
            <a:endParaRPr lang="en-US"/>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6233" y="6182594"/>
            <a:ext cx="624163" cy="623736"/>
          </a:xfrm>
          <a:prstGeom prst="rect">
            <a:avLst/>
          </a:prstGeom>
        </p:spPr>
      </p:pic>
      <p:sp>
        <p:nvSpPr>
          <p:cNvPr id="2" name="Rectangle 1"/>
          <p:cNvSpPr/>
          <p:nvPr userDrawn="1"/>
        </p:nvSpPr>
        <p:spPr>
          <a:xfrm>
            <a:off x="0" y="5450510"/>
            <a:ext cx="12192000" cy="861390"/>
          </a:xfrm>
          <a:prstGeom prst="rect">
            <a:avLst/>
          </a:prstGeom>
        </p:spPr>
        <p:txBody>
          <a:bodyPr wrap="square">
            <a:spAutoFit/>
          </a:bodyPr>
          <a:lstStyle/>
          <a:p>
            <a:pPr marL="0" marR="0" indent="0" algn="ctr">
              <a:lnSpc>
                <a:spcPct val="119000"/>
              </a:lnSpc>
              <a:spcBef>
                <a:spcPts val="0"/>
              </a:spcBef>
              <a:spcAft>
                <a:spcPts val="600"/>
              </a:spcAft>
            </a:pPr>
            <a:r>
              <a:rPr lang="en-US" sz="1400" kern="1400" dirty="0" smtClean="0">
                <a:ln>
                  <a:noFill/>
                </a:ln>
                <a:solidFill>
                  <a:schemeClr val="tx1"/>
                </a:solidFill>
                <a:effectLst/>
                <a:latin typeface="Calibri" panose="020F0502020204030204" pitchFamily="34" charset="0"/>
              </a:rPr>
              <a:t>This was developed and funded in whole and or part, by grants from the Illinois Department of Human Services and Substance Abuse and Mental Health Services Administration. The views, opinions, and content of this publication are those of the authors and contributors, and do not necessarily reflect the views, opinions, or policies of IDHS, SAMHSA, or HHS, and should not be construed as such.</a:t>
            </a:r>
            <a:endParaRPr lang="en-US" sz="4800" kern="1400" dirty="0" smtClean="0">
              <a:ln>
                <a:noFill/>
              </a:ln>
              <a:solidFill>
                <a:schemeClr val="tx1"/>
              </a:solidFill>
              <a:effectLst/>
              <a:latin typeface="Calibri" panose="020F0502020204030204" pitchFamily="34" charset="0"/>
            </a:endParaRPr>
          </a:p>
        </p:txBody>
      </p:sp>
    </p:spTree>
    <p:extLst>
      <p:ext uri="{BB962C8B-B14F-4D97-AF65-F5344CB8AC3E}">
        <p14:creationId xmlns:p14="http://schemas.microsoft.com/office/powerpoint/2010/main" val="326862314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White 1 Corner 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8441" y="492125"/>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689332" y="1030288"/>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298441" y="2092325"/>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7" name="Slide Number Placeholder 6"/>
          <p:cNvSpPr>
            <a:spLocks noGrp="1"/>
          </p:cNvSpPr>
          <p:nvPr>
            <p:ph type="sldNum" sz="quarter" idx="12"/>
          </p:nvPr>
        </p:nvSpPr>
        <p:spPr/>
        <p:txBody>
          <a:bodyPr/>
          <a:lstStyle/>
          <a:p>
            <a:fld id="{0DB38D70-7134-4A42-9C4C-DFA2F8CC8AE0}" type="slidenum">
              <a:rPr lang="en-US" smtClean="0"/>
              <a:t>‹#›</a:t>
            </a:fld>
            <a:endParaRPr lang="en-US"/>
          </a:p>
        </p:txBody>
      </p:sp>
      <p:sp>
        <p:nvSpPr>
          <p:cNvPr id="10" name="L-Shape 9"/>
          <p:cNvSpPr/>
          <p:nvPr userDrawn="1"/>
        </p:nvSpPr>
        <p:spPr>
          <a:xfrm rot="10800000">
            <a:off x="10622536" y="334925"/>
            <a:ext cx="1212112" cy="988828"/>
          </a:xfrm>
          <a:prstGeom prst="corne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6233" y="6182594"/>
            <a:ext cx="624163" cy="623736"/>
          </a:xfrm>
          <a:prstGeom prst="rect">
            <a:avLst/>
          </a:prstGeom>
        </p:spPr>
      </p:pic>
    </p:spTree>
    <p:extLst>
      <p:ext uri="{BB962C8B-B14F-4D97-AF65-F5344CB8AC3E}">
        <p14:creationId xmlns:p14="http://schemas.microsoft.com/office/powerpoint/2010/main" val="146266225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White 1 Corner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2420"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739864" y="971984"/>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382419"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7" name="Slide Number Placeholder 6"/>
          <p:cNvSpPr>
            <a:spLocks noGrp="1"/>
          </p:cNvSpPr>
          <p:nvPr>
            <p:ph type="sldNum" sz="quarter" idx="12"/>
          </p:nvPr>
        </p:nvSpPr>
        <p:spPr/>
        <p:txBody>
          <a:bodyPr/>
          <a:lstStyle/>
          <a:p>
            <a:fld id="{0DB38D70-7134-4A42-9C4C-DFA2F8CC8AE0}" type="slidenum">
              <a:rPr lang="en-US" smtClean="0"/>
              <a:t>‹#›</a:t>
            </a:fld>
            <a:endParaRPr lang="en-US"/>
          </a:p>
        </p:txBody>
      </p:sp>
      <p:sp>
        <p:nvSpPr>
          <p:cNvPr id="10" name="L-Shape 9"/>
          <p:cNvSpPr/>
          <p:nvPr userDrawn="1"/>
        </p:nvSpPr>
        <p:spPr>
          <a:xfrm rot="10800000">
            <a:off x="10622536" y="334925"/>
            <a:ext cx="1212112" cy="988828"/>
          </a:xfrm>
          <a:prstGeom prst="corne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6233" y="6182594"/>
            <a:ext cx="624163" cy="623736"/>
          </a:xfrm>
          <a:prstGeom prst="rect">
            <a:avLst/>
          </a:prstGeom>
        </p:spPr>
      </p:pic>
    </p:spTree>
    <p:extLst>
      <p:ext uri="{BB962C8B-B14F-4D97-AF65-F5344CB8AC3E}">
        <p14:creationId xmlns:p14="http://schemas.microsoft.com/office/powerpoint/2010/main" val="95321090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Navy 2 Corner Title Slid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76400" y="1160405"/>
            <a:ext cx="9144000" cy="2387600"/>
          </a:xfrm>
        </p:spPr>
        <p:txBody>
          <a:bodyPr anchor="b"/>
          <a:lstStyle>
            <a:lvl1pPr algn="ctr">
              <a:defRPr sz="6000">
                <a:solidFill>
                  <a:schemeClr val="bg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682817" y="3659790"/>
            <a:ext cx="9144000" cy="1655762"/>
          </a:xfrm>
        </p:spPr>
        <p:txBody>
          <a:bodyPr/>
          <a:lstStyle>
            <a:lvl1pPr marL="0" indent="0" algn="ctr">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a:xfrm>
            <a:off x="4876800" y="6337099"/>
            <a:ext cx="2743200" cy="365125"/>
          </a:xfrm>
        </p:spPr>
        <p:txBody>
          <a:bodyPr/>
          <a:lstStyle>
            <a:lvl1pPr algn="ctr">
              <a:defRPr/>
            </a:lvl1pPr>
          </a:lstStyle>
          <a:p>
            <a:fld id="{0DB38D70-7134-4A42-9C4C-DFA2F8CC8AE0}" type="slidenum">
              <a:rPr lang="en-US" smtClean="0"/>
              <a:pPr/>
              <a:t>‹#›</a:t>
            </a:fld>
            <a:endParaRPr lang="en-US" dirty="0"/>
          </a:p>
        </p:txBody>
      </p:sp>
      <p:sp>
        <p:nvSpPr>
          <p:cNvPr id="7" name="L-Shape 6"/>
          <p:cNvSpPr/>
          <p:nvPr userDrawn="1"/>
        </p:nvSpPr>
        <p:spPr>
          <a:xfrm>
            <a:off x="276446" y="5598042"/>
            <a:ext cx="1212112" cy="988828"/>
          </a:xfrm>
          <a:prstGeom prst="corne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L-Shape 9"/>
          <p:cNvSpPr/>
          <p:nvPr userDrawn="1"/>
        </p:nvSpPr>
        <p:spPr>
          <a:xfrm rot="10800000">
            <a:off x="10622536" y="334925"/>
            <a:ext cx="1212112" cy="988828"/>
          </a:xfrm>
          <a:prstGeom prst="corne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67390" y="6092456"/>
            <a:ext cx="671469" cy="671008"/>
          </a:xfrm>
          <a:prstGeom prst="rect">
            <a:avLst/>
          </a:prstGeom>
        </p:spPr>
      </p:pic>
    </p:spTree>
    <p:extLst>
      <p:ext uri="{BB962C8B-B14F-4D97-AF65-F5344CB8AC3E}">
        <p14:creationId xmlns:p14="http://schemas.microsoft.com/office/powerpoint/2010/main" val="89609573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Navy 1 Corner Title and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0DB38D70-7134-4A42-9C4C-DFA2F8CC8AE0}" type="slidenum">
              <a:rPr lang="en-US" smtClean="0"/>
              <a:t>‹#›</a:t>
            </a:fld>
            <a:endParaRPr lang="en-US"/>
          </a:p>
        </p:txBody>
      </p:sp>
      <p:sp>
        <p:nvSpPr>
          <p:cNvPr id="9" name="L-Shape 8"/>
          <p:cNvSpPr/>
          <p:nvPr userDrawn="1"/>
        </p:nvSpPr>
        <p:spPr>
          <a:xfrm rot="10800000">
            <a:off x="10622536" y="334925"/>
            <a:ext cx="1212112" cy="988828"/>
          </a:xfrm>
          <a:prstGeom prst="corne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7427" y="6092456"/>
            <a:ext cx="671469" cy="671008"/>
          </a:xfrm>
          <a:prstGeom prst="rect">
            <a:avLst/>
          </a:prstGeom>
        </p:spPr>
      </p:pic>
    </p:spTree>
    <p:extLst>
      <p:ext uri="{BB962C8B-B14F-4D97-AF65-F5344CB8AC3E}">
        <p14:creationId xmlns:p14="http://schemas.microsoft.com/office/powerpoint/2010/main" val="157268923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Navy 2 Corner Section Header">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22257" y="309263"/>
            <a:ext cx="8134149"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1622257" y="3471261"/>
            <a:ext cx="8134149" cy="1500187"/>
          </a:xfrm>
        </p:spPr>
        <p:txBody>
          <a:bodyPr/>
          <a:lstStyle>
            <a:lvl1pPr marL="0" indent="0">
              <a:buNone/>
              <a:defRPr sz="24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Edit Master text styles</a:t>
            </a:r>
          </a:p>
        </p:txBody>
      </p:sp>
      <p:sp>
        <p:nvSpPr>
          <p:cNvPr id="6" name="Slide Number Placeholder 5"/>
          <p:cNvSpPr>
            <a:spLocks noGrp="1"/>
          </p:cNvSpPr>
          <p:nvPr>
            <p:ph type="sldNum" sz="quarter" idx="12"/>
          </p:nvPr>
        </p:nvSpPr>
        <p:spPr/>
        <p:txBody>
          <a:bodyPr/>
          <a:lstStyle/>
          <a:p>
            <a:fld id="{0DB38D70-7134-4A42-9C4C-DFA2F8CC8AE0}" type="slidenum">
              <a:rPr lang="en-US" smtClean="0"/>
              <a:t>‹#›</a:t>
            </a:fld>
            <a:endParaRPr lang="en-US"/>
          </a:p>
        </p:txBody>
      </p:sp>
      <p:sp>
        <p:nvSpPr>
          <p:cNvPr id="7" name="L-Shape 6"/>
          <p:cNvSpPr/>
          <p:nvPr userDrawn="1"/>
        </p:nvSpPr>
        <p:spPr>
          <a:xfrm rot="10800000">
            <a:off x="10622536" y="334925"/>
            <a:ext cx="1212112" cy="988828"/>
          </a:xfrm>
          <a:prstGeom prst="corne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L-Shape 9"/>
          <p:cNvSpPr/>
          <p:nvPr userDrawn="1"/>
        </p:nvSpPr>
        <p:spPr>
          <a:xfrm>
            <a:off x="276446" y="5598042"/>
            <a:ext cx="1212112" cy="988828"/>
          </a:xfrm>
          <a:prstGeom prst="corne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38514" y="6092456"/>
            <a:ext cx="671469" cy="671008"/>
          </a:xfrm>
          <a:prstGeom prst="rect">
            <a:avLst/>
          </a:prstGeom>
        </p:spPr>
      </p:pic>
    </p:spTree>
    <p:extLst>
      <p:ext uri="{BB962C8B-B14F-4D97-AF65-F5344CB8AC3E}">
        <p14:creationId xmlns:p14="http://schemas.microsoft.com/office/powerpoint/2010/main" val="35989932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Navy 1 Corner Two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47800" y="1803400"/>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792226" y="1803400"/>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0DB38D70-7134-4A42-9C4C-DFA2F8CC8AE0}" type="slidenum">
              <a:rPr lang="en-US" smtClean="0"/>
              <a:t>‹#›</a:t>
            </a:fld>
            <a:endParaRPr lang="en-US"/>
          </a:p>
        </p:txBody>
      </p:sp>
      <p:sp>
        <p:nvSpPr>
          <p:cNvPr id="10" name="L-Shape 9"/>
          <p:cNvSpPr/>
          <p:nvPr userDrawn="1"/>
        </p:nvSpPr>
        <p:spPr>
          <a:xfrm rot="10800000">
            <a:off x="10622536" y="334925"/>
            <a:ext cx="1212112" cy="988828"/>
          </a:xfrm>
          <a:prstGeom prst="corne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4333" y="6079360"/>
            <a:ext cx="671469" cy="671008"/>
          </a:xfrm>
          <a:prstGeom prst="rect">
            <a:avLst/>
          </a:prstGeom>
        </p:spPr>
      </p:pic>
    </p:spTree>
    <p:extLst>
      <p:ext uri="{BB962C8B-B14F-4D97-AF65-F5344CB8AC3E}">
        <p14:creationId xmlns:p14="http://schemas.microsoft.com/office/powerpoint/2010/main" val="379439161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Navy 1 Corner Comparison">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2850" y="334925"/>
            <a:ext cx="10237788"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1459706" y="1764506"/>
            <a:ext cx="5157787"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4" name="Content Placeholder 3"/>
          <p:cNvSpPr>
            <a:spLocks noGrp="1"/>
          </p:cNvSpPr>
          <p:nvPr>
            <p:ph sz="half" idx="2"/>
          </p:nvPr>
        </p:nvSpPr>
        <p:spPr>
          <a:xfrm>
            <a:off x="1459706" y="2588418"/>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792118" y="1764506"/>
            <a:ext cx="5183188"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6" name="Content Placeholder 5"/>
          <p:cNvSpPr>
            <a:spLocks noGrp="1"/>
          </p:cNvSpPr>
          <p:nvPr>
            <p:ph sz="quarter" idx="4"/>
          </p:nvPr>
        </p:nvSpPr>
        <p:spPr>
          <a:xfrm>
            <a:off x="6792118" y="2588418"/>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0DB38D70-7134-4A42-9C4C-DFA2F8CC8AE0}" type="slidenum">
              <a:rPr lang="en-US" smtClean="0"/>
              <a:t>‹#›</a:t>
            </a:fld>
            <a:endParaRPr lang="en-US"/>
          </a:p>
        </p:txBody>
      </p:sp>
      <p:sp>
        <p:nvSpPr>
          <p:cNvPr id="12" name="L-Shape 11"/>
          <p:cNvSpPr/>
          <p:nvPr userDrawn="1"/>
        </p:nvSpPr>
        <p:spPr>
          <a:xfrm rot="10800000">
            <a:off x="10622536" y="334925"/>
            <a:ext cx="1212112" cy="988828"/>
          </a:xfrm>
          <a:prstGeom prst="corne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4333" y="6079360"/>
            <a:ext cx="671469" cy="671008"/>
          </a:xfrm>
          <a:prstGeom prst="rect">
            <a:avLst/>
          </a:prstGeom>
        </p:spPr>
      </p:pic>
    </p:spTree>
    <p:extLst>
      <p:ext uri="{BB962C8B-B14F-4D97-AF65-F5344CB8AC3E}">
        <p14:creationId xmlns:p14="http://schemas.microsoft.com/office/powerpoint/2010/main" val="7526515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Navy 1 Corner Title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0DB38D70-7134-4A42-9C4C-DFA2F8CC8AE0}" type="slidenum">
              <a:rPr lang="en-US" smtClean="0"/>
              <a:t>‹#›</a:t>
            </a:fld>
            <a:endParaRPr lang="en-US"/>
          </a:p>
        </p:txBody>
      </p:sp>
      <p:sp>
        <p:nvSpPr>
          <p:cNvPr id="8" name="L-Shape 7"/>
          <p:cNvSpPr/>
          <p:nvPr userDrawn="1"/>
        </p:nvSpPr>
        <p:spPr>
          <a:xfrm rot="10800000">
            <a:off x="10622536" y="334925"/>
            <a:ext cx="1212112" cy="988828"/>
          </a:xfrm>
          <a:prstGeom prst="corne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4333" y="6079360"/>
            <a:ext cx="671469" cy="671008"/>
          </a:xfrm>
          <a:prstGeom prst="rect">
            <a:avLst/>
          </a:prstGeom>
        </p:spPr>
      </p:pic>
    </p:spTree>
    <p:extLst>
      <p:ext uri="{BB962C8B-B14F-4D97-AF65-F5344CB8AC3E}">
        <p14:creationId xmlns:p14="http://schemas.microsoft.com/office/powerpoint/2010/main" val="242787065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Navy 1 Corner Centered Title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40844" y="334925"/>
            <a:ext cx="8296975" cy="1325563"/>
          </a:xfrm>
        </p:spPr>
        <p:txBody>
          <a:bodyPr/>
          <a:lstStyle>
            <a:lvl1pPr algn="ctr">
              <a:defRPr/>
            </a:lvl1pPr>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p>
            <a:fld id="{0DB38D70-7134-4A42-9C4C-DFA2F8CC8AE0}" type="slidenum">
              <a:rPr lang="en-US" smtClean="0"/>
              <a:t>‹#›</a:t>
            </a:fld>
            <a:endParaRPr lang="en-US"/>
          </a:p>
        </p:txBody>
      </p:sp>
      <p:sp>
        <p:nvSpPr>
          <p:cNvPr id="6" name="L-Shape 5"/>
          <p:cNvSpPr/>
          <p:nvPr userDrawn="1"/>
        </p:nvSpPr>
        <p:spPr>
          <a:xfrm rot="10800000">
            <a:off x="10622536" y="334925"/>
            <a:ext cx="1212112" cy="988828"/>
          </a:xfrm>
          <a:prstGeom prst="corne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4333" y="6079360"/>
            <a:ext cx="671469" cy="671008"/>
          </a:xfrm>
          <a:prstGeom prst="rect">
            <a:avLst/>
          </a:prstGeom>
        </p:spPr>
      </p:pic>
    </p:spTree>
    <p:extLst>
      <p:ext uri="{BB962C8B-B14F-4D97-AF65-F5344CB8AC3E}">
        <p14:creationId xmlns:p14="http://schemas.microsoft.com/office/powerpoint/2010/main" val="285397992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White 1 Corner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0DB38D70-7134-4A42-9C4C-DFA2F8CC8AE0}" type="slidenum">
              <a:rPr lang="en-US" smtClean="0"/>
              <a:t>‹#›</a:t>
            </a:fld>
            <a:endParaRPr lang="en-US"/>
          </a:p>
        </p:txBody>
      </p:sp>
      <p:sp>
        <p:nvSpPr>
          <p:cNvPr id="10" name="L-Shape 9"/>
          <p:cNvSpPr/>
          <p:nvPr userDrawn="1"/>
        </p:nvSpPr>
        <p:spPr>
          <a:xfrm rot="10800000">
            <a:off x="10622536" y="334925"/>
            <a:ext cx="1212112" cy="988828"/>
          </a:xfrm>
          <a:prstGeom prst="corne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6233" y="6182594"/>
            <a:ext cx="624163" cy="623736"/>
          </a:xfrm>
          <a:prstGeom prst="rect">
            <a:avLst/>
          </a:prstGeom>
        </p:spPr>
      </p:pic>
    </p:spTree>
    <p:extLst>
      <p:ext uri="{BB962C8B-B14F-4D97-AF65-F5344CB8AC3E}">
        <p14:creationId xmlns:p14="http://schemas.microsoft.com/office/powerpoint/2010/main" val="113237473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Navy Blank">
    <p:bg>
      <p:bgPr>
        <a:solidFill>
          <a:schemeClr val="tx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DB38D70-7134-4A42-9C4C-DFA2F8CC8AE0}" type="slidenum">
              <a:rPr lang="en-US" smtClean="0"/>
              <a:t>‹#›</a:t>
            </a:fld>
            <a:endParaRPr lang="en-US"/>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4333" y="6079360"/>
            <a:ext cx="671469" cy="671008"/>
          </a:xfrm>
          <a:prstGeom prst="rect">
            <a:avLst/>
          </a:prstGeom>
        </p:spPr>
      </p:pic>
    </p:spTree>
    <p:extLst>
      <p:ext uri="{BB962C8B-B14F-4D97-AF65-F5344CB8AC3E}">
        <p14:creationId xmlns:p14="http://schemas.microsoft.com/office/powerpoint/2010/main" val="3916197692"/>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Funding Line_Navy Blank">
    <p:bg>
      <p:bgPr>
        <a:solidFill>
          <a:schemeClr val="tx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4701137" y="6311900"/>
            <a:ext cx="2743200" cy="365125"/>
          </a:xfrm>
        </p:spPr>
        <p:txBody>
          <a:bodyPr/>
          <a:lstStyle/>
          <a:p>
            <a:fld id="{0DB38D70-7134-4A42-9C4C-DFA2F8CC8AE0}" type="slidenum">
              <a:rPr lang="en-US" smtClean="0"/>
              <a:t>‹#›</a:t>
            </a:fld>
            <a:endParaRPr lang="en-US"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4333" y="6079360"/>
            <a:ext cx="671469" cy="671008"/>
          </a:xfrm>
          <a:prstGeom prst="rect">
            <a:avLst/>
          </a:prstGeom>
        </p:spPr>
      </p:pic>
      <p:sp>
        <p:nvSpPr>
          <p:cNvPr id="5" name="Rectangle 4"/>
          <p:cNvSpPr/>
          <p:nvPr userDrawn="1"/>
        </p:nvSpPr>
        <p:spPr>
          <a:xfrm>
            <a:off x="-23262" y="5450510"/>
            <a:ext cx="12191999" cy="861390"/>
          </a:xfrm>
          <a:prstGeom prst="rect">
            <a:avLst/>
          </a:prstGeom>
        </p:spPr>
        <p:txBody>
          <a:bodyPr wrap="square">
            <a:spAutoFit/>
          </a:bodyPr>
          <a:lstStyle/>
          <a:p>
            <a:pPr marL="0" marR="0" indent="0" algn="ctr">
              <a:lnSpc>
                <a:spcPct val="119000"/>
              </a:lnSpc>
              <a:spcBef>
                <a:spcPts val="0"/>
              </a:spcBef>
              <a:spcAft>
                <a:spcPts val="600"/>
              </a:spcAft>
            </a:pPr>
            <a:r>
              <a:rPr lang="en-US" sz="1400" kern="1400" dirty="0" smtClean="0">
                <a:ln>
                  <a:noFill/>
                </a:ln>
                <a:solidFill>
                  <a:schemeClr val="accent6"/>
                </a:solidFill>
                <a:effectLst/>
                <a:latin typeface="Calibri" panose="020F0502020204030204" pitchFamily="34" charset="0"/>
              </a:rPr>
              <a:t>This was developed and funded in whole and or part, by grants from the Illinois Department of Human Services and Substance Abuse and Mental Health Services Administration. The views, opinions, and content of this publication are those of the authors and contributors, and do not necessarily reflect the views, opinions, or policies of IDHS, SAMHSA, or HHS, and should not be construed as such.</a:t>
            </a:r>
            <a:endParaRPr lang="en-US" sz="4800" kern="1400" dirty="0" smtClean="0">
              <a:ln>
                <a:noFill/>
              </a:ln>
              <a:solidFill>
                <a:schemeClr val="accent6"/>
              </a:solidFill>
              <a:effectLst/>
              <a:latin typeface="Calibri" panose="020F0502020204030204" pitchFamily="34" charset="0"/>
            </a:endParaRPr>
          </a:p>
        </p:txBody>
      </p:sp>
    </p:spTree>
    <p:extLst>
      <p:ext uri="{BB962C8B-B14F-4D97-AF65-F5344CB8AC3E}">
        <p14:creationId xmlns:p14="http://schemas.microsoft.com/office/powerpoint/2010/main" val="789523052"/>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Navy 1 Corner Blank">
    <p:bg>
      <p:bgPr>
        <a:solidFill>
          <a:schemeClr val="tx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DB38D70-7134-4A42-9C4C-DFA2F8CC8AE0}" type="slidenum">
              <a:rPr lang="en-US" smtClean="0"/>
              <a:t>‹#›</a:t>
            </a:fld>
            <a:endParaRPr lang="en-US"/>
          </a:p>
        </p:txBody>
      </p:sp>
      <p:sp>
        <p:nvSpPr>
          <p:cNvPr id="6" name="L-Shape 5"/>
          <p:cNvSpPr/>
          <p:nvPr userDrawn="1"/>
        </p:nvSpPr>
        <p:spPr>
          <a:xfrm rot="10800000">
            <a:off x="10622536" y="334925"/>
            <a:ext cx="1212112" cy="988828"/>
          </a:xfrm>
          <a:prstGeom prst="corne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4333" y="6079360"/>
            <a:ext cx="671469" cy="671008"/>
          </a:xfrm>
          <a:prstGeom prst="rect">
            <a:avLst/>
          </a:prstGeom>
        </p:spPr>
      </p:pic>
    </p:spTree>
    <p:extLst>
      <p:ext uri="{BB962C8B-B14F-4D97-AF65-F5344CB8AC3E}">
        <p14:creationId xmlns:p14="http://schemas.microsoft.com/office/powerpoint/2010/main" val="1401537649"/>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Navy 1 Corner Content with Caption">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8441" y="492125"/>
            <a:ext cx="3932237" cy="1600200"/>
          </a:xfrm>
        </p:spPr>
        <p:txBody>
          <a:bodyPr anchor="b"/>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a:xfrm>
            <a:off x="5689332" y="1030288"/>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298441" y="2092325"/>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Edit Master text styles</a:t>
            </a:r>
          </a:p>
        </p:txBody>
      </p:sp>
      <p:sp>
        <p:nvSpPr>
          <p:cNvPr id="7" name="Slide Number Placeholder 6"/>
          <p:cNvSpPr>
            <a:spLocks noGrp="1"/>
          </p:cNvSpPr>
          <p:nvPr>
            <p:ph type="sldNum" sz="quarter" idx="12"/>
          </p:nvPr>
        </p:nvSpPr>
        <p:spPr/>
        <p:txBody>
          <a:bodyPr/>
          <a:lstStyle/>
          <a:p>
            <a:fld id="{0DB38D70-7134-4A42-9C4C-DFA2F8CC8AE0}" type="slidenum">
              <a:rPr lang="en-US" smtClean="0"/>
              <a:t>‹#›</a:t>
            </a:fld>
            <a:endParaRPr lang="en-US"/>
          </a:p>
        </p:txBody>
      </p:sp>
      <p:sp>
        <p:nvSpPr>
          <p:cNvPr id="10" name="L-Shape 9"/>
          <p:cNvSpPr/>
          <p:nvPr userDrawn="1"/>
        </p:nvSpPr>
        <p:spPr>
          <a:xfrm rot="10800000">
            <a:off x="10622536" y="334925"/>
            <a:ext cx="1212112" cy="988828"/>
          </a:xfrm>
          <a:prstGeom prst="corne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4333" y="6079360"/>
            <a:ext cx="671469" cy="671008"/>
          </a:xfrm>
          <a:prstGeom prst="rect">
            <a:avLst/>
          </a:prstGeom>
        </p:spPr>
      </p:pic>
    </p:spTree>
    <p:extLst>
      <p:ext uri="{BB962C8B-B14F-4D97-AF65-F5344CB8AC3E}">
        <p14:creationId xmlns:p14="http://schemas.microsoft.com/office/powerpoint/2010/main" val="1941425203"/>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Navy 1 Corner Picture with Caption">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82420"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739864" y="971984"/>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82419"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7" name="Slide Number Placeholder 6"/>
          <p:cNvSpPr>
            <a:spLocks noGrp="1"/>
          </p:cNvSpPr>
          <p:nvPr>
            <p:ph type="sldNum" sz="quarter" idx="12"/>
          </p:nvPr>
        </p:nvSpPr>
        <p:spPr/>
        <p:txBody>
          <a:bodyPr/>
          <a:lstStyle/>
          <a:p>
            <a:fld id="{0DB38D70-7134-4A42-9C4C-DFA2F8CC8AE0}" type="slidenum">
              <a:rPr lang="en-US" smtClean="0"/>
              <a:t>‹#›</a:t>
            </a:fld>
            <a:endParaRPr lang="en-US"/>
          </a:p>
        </p:txBody>
      </p:sp>
      <p:sp>
        <p:nvSpPr>
          <p:cNvPr id="10" name="L-Shape 9"/>
          <p:cNvSpPr/>
          <p:nvPr userDrawn="1"/>
        </p:nvSpPr>
        <p:spPr>
          <a:xfrm rot="10800000">
            <a:off x="10622536" y="334925"/>
            <a:ext cx="1212112" cy="988828"/>
          </a:xfrm>
          <a:prstGeom prst="corne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4333" y="6079360"/>
            <a:ext cx="671469" cy="671008"/>
          </a:xfrm>
          <a:prstGeom prst="rect">
            <a:avLst/>
          </a:prstGeom>
        </p:spPr>
      </p:pic>
    </p:spTree>
    <p:extLst>
      <p:ext uri="{BB962C8B-B14F-4D97-AF65-F5344CB8AC3E}">
        <p14:creationId xmlns:p14="http://schemas.microsoft.com/office/powerpoint/2010/main" val="2577491317"/>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eal 2 Corner Title Slide">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78536" y="846630"/>
            <a:ext cx="9144000" cy="2387600"/>
          </a:xfrm>
        </p:spPr>
        <p:txBody>
          <a:bodyPr anchor="b"/>
          <a:lstStyle>
            <a:lvl1pPr algn="ctr">
              <a:defRPr sz="600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478536" y="3621288"/>
            <a:ext cx="9144000" cy="1655762"/>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a:xfrm>
            <a:off x="4876800" y="6337099"/>
            <a:ext cx="2743200" cy="365125"/>
          </a:xfrm>
        </p:spPr>
        <p:txBody>
          <a:bodyPr/>
          <a:lstStyle>
            <a:lvl1pPr algn="ctr">
              <a:defRPr/>
            </a:lvl1pPr>
          </a:lstStyle>
          <a:p>
            <a:fld id="{0DB38D70-7134-4A42-9C4C-DFA2F8CC8AE0}" type="slidenum">
              <a:rPr lang="en-US" smtClean="0"/>
              <a:pPr/>
              <a:t>‹#›</a:t>
            </a:fld>
            <a:endParaRPr lang="en-US" dirty="0"/>
          </a:p>
        </p:txBody>
      </p:sp>
      <p:sp>
        <p:nvSpPr>
          <p:cNvPr id="7" name="L-Shape 6"/>
          <p:cNvSpPr/>
          <p:nvPr userDrawn="1"/>
        </p:nvSpPr>
        <p:spPr>
          <a:xfrm rot="10800000">
            <a:off x="10622536" y="334925"/>
            <a:ext cx="1212112" cy="988828"/>
          </a:xfrm>
          <a:prstGeom prst="corne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L-Shape 10"/>
          <p:cNvSpPr/>
          <p:nvPr userDrawn="1"/>
        </p:nvSpPr>
        <p:spPr>
          <a:xfrm>
            <a:off x="276446" y="5598042"/>
            <a:ext cx="1212112" cy="988828"/>
          </a:xfrm>
          <a:prstGeom prst="corne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36292" y="6207793"/>
            <a:ext cx="624163" cy="623736"/>
          </a:xfrm>
          <a:prstGeom prst="rect">
            <a:avLst/>
          </a:prstGeom>
        </p:spPr>
      </p:pic>
    </p:spTree>
    <p:extLst>
      <p:ext uri="{BB962C8B-B14F-4D97-AF65-F5344CB8AC3E}">
        <p14:creationId xmlns:p14="http://schemas.microsoft.com/office/powerpoint/2010/main" val="766889943"/>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eal 1 Corner Title and Content">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9757" y="365125"/>
            <a:ext cx="10202779" cy="1325563"/>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0DB38D70-7134-4A42-9C4C-DFA2F8CC8AE0}" type="slidenum">
              <a:rPr lang="en-US" smtClean="0"/>
              <a:t>‹#›</a:t>
            </a:fld>
            <a:endParaRPr lang="en-US"/>
          </a:p>
        </p:txBody>
      </p:sp>
      <p:sp>
        <p:nvSpPr>
          <p:cNvPr id="9" name="L-Shape 8"/>
          <p:cNvSpPr/>
          <p:nvPr userDrawn="1"/>
        </p:nvSpPr>
        <p:spPr>
          <a:xfrm rot="10800000">
            <a:off x="10622536" y="334925"/>
            <a:ext cx="1212112" cy="988828"/>
          </a:xfrm>
          <a:prstGeom prst="corne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6233" y="6182594"/>
            <a:ext cx="624163" cy="623736"/>
          </a:xfrm>
          <a:prstGeom prst="rect">
            <a:avLst/>
          </a:prstGeom>
        </p:spPr>
      </p:pic>
    </p:spTree>
    <p:extLst>
      <p:ext uri="{BB962C8B-B14F-4D97-AF65-F5344CB8AC3E}">
        <p14:creationId xmlns:p14="http://schemas.microsoft.com/office/powerpoint/2010/main" val="3186754190"/>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Teal 2 Corner Section Header">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29314" y="334925"/>
            <a:ext cx="8134149"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2329313" y="3480887"/>
            <a:ext cx="8134149" cy="1500187"/>
          </a:xfrm>
        </p:spPr>
        <p:txBody>
          <a:bodyPr/>
          <a:lstStyle>
            <a:lvl1pPr marL="0" indent="0">
              <a:buNone/>
              <a:defRPr sz="24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Edit Master text styles</a:t>
            </a:r>
          </a:p>
        </p:txBody>
      </p:sp>
      <p:sp>
        <p:nvSpPr>
          <p:cNvPr id="6" name="Slide Number Placeholder 5"/>
          <p:cNvSpPr>
            <a:spLocks noGrp="1"/>
          </p:cNvSpPr>
          <p:nvPr>
            <p:ph type="sldNum" sz="quarter" idx="12"/>
          </p:nvPr>
        </p:nvSpPr>
        <p:spPr/>
        <p:txBody>
          <a:bodyPr/>
          <a:lstStyle/>
          <a:p>
            <a:fld id="{0DB38D70-7134-4A42-9C4C-DFA2F8CC8AE0}" type="slidenum">
              <a:rPr lang="en-US" smtClean="0"/>
              <a:t>‹#›</a:t>
            </a:fld>
            <a:endParaRPr lang="en-US"/>
          </a:p>
        </p:txBody>
      </p:sp>
      <p:sp>
        <p:nvSpPr>
          <p:cNvPr id="7" name="L-Shape 6"/>
          <p:cNvSpPr/>
          <p:nvPr userDrawn="1"/>
        </p:nvSpPr>
        <p:spPr>
          <a:xfrm rot="10800000">
            <a:off x="10622536" y="334925"/>
            <a:ext cx="1212112" cy="988828"/>
          </a:xfrm>
          <a:prstGeom prst="corne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L-Shape 9"/>
          <p:cNvSpPr/>
          <p:nvPr userDrawn="1"/>
        </p:nvSpPr>
        <p:spPr>
          <a:xfrm>
            <a:off x="276446" y="5598042"/>
            <a:ext cx="1212112" cy="988828"/>
          </a:xfrm>
          <a:prstGeom prst="corne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36292" y="6207793"/>
            <a:ext cx="624163" cy="623736"/>
          </a:xfrm>
          <a:prstGeom prst="rect">
            <a:avLst/>
          </a:prstGeom>
        </p:spPr>
      </p:pic>
    </p:spTree>
    <p:extLst>
      <p:ext uri="{BB962C8B-B14F-4D97-AF65-F5344CB8AC3E}">
        <p14:creationId xmlns:p14="http://schemas.microsoft.com/office/powerpoint/2010/main" val="2270369226"/>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eal 1 Corner Two Content">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9757" y="334925"/>
            <a:ext cx="10202779" cy="1325563"/>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447800" y="1803400"/>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792226" y="1803400"/>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0DB38D70-7134-4A42-9C4C-DFA2F8CC8AE0}" type="slidenum">
              <a:rPr lang="en-US" smtClean="0"/>
              <a:t>‹#›</a:t>
            </a:fld>
            <a:endParaRPr lang="en-US"/>
          </a:p>
        </p:txBody>
      </p:sp>
      <p:sp>
        <p:nvSpPr>
          <p:cNvPr id="11" name="L-Shape 10"/>
          <p:cNvSpPr/>
          <p:nvPr userDrawn="1"/>
        </p:nvSpPr>
        <p:spPr>
          <a:xfrm rot="10800000">
            <a:off x="10622536" y="334925"/>
            <a:ext cx="1212112" cy="988828"/>
          </a:xfrm>
          <a:prstGeom prst="corne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6233" y="6182594"/>
            <a:ext cx="624163" cy="623736"/>
          </a:xfrm>
          <a:prstGeom prst="rect">
            <a:avLst/>
          </a:prstGeom>
        </p:spPr>
      </p:pic>
    </p:spTree>
    <p:extLst>
      <p:ext uri="{BB962C8B-B14F-4D97-AF65-F5344CB8AC3E}">
        <p14:creationId xmlns:p14="http://schemas.microsoft.com/office/powerpoint/2010/main" val="1625381299"/>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Teal 1 Corner Comparison">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4748" y="400049"/>
            <a:ext cx="10237788"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1459706" y="1764506"/>
            <a:ext cx="5157787"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4" name="Content Placeholder 3"/>
          <p:cNvSpPr>
            <a:spLocks noGrp="1"/>
          </p:cNvSpPr>
          <p:nvPr>
            <p:ph sz="half" idx="2"/>
          </p:nvPr>
        </p:nvSpPr>
        <p:spPr>
          <a:xfrm>
            <a:off x="1459706" y="2588418"/>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792118" y="1764506"/>
            <a:ext cx="5183188"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6" name="Content Placeholder 5"/>
          <p:cNvSpPr>
            <a:spLocks noGrp="1"/>
          </p:cNvSpPr>
          <p:nvPr>
            <p:ph sz="quarter" idx="4"/>
          </p:nvPr>
        </p:nvSpPr>
        <p:spPr>
          <a:xfrm>
            <a:off x="6792118" y="2588418"/>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0DB38D70-7134-4A42-9C4C-DFA2F8CC8AE0}" type="slidenum">
              <a:rPr lang="en-US" smtClean="0"/>
              <a:t>‹#›</a:t>
            </a:fld>
            <a:endParaRPr lang="en-US"/>
          </a:p>
        </p:txBody>
      </p:sp>
      <p:sp>
        <p:nvSpPr>
          <p:cNvPr id="12" name="L-Shape 11"/>
          <p:cNvSpPr/>
          <p:nvPr userDrawn="1"/>
        </p:nvSpPr>
        <p:spPr>
          <a:xfrm rot="10800000">
            <a:off x="10622536" y="334925"/>
            <a:ext cx="1212112" cy="988828"/>
          </a:xfrm>
          <a:prstGeom prst="corne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6233" y="6182594"/>
            <a:ext cx="624163" cy="623736"/>
          </a:xfrm>
          <a:prstGeom prst="rect">
            <a:avLst/>
          </a:prstGeom>
        </p:spPr>
      </p:pic>
    </p:spTree>
    <p:extLst>
      <p:ext uri="{BB962C8B-B14F-4D97-AF65-F5344CB8AC3E}">
        <p14:creationId xmlns:p14="http://schemas.microsoft.com/office/powerpoint/2010/main" val="387710987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White 2 Corner 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94046" y="367013"/>
            <a:ext cx="8134149"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1694046" y="3452011"/>
            <a:ext cx="8134149"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6" name="Slide Number Placeholder 5"/>
          <p:cNvSpPr>
            <a:spLocks noGrp="1"/>
          </p:cNvSpPr>
          <p:nvPr>
            <p:ph type="sldNum" sz="quarter" idx="12"/>
          </p:nvPr>
        </p:nvSpPr>
        <p:spPr/>
        <p:txBody>
          <a:bodyPr/>
          <a:lstStyle/>
          <a:p>
            <a:fld id="{0DB38D70-7134-4A42-9C4C-DFA2F8CC8AE0}" type="slidenum">
              <a:rPr lang="en-US" smtClean="0"/>
              <a:t>‹#›</a:t>
            </a:fld>
            <a:endParaRPr lang="en-US"/>
          </a:p>
        </p:txBody>
      </p:sp>
      <p:sp>
        <p:nvSpPr>
          <p:cNvPr id="7" name="L-Shape 6"/>
          <p:cNvSpPr/>
          <p:nvPr userDrawn="1"/>
        </p:nvSpPr>
        <p:spPr>
          <a:xfrm>
            <a:off x="276446" y="5598042"/>
            <a:ext cx="1212112" cy="988828"/>
          </a:xfrm>
          <a:prstGeom prst="corne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L-Shape 9"/>
          <p:cNvSpPr/>
          <p:nvPr userDrawn="1"/>
        </p:nvSpPr>
        <p:spPr>
          <a:xfrm rot="10800000">
            <a:off x="10622536" y="334925"/>
            <a:ext cx="1212112" cy="988828"/>
          </a:xfrm>
          <a:prstGeom prst="corne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05072" y="6132521"/>
            <a:ext cx="624163" cy="623736"/>
          </a:xfrm>
          <a:prstGeom prst="rect">
            <a:avLst/>
          </a:prstGeom>
        </p:spPr>
      </p:pic>
    </p:spTree>
    <p:extLst>
      <p:ext uri="{BB962C8B-B14F-4D97-AF65-F5344CB8AC3E}">
        <p14:creationId xmlns:p14="http://schemas.microsoft.com/office/powerpoint/2010/main" val="2044327995"/>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eal 1 Corner Title Only">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9757" y="334925"/>
            <a:ext cx="10202779" cy="1325563"/>
          </a:xfrm>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0DB38D70-7134-4A42-9C4C-DFA2F8CC8AE0}" type="slidenum">
              <a:rPr lang="en-US" smtClean="0"/>
              <a:t>‹#›</a:t>
            </a:fld>
            <a:endParaRPr lang="en-US"/>
          </a:p>
        </p:txBody>
      </p:sp>
      <p:sp>
        <p:nvSpPr>
          <p:cNvPr id="8" name="L-Shape 7"/>
          <p:cNvSpPr/>
          <p:nvPr userDrawn="1"/>
        </p:nvSpPr>
        <p:spPr>
          <a:xfrm rot="10800000">
            <a:off x="10622536" y="334925"/>
            <a:ext cx="1212112" cy="988828"/>
          </a:xfrm>
          <a:prstGeom prst="corne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6233" y="6182594"/>
            <a:ext cx="624163" cy="623736"/>
          </a:xfrm>
          <a:prstGeom prst="rect">
            <a:avLst/>
          </a:prstGeom>
        </p:spPr>
      </p:pic>
    </p:spTree>
    <p:extLst>
      <p:ext uri="{BB962C8B-B14F-4D97-AF65-F5344CB8AC3E}">
        <p14:creationId xmlns:p14="http://schemas.microsoft.com/office/powerpoint/2010/main" val="1186007717"/>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eal 1 Corner Centered Title Only">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40844" y="334925"/>
            <a:ext cx="8296975" cy="1325563"/>
          </a:xfrm>
        </p:spPr>
        <p:txBody>
          <a:bodyPr/>
          <a:lstStyle>
            <a:lvl1pPr algn="ctr">
              <a:defRPr/>
            </a:lvl1pPr>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p>
            <a:fld id="{0DB38D70-7134-4A42-9C4C-DFA2F8CC8AE0}" type="slidenum">
              <a:rPr lang="en-US" smtClean="0"/>
              <a:t>‹#›</a:t>
            </a:fld>
            <a:endParaRPr lang="en-US"/>
          </a:p>
        </p:txBody>
      </p:sp>
      <p:sp>
        <p:nvSpPr>
          <p:cNvPr id="6" name="L-Shape 5"/>
          <p:cNvSpPr/>
          <p:nvPr userDrawn="1"/>
        </p:nvSpPr>
        <p:spPr>
          <a:xfrm rot="10800000">
            <a:off x="10622536" y="334925"/>
            <a:ext cx="1212112" cy="988828"/>
          </a:xfrm>
          <a:prstGeom prst="corne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6233" y="6182594"/>
            <a:ext cx="624163" cy="623736"/>
          </a:xfrm>
          <a:prstGeom prst="rect">
            <a:avLst/>
          </a:prstGeom>
        </p:spPr>
      </p:pic>
    </p:spTree>
    <p:extLst>
      <p:ext uri="{BB962C8B-B14F-4D97-AF65-F5344CB8AC3E}">
        <p14:creationId xmlns:p14="http://schemas.microsoft.com/office/powerpoint/2010/main" val="4115733417"/>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Teal Blank">
    <p:bg>
      <p:bgPr>
        <a:solidFill>
          <a:schemeClr val="accent6"/>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DB38D70-7134-4A42-9C4C-DFA2F8CC8AE0}" type="slidenum">
              <a:rPr lang="en-US" smtClean="0"/>
              <a:t>‹#›</a:t>
            </a:fld>
            <a:endParaRPr lang="en-US"/>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6233" y="6182594"/>
            <a:ext cx="624163" cy="623736"/>
          </a:xfrm>
          <a:prstGeom prst="rect">
            <a:avLst/>
          </a:prstGeom>
        </p:spPr>
      </p:pic>
    </p:spTree>
    <p:extLst>
      <p:ext uri="{BB962C8B-B14F-4D97-AF65-F5344CB8AC3E}">
        <p14:creationId xmlns:p14="http://schemas.microsoft.com/office/powerpoint/2010/main" val="483623698"/>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Funding Line_Teal Blank">
    <p:bg>
      <p:bgPr>
        <a:solidFill>
          <a:schemeClr val="accent6"/>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4724399" y="6311899"/>
            <a:ext cx="2743200" cy="365125"/>
          </a:xfrm>
        </p:spPr>
        <p:txBody>
          <a:bodyPr/>
          <a:lstStyle/>
          <a:p>
            <a:fld id="{0DB38D70-7134-4A42-9C4C-DFA2F8CC8AE0}" type="slidenum">
              <a:rPr lang="en-US" smtClean="0"/>
              <a:t>‹#›</a:t>
            </a:fld>
            <a:endParaRPr lang="en-US"/>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6233" y="6182594"/>
            <a:ext cx="624163" cy="623736"/>
          </a:xfrm>
          <a:prstGeom prst="rect">
            <a:avLst/>
          </a:prstGeom>
        </p:spPr>
      </p:pic>
      <p:sp>
        <p:nvSpPr>
          <p:cNvPr id="2" name="Rectangle 1"/>
          <p:cNvSpPr/>
          <p:nvPr userDrawn="1"/>
        </p:nvSpPr>
        <p:spPr>
          <a:xfrm>
            <a:off x="-1" y="5450510"/>
            <a:ext cx="12192001" cy="861390"/>
          </a:xfrm>
          <a:prstGeom prst="rect">
            <a:avLst/>
          </a:prstGeom>
        </p:spPr>
        <p:txBody>
          <a:bodyPr wrap="square">
            <a:spAutoFit/>
          </a:bodyPr>
          <a:lstStyle/>
          <a:p>
            <a:pPr marL="0" marR="0" indent="0" algn="ctr">
              <a:lnSpc>
                <a:spcPct val="119000"/>
              </a:lnSpc>
              <a:spcBef>
                <a:spcPts val="0"/>
              </a:spcBef>
              <a:spcAft>
                <a:spcPts val="600"/>
              </a:spcAft>
            </a:pPr>
            <a:r>
              <a:rPr lang="en-US" sz="1400" kern="1400" dirty="0" smtClean="0">
                <a:ln>
                  <a:noFill/>
                </a:ln>
                <a:solidFill>
                  <a:schemeClr val="tx1"/>
                </a:solidFill>
                <a:effectLst/>
                <a:latin typeface="Calibri" panose="020F0502020204030204" pitchFamily="34" charset="0"/>
              </a:rPr>
              <a:t>This was developed and funded in whole and or part, by grants from the Illinois Department of Human Services and Substance Abuse and Mental Health Services Administration. The views, opinions, and content of this publication are those of the authors and contributors, and do not necessarily reflect the views, opinions, or policies of IDHS, SAMHSA, or HHS, and should not be construed as such.</a:t>
            </a:r>
            <a:endParaRPr lang="en-US" sz="4800" kern="1400" dirty="0" smtClean="0">
              <a:ln>
                <a:noFill/>
              </a:ln>
              <a:solidFill>
                <a:schemeClr val="tx1"/>
              </a:solidFill>
              <a:effectLst/>
              <a:latin typeface="Calibri" panose="020F0502020204030204" pitchFamily="34" charset="0"/>
            </a:endParaRPr>
          </a:p>
        </p:txBody>
      </p:sp>
    </p:spTree>
    <p:extLst>
      <p:ext uri="{BB962C8B-B14F-4D97-AF65-F5344CB8AC3E}">
        <p14:creationId xmlns:p14="http://schemas.microsoft.com/office/powerpoint/2010/main" val="1055297862"/>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Teal 1 Corner Blank">
    <p:bg>
      <p:bgPr>
        <a:solidFill>
          <a:schemeClr val="accent6"/>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DB38D70-7134-4A42-9C4C-DFA2F8CC8AE0}" type="slidenum">
              <a:rPr lang="en-US" smtClean="0"/>
              <a:t>‹#›</a:t>
            </a:fld>
            <a:endParaRPr lang="en-US"/>
          </a:p>
        </p:txBody>
      </p:sp>
      <p:sp>
        <p:nvSpPr>
          <p:cNvPr id="6" name="L-Shape 5"/>
          <p:cNvSpPr/>
          <p:nvPr userDrawn="1"/>
        </p:nvSpPr>
        <p:spPr>
          <a:xfrm rot="10800000">
            <a:off x="10622536" y="334925"/>
            <a:ext cx="1212112" cy="988828"/>
          </a:xfrm>
          <a:prstGeom prst="corne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6233" y="6182594"/>
            <a:ext cx="624163" cy="623736"/>
          </a:xfrm>
          <a:prstGeom prst="rect">
            <a:avLst/>
          </a:prstGeom>
        </p:spPr>
      </p:pic>
    </p:spTree>
    <p:extLst>
      <p:ext uri="{BB962C8B-B14F-4D97-AF65-F5344CB8AC3E}">
        <p14:creationId xmlns:p14="http://schemas.microsoft.com/office/powerpoint/2010/main" val="2700924578"/>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Teal 1 Corner Content with Caption">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8441" y="492125"/>
            <a:ext cx="3932237" cy="1600200"/>
          </a:xfrm>
        </p:spPr>
        <p:txBody>
          <a:bodyPr anchor="b"/>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a:xfrm>
            <a:off x="5689332" y="1030288"/>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298441" y="2092325"/>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Edit Master text styles</a:t>
            </a:r>
          </a:p>
        </p:txBody>
      </p:sp>
      <p:sp>
        <p:nvSpPr>
          <p:cNvPr id="7" name="Slide Number Placeholder 6"/>
          <p:cNvSpPr>
            <a:spLocks noGrp="1"/>
          </p:cNvSpPr>
          <p:nvPr>
            <p:ph type="sldNum" sz="quarter" idx="12"/>
          </p:nvPr>
        </p:nvSpPr>
        <p:spPr/>
        <p:txBody>
          <a:bodyPr/>
          <a:lstStyle/>
          <a:p>
            <a:fld id="{0DB38D70-7134-4A42-9C4C-DFA2F8CC8AE0}" type="slidenum">
              <a:rPr lang="en-US" smtClean="0"/>
              <a:t>‹#›</a:t>
            </a:fld>
            <a:endParaRPr lang="en-US"/>
          </a:p>
        </p:txBody>
      </p:sp>
      <p:sp>
        <p:nvSpPr>
          <p:cNvPr id="10" name="L-Shape 9"/>
          <p:cNvSpPr/>
          <p:nvPr userDrawn="1"/>
        </p:nvSpPr>
        <p:spPr>
          <a:xfrm rot="10800000">
            <a:off x="10622536" y="334925"/>
            <a:ext cx="1212112" cy="988828"/>
          </a:xfrm>
          <a:prstGeom prst="corne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6233" y="6182594"/>
            <a:ext cx="624163" cy="623736"/>
          </a:xfrm>
          <a:prstGeom prst="rect">
            <a:avLst/>
          </a:prstGeom>
        </p:spPr>
      </p:pic>
    </p:spTree>
    <p:extLst>
      <p:ext uri="{BB962C8B-B14F-4D97-AF65-F5344CB8AC3E}">
        <p14:creationId xmlns:p14="http://schemas.microsoft.com/office/powerpoint/2010/main" val="712527924"/>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Teal 1 Corner Picture with Caption">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82420"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739864" y="971984"/>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82419"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7" name="Slide Number Placeholder 6"/>
          <p:cNvSpPr>
            <a:spLocks noGrp="1"/>
          </p:cNvSpPr>
          <p:nvPr>
            <p:ph type="sldNum" sz="quarter" idx="12"/>
          </p:nvPr>
        </p:nvSpPr>
        <p:spPr/>
        <p:txBody>
          <a:bodyPr/>
          <a:lstStyle/>
          <a:p>
            <a:fld id="{0DB38D70-7134-4A42-9C4C-DFA2F8CC8AE0}" type="slidenum">
              <a:rPr lang="en-US" smtClean="0"/>
              <a:t>‹#›</a:t>
            </a:fld>
            <a:endParaRPr lang="en-US"/>
          </a:p>
        </p:txBody>
      </p:sp>
      <p:sp>
        <p:nvSpPr>
          <p:cNvPr id="10" name="L-Shape 9"/>
          <p:cNvSpPr/>
          <p:nvPr userDrawn="1"/>
        </p:nvSpPr>
        <p:spPr>
          <a:xfrm rot="10800000">
            <a:off x="10622536" y="334925"/>
            <a:ext cx="1212112" cy="988828"/>
          </a:xfrm>
          <a:prstGeom prst="corne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6233" y="6182594"/>
            <a:ext cx="624163" cy="623736"/>
          </a:xfrm>
          <a:prstGeom prst="rect">
            <a:avLst/>
          </a:prstGeom>
        </p:spPr>
      </p:pic>
    </p:spTree>
    <p:extLst>
      <p:ext uri="{BB962C8B-B14F-4D97-AF65-F5344CB8AC3E}">
        <p14:creationId xmlns:p14="http://schemas.microsoft.com/office/powerpoint/2010/main" val="2445292123"/>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Light Blue 2 Corner 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76400" y="1064152"/>
            <a:ext cx="9144000" cy="2387600"/>
          </a:xfrm>
        </p:spPr>
        <p:txBody>
          <a:bodyPr anchor="b"/>
          <a:lstStyle>
            <a:lvl1pPr algn="ctr">
              <a:defRPr sz="600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676400" y="3727166"/>
            <a:ext cx="9144000" cy="1655762"/>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a:xfrm>
            <a:off x="4876800" y="6337099"/>
            <a:ext cx="2743200" cy="365125"/>
          </a:xfrm>
        </p:spPr>
        <p:txBody>
          <a:bodyPr/>
          <a:lstStyle>
            <a:lvl1pPr algn="ctr">
              <a:defRPr/>
            </a:lvl1pPr>
          </a:lstStyle>
          <a:p>
            <a:fld id="{0DB38D70-7134-4A42-9C4C-DFA2F8CC8AE0}" type="slidenum">
              <a:rPr lang="en-US" smtClean="0"/>
              <a:pPr/>
              <a:t>‹#›</a:t>
            </a:fld>
            <a:endParaRPr lang="en-US" dirty="0"/>
          </a:p>
        </p:txBody>
      </p:sp>
      <p:sp>
        <p:nvSpPr>
          <p:cNvPr id="7" name="L-Shape 6"/>
          <p:cNvSpPr/>
          <p:nvPr userDrawn="1"/>
        </p:nvSpPr>
        <p:spPr>
          <a:xfrm rot="10800000">
            <a:off x="10622536" y="334925"/>
            <a:ext cx="1212112" cy="988828"/>
          </a:xfrm>
          <a:prstGeom prst="corner">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L-Shape 9"/>
          <p:cNvSpPr/>
          <p:nvPr userDrawn="1"/>
        </p:nvSpPr>
        <p:spPr>
          <a:xfrm>
            <a:off x="276446" y="5598042"/>
            <a:ext cx="1212112" cy="988828"/>
          </a:xfrm>
          <a:prstGeom prst="corner">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45916" y="6207792"/>
            <a:ext cx="624165" cy="623737"/>
          </a:xfrm>
          <a:prstGeom prst="rect">
            <a:avLst/>
          </a:prstGeom>
        </p:spPr>
      </p:pic>
    </p:spTree>
    <p:extLst>
      <p:ext uri="{BB962C8B-B14F-4D97-AF65-F5344CB8AC3E}">
        <p14:creationId xmlns:p14="http://schemas.microsoft.com/office/powerpoint/2010/main" val="4029481281"/>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Light Blue 1 Corner 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9757" y="345239"/>
            <a:ext cx="10202779" cy="1325563"/>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0DB38D70-7134-4A42-9C4C-DFA2F8CC8AE0}" type="slidenum">
              <a:rPr lang="en-US" smtClean="0"/>
              <a:t>‹#›</a:t>
            </a:fld>
            <a:endParaRPr lang="en-US"/>
          </a:p>
        </p:txBody>
      </p:sp>
      <p:sp>
        <p:nvSpPr>
          <p:cNvPr id="10" name="L-Shape 9"/>
          <p:cNvSpPr/>
          <p:nvPr userDrawn="1"/>
        </p:nvSpPr>
        <p:spPr>
          <a:xfrm rot="10800000">
            <a:off x="10622536" y="334925"/>
            <a:ext cx="1212112" cy="988828"/>
          </a:xfrm>
          <a:prstGeom prst="corner">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3234" y="6176963"/>
            <a:ext cx="624165" cy="623737"/>
          </a:xfrm>
          <a:prstGeom prst="rect">
            <a:avLst/>
          </a:prstGeom>
        </p:spPr>
      </p:pic>
    </p:spTree>
    <p:extLst>
      <p:ext uri="{BB962C8B-B14F-4D97-AF65-F5344CB8AC3E}">
        <p14:creationId xmlns:p14="http://schemas.microsoft.com/office/powerpoint/2010/main" val="2421972521"/>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Light Blue 2 Corner 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22257" y="334925"/>
            <a:ext cx="8134149"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1622257" y="3519388"/>
            <a:ext cx="8134149" cy="1500187"/>
          </a:xfrm>
        </p:spPr>
        <p:txBody>
          <a:bodyPr/>
          <a:lstStyle>
            <a:lvl1pPr marL="0" indent="0">
              <a:buNone/>
              <a:defRPr sz="24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Edit Master text styles</a:t>
            </a:r>
          </a:p>
        </p:txBody>
      </p:sp>
      <p:sp>
        <p:nvSpPr>
          <p:cNvPr id="6" name="Slide Number Placeholder 5"/>
          <p:cNvSpPr>
            <a:spLocks noGrp="1"/>
          </p:cNvSpPr>
          <p:nvPr>
            <p:ph type="sldNum" sz="quarter" idx="12"/>
          </p:nvPr>
        </p:nvSpPr>
        <p:spPr/>
        <p:txBody>
          <a:bodyPr/>
          <a:lstStyle/>
          <a:p>
            <a:fld id="{0DB38D70-7134-4A42-9C4C-DFA2F8CC8AE0}" type="slidenum">
              <a:rPr lang="en-US" smtClean="0"/>
              <a:t>‹#›</a:t>
            </a:fld>
            <a:endParaRPr lang="en-US"/>
          </a:p>
        </p:txBody>
      </p:sp>
      <p:sp>
        <p:nvSpPr>
          <p:cNvPr id="7" name="L-Shape 6"/>
          <p:cNvSpPr/>
          <p:nvPr userDrawn="1"/>
        </p:nvSpPr>
        <p:spPr>
          <a:xfrm rot="10800000">
            <a:off x="10622536" y="334925"/>
            <a:ext cx="1212112" cy="988828"/>
          </a:xfrm>
          <a:prstGeom prst="corner">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Shape 7"/>
          <p:cNvSpPr/>
          <p:nvPr userDrawn="1"/>
        </p:nvSpPr>
        <p:spPr>
          <a:xfrm>
            <a:off x="276446" y="5598042"/>
            <a:ext cx="1212112" cy="988828"/>
          </a:xfrm>
          <a:prstGeom prst="corner">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45916" y="6207792"/>
            <a:ext cx="624165" cy="623737"/>
          </a:xfrm>
          <a:prstGeom prst="rect">
            <a:avLst/>
          </a:prstGeom>
        </p:spPr>
      </p:pic>
    </p:spTree>
    <p:extLst>
      <p:ext uri="{BB962C8B-B14F-4D97-AF65-F5344CB8AC3E}">
        <p14:creationId xmlns:p14="http://schemas.microsoft.com/office/powerpoint/2010/main" val="162602231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White 1 Corner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47800" y="1803400"/>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792226" y="1803400"/>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0DB38D70-7134-4A42-9C4C-DFA2F8CC8AE0}" type="slidenum">
              <a:rPr lang="en-US" smtClean="0"/>
              <a:t>‹#›</a:t>
            </a:fld>
            <a:endParaRPr lang="en-US"/>
          </a:p>
        </p:txBody>
      </p:sp>
      <p:sp>
        <p:nvSpPr>
          <p:cNvPr id="10" name="L-Shape 9"/>
          <p:cNvSpPr/>
          <p:nvPr userDrawn="1"/>
        </p:nvSpPr>
        <p:spPr>
          <a:xfrm rot="10800000">
            <a:off x="10622536" y="334925"/>
            <a:ext cx="1212112" cy="988828"/>
          </a:xfrm>
          <a:prstGeom prst="corne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6233" y="6182594"/>
            <a:ext cx="624163" cy="623736"/>
          </a:xfrm>
          <a:prstGeom prst="rect">
            <a:avLst/>
          </a:prstGeom>
        </p:spPr>
      </p:pic>
    </p:spTree>
    <p:extLst>
      <p:ext uri="{BB962C8B-B14F-4D97-AF65-F5344CB8AC3E}">
        <p14:creationId xmlns:p14="http://schemas.microsoft.com/office/powerpoint/2010/main" val="1468309644"/>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Light Blue 1 Corner 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9757" y="334925"/>
            <a:ext cx="10202779" cy="1325563"/>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447800" y="1803400"/>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792226" y="1803400"/>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0DB38D70-7134-4A42-9C4C-DFA2F8CC8AE0}" type="slidenum">
              <a:rPr lang="en-US" smtClean="0"/>
              <a:t>‹#›</a:t>
            </a:fld>
            <a:endParaRPr lang="en-US"/>
          </a:p>
        </p:txBody>
      </p:sp>
      <p:sp>
        <p:nvSpPr>
          <p:cNvPr id="10" name="L-Shape 9"/>
          <p:cNvSpPr/>
          <p:nvPr userDrawn="1"/>
        </p:nvSpPr>
        <p:spPr>
          <a:xfrm rot="10800000">
            <a:off x="10622536" y="334925"/>
            <a:ext cx="1212112" cy="988828"/>
          </a:xfrm>
          <a:prstGeom prst="corner">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3234" y="6176963"/>
            <a:ext cx="624165" cy="623737"/>
          </a:xfrm>
          <a:prstGeom prst="rect">
            <a:avLst/>
          </a:prstGeom>
        </p:spPr>
      </p:pic>
    </p:spTree>
    <p:extLst>
      <p:ext uri="{BB962C8B-B14F-4D97-AF65-F5344CB8AC3E}">
        <p14:creationId xmlns:p14="http://schemas.microsoft.com/office/powerpoint/2010/main" val="710385232"/>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Light Blue 1 Corner Comparis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4748" y="334925"/>
            <a:ext cx="10237788"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1459706" y="1764506"/>
            <a:ext cx="5157787"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4" name="Content Placeholder 3"/>
          <p:cNvSpPr>
            <a:spLocks noGrp="1"/>
          </p:cNvSpPr>
          <p:nvPr>
            <p:ph sz="half" idx="2"/>
          </p:nvPr>
        </p:nvSpPr>
        <p:spPr>
          <a:xfrm>
            <a:off x="1459706" y="2588418"/>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792118" y="1764506"/>
            <a:ext cx="5183188"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6" name="Content Placeholder 5"/>
          <p:cNvSpPr>
            <a:spLocks noGrp="1"/>
          </p:cNvSpPr>
          <p:nvPr>
            <p:ph sz="quarter" idx="4"/>
          </p:nvPr>
        </p:nvSpPr>
        <p:spPr>
          <a:xfrm>
            <a:off x="6792118" y="2588418"/>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0DB38D70-7134-4A42-9C4C-DFA2F8CC8AE0}" type="slidenum">
              <a:rPr lang="en-US" smtClean="0"/>
              <a:t>‹#›</a:t>
            </a:fld>
            <a:endParaRPr lang="en-US"/>
          </a:p>
        </p:txBody>
      </p:sp>
      <p:sp>
        <p:nvSpPr>
          <p:cNvPr id="12" name="L-Shape 11"/>
          <p:cNvSpPr/>
          <p:nvPr userDrawn="1"/>
        </p:nvSpPr>
        <p:spPr>
          <a:xfrm rot="10800000">
            <a:off x="10622536" y="334925"/>
            <a:ext cx="1212112" cy="988828"/>
          </a:xfrm>
          <a:prstGeom prst="corner">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3234" y="6176963"/>
            <a:ext cx="624165" cy="623737"/>
          </a:xfrm>
          <a:prstGeom prst="rect">
            <a:avLst/>
          </a:prstGeom>
        </p:spPr>
      </p:pic>
    </p:spTree>
    <p:extLst>
      <p:ext uri="{BB962C8B-B14F-4D97-AF65-F5344CB8AC3E}">
        <p14:creationId xmlns:p14="http://schemas.microsoft.com/office/powerpoint/2010/main" val="601567599"/>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Light Blue 1 Corner 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9757" y="334925"/>
            <a:ext cx="10202779" cy="1325563"/>
          </a:xfrm>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0DB38D70-7134-4A42-9C4C-DFA2F8CC8AE0}" type="slidenum">
              <a:rPr lang="en-US" smtClean="0"/>
              <a:t>‹#›</a:t>
            </a:fld>
            <a:endParaRPr lang="en-US"/>
          </a:p>
        </p:txBody>
      </p:sp>
      <p:sp>
        <p:nvSpPr>
          <p:cNvPr id="8" name="L-Shape 7"/>
          <p:cNvSpPr/>
          <p:nvPr userDrawn="1"/>
        </p:nvSpPr>
        <p:spPr>
          <a:xfrm rot="10800000">
            <a:off x="10622536" y="334925"/>
            <a:ext cx="1212112" cy="988828"/>
          </a:xfrm>
          <a:prstGeom prst="corner">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3234" y="6176963"/>
            <a:ext cx="624165" cy="623737"/>
          </a:xfrm>
          <a:prstGeom prst="rect">
            <a:avLst/>
          </a:prstGeom>
        </p:spPr>
      </p:pic>
    </p:spTree>
    <p:extLst>
      <p:ext uri="{BB962C8B-B14F-4D97-AF65-F5344CB8AC3E}">
        <p14:creationId xmlns:p14="http://schemas.microsoft.com/office/powerpoint/2010/main" val="3517733144"/>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Light Blue 1 Corner Centered 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40844" y="334925"/>
            <a:ext cx="8296975" cy="1325563"/>
          </a:xfrm>
        </p:spPr>
        <p:txBody>
          <a:bodyPr/>
          <a:lstStyle>
            <a:lvl1pPr algn="ctr">
              <a:defRPr/>
            </a:lvl1pPr>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p>
            <a:fld id="{0DB38D70-7134-4A42-9C4C-DFA2F8CC8AE0}" type="slidenum">
              <a:rPr lang="en-US" smtClean="0"/>
              <a:t>‹#›</a:t>
            </a:fld>
            <a:endParaRPr lang="en-US"/>
          </a:p>
        </p:txBody>
      </p:sp>
      <p:sp>
        <p:nvSpPr>
          <p:cNvPr id="6" name="L-Shape 5"/>
          <p:cNvSpPr/>
          <p:nvPr userDrawn="1"/>
        </p:nvSpPr>
        <p:spPr>
          <a:xfrm rot="10800000">
            <a:off x="10622536" y="334925"/>
            <a:ext cx="1212112" cy="988828"/>
          </a:xfrm>
          <a:prstGeom prst="corner">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3234" y="6176963"/>
            <a:ext cx="624165" cy="623737"/>
          </a:xfrm>
          <a:prstGeom prst="rect">
            <a:avLst/>
          </a:prstGeom>
        </p:spPr>
      </p:pic>
    </p:spTree>
    <p:extLst>
      <p:ext uri="{BB962C8B-B14F-4D97-AF65-F5344CB8AC3E}">
        <p14:creationId xmlns:p14="http://schemas.microsoft.com/office/powerpoint/2010/main" val="910946486"/>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Light Blue Blank">
    <p:bg>
      <p:bgPr>
        <a:solidFill>
          <a:schemeClr val="bg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DB38D70-7134-4A42-9C4C-DFA2F8CC8AE0}" type="slidenum">
              <a:rPr lang="en-US" smtClean="0"/>
              <a:t>‹#›</a:t>
            </a:fld>
            <a:endParaRPr lang="en-US"/>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3234" y="6176963"/>
            <a:ext cx="624165" cy="623737"/>
          </a:xfrm>
          <a:prstGeom prst="rect">
            <a:avLst/>
          </a:prstGeom>
        </p:spPr>
      </p:pic>
    </p:spTree>
    <p:extLst>
      <p:ext uri="{BB962C8B-B14F-4D97-AF65-F5344CB8AC3E}">
        <p14:creationId xmlns:p14="http://schemas.microsoft.com/office/powerpoint/2010/main" val="3553060304"/>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Funding Line_Light Blue Blank">
    <p:bg>
      <p:bgPr>
        <a:solidFill>
          <a:schemeClr val="bg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4724400" y="6306269"/>
            <a:ext cx="2743200" cy="365125"/>
          </a:xfrm>
        </p:spPr>
        <p:txBody>
          <a:bodyPr/>
          <a:lstStyle/>
          <a:p>
            <a:fld id="{0DB38D70-7134-4A42-9C4C-DFA2F8CC8AE0}" type="slidenum">
              <a:rPr lang="en-US" smtClean="0"/>
              <a:t>‹#›</a:t>
            </a:fld>
            <a:endParaRPr lang="en-US"/>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3234" y="6176963"/>
            <a:ext cx="624165" cy="623737"/>
          </a:xfrm>
          <a:prstGeom prst="rect">
            <a:avLst/>
          </a:prstGeom>
        </p:spPr>
      </p:pic>
      <p:sp>
        <p:nvSpPr>
          <p:cNvPr id="2" name="Rectangle 1"/>
          <p:cNvSpPr/>
          <p:nvPr userDrawn="1"/>
        </p:nvSpPr>
        <p:spPr>
          <a:xfrm>
            <a:off x="0" y="5444879"/>
            <a:ext cx="12192000" cy="861390"/>
          </a:xfrm>
          <a:prstGeom prst="rect">
            <a:avLst/>
          </a:prstGeom>
        </p:spPr>
        <p:txBody>
          <a:bodyPr wrap="square">
            <a:spAutoFit/>
          </a:bodyPr>
          <a:lstStyle/>
          <a:p>
            <a:pPr marL="0" marR="0" indent="0" algn="ctr">
              <a:lnSpc>
                <a:spcPct val="119000"/>
              </a:lnSpc>
              <a:spcBef>
                <a:spcPts val="0"/>
              </a:spcBef>
              <a:spcAft>
                <a:spcPts val="600"/>
              </a:spcAft>
            </a:pPr>
            <a:r>
              <a:rPr lang="en-US" sz="1400" kern="1400" dirty="0" smtClean="0">
                <a:ln>
                  <a:noFill/>
                </a:ln>
                <a:solidFill>
                  <a:schemeClr val="accent1"/>
                </a:solidFill>
                <a:effectLst/>
                <a:latin typeface="Calibri" panose="020F0502020204030204" pitchFamily="34" charset="0"/>
              </a:rPr>
              <a:t>This was developed and funded in whole and or part, by grants from the Illinois Department of Human Services and Substance Abuse and Mental Health Services Administration. The views, opinions, and content of this publication are those of the authors and contributors, and do not necessarily reflect the views, opinions, or policies of IDHS, SAMHSA, or HHS, and should not be construed as such.</a:t>
            </a:r>
            <a:endParaRPr lang="en-US" sz="4800" kern="1400" dirty="0" smtClean="0">
              <a:ln>
                <a:noFill/>
              </a:ln>
              <a:solidFill>
                <a:schemeClr val="accent1"/>
              </a:solidFill>
              <a:effectLst/>
              <a:latin typeface="Calibri" panose="020F0502020204030204" pitchFamily="34" charset="0"/>
            </a:endParaRPr>
          </a:p>
        </p:txBody>
      </p:sp>
    </p:spTree>
    <p:extLst>
      <p:ext uri="{BB962C8B-B14F-4D97-AF65-F5344CB8AC3E}">
        <p14:creationId xmlns:p14="http://schemas.microsoft.com/office/powerpoint/2010/main" val="466216021"/>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Light Blue 1 Corner Blank">
    <p:bg>
      <p:bgPr>
        <a:solidFill>
          <a:schemeClr val="bg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DB38D70-7134-4A42-9C4C-DFA2F8CC8AE0}" type="slidenum">
              <a:rPr lang="en-US" smtClean="0"/>
              <a:t>‹#›</a:t>
            </a:fld>
            <a:endParaRPr lang="en-US"/>
          </a:p>
        </p:txBody>
      </p:sp>
      <p:sp>
        <p:nvSpPr>
          <p:cNvPr id="6" name="L-Shape 5"/>
          <p:cNvSpPr/>
          <p:nvPr userDrawn="1"/>
        </p:nvSpPr>
        <p:spPr>
          <a:xfrm rot="10800000">
            <a:off x="10622536" y="334925"/>
            <a:ext cx="1212112" cy="988828"/>
          </a:xfrm>
          <a:prstGeom prst="corner">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3234" y="6176963"/>
            <a:ext cx="624165" cy="623737"/>
          </a:xfrm>
          <a:prstGeom prst="rect">
            <a:avLst/>
          </a:prstGeom>
        </p:spPr>
      </p:pic>
    </p:spTree>
    <p:extLst>
      <p:ext uri="{BB962C8B-B14F-4D97-AF65-F5344CB8AC3E}">
        <p14:creationId xmlns:p14="http://schemas.microsoft.com/office/powerpoint/2010/main" val="1803174498"/>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Light Blue 1 Corner Content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8441" y="492125"/>
            <a:ext cx="3932237" cy="1600200"/>
          </a:xfrm>
        </p:spPr>
        <p:txBody>
          <a:bodyPr anchor="b"/>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a:xfrm>
            <a:off x="5689332" y="1030288"/>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298441" y="2092325"/>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Edit Master text styles</a:t>
            </a:r>
          </a:p>
        </p:txBody>
      </p:sp>
      <p:sp>
        <p:nvSpPr>
          <p:cNvPr id="7" name="Slide Number Placeholder 6"/>
          <p:cNvSpPr>
            <a:spLocks noGrp="1"/>
          </p:cNvSpPr>
          <p:nvPr>
            <p:ph type="sldNum" sz="quarter" idx="12"/>
          </p:nvPr>
        </p:nvSpPr>
        <p:spPr/>
        <p:txBody>
          <a:bodyPr/>
          <a:lstStyle/>
          <a:p>
            <a:fld id="{0DB38D70-7134-4A42-9C4C-DFA2F8CC8AE0}" type="slidenum">
              <a:rPr lang="en-US" smtClean="0"/>
              <a:t>‹#›</a:t>
            </a:fld>
            <a:endParaRPr lang="en-US"/>
          </a:p>
        </p:txBody>
      </p:sp>
      <p:sp>
        <p:nvSpPr>
          <p:cNvPr id="10" name="L-Shape 9"/>
          <p:cNvSpPr/>
          <p:nvPr userDrawn="1"/>
        </p:nvSpPr>
        <p:spPr>
          <a:xfrm rot="10800000">
            <a:off x="10622536" y="334925"/>
            <a:ext cx="1212112" cy="988828"/>
          </a:xfrm>
          <a:prstGeom prst="corner">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3234" y="6176963"/>
            <a:ext cx="624165" cy="623737"/>
          </a:xfrm>
          <a:prstGeom prst="rect">
            <a:avLst/>
          </a:prstGeom>
        </p:spPr>
      </p:pic>
    </p:spTree>
    <p:extLst>
      <p:ext uri="{BB962C8B-B14F-4D97-AF65-F5344CB8AC3E}">
        <p14:creationId xmlns:p14="http://schemas.microsoft.com/office/powerpoint/2010/main" val="3320517488"/>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Light Blue 1 Corner Picture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82420"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739864" y="971984"/>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82419"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7" name="Slide Number Placeholder 6"/>
          <p:cNvSpPr>
            <a:spLocks noGrp="1"/>
          </p:cNvSpPr>
          <p:nvPr>
            <p:ph type="sldNum" sz="quarter" idx="12"/>
          </p:nvPr>
        </p:nvSpPr>
        <p:spPr/>
        <p:txBody>
          <a:bodyPr/>
          <a:lstStyle/>
          <a:p>
            <a:fld id="{0DB38D70-7134-4A42-9C4C-DFA2F8CC8AE0}" type="slidenum">
              <a:rPr lang="en-US" smtClean="0"/>
              <a:t>‹#›</a:t>
            </a:fld>
            <a:endParaRPr lang="en-US"/>
          </a:p>
        </p:txBody>
      </p:sp>
      <p:sp>
        <p:nvSpPr>
          <p:cNvPr id="10" name="L-Shape 9"/>
          <p:cNvSpPr/>
          <p:nvPr userDrawn="1"/>
        </p:nvSpPr>
        <p:spPr>
          <a:xfrm rot="10800000">
            <a:off x="10622536" y="334925"/>
            <a:ext cx="1212112" cy="988828"/>
          </a:xfrm>
          <a:prstGeom prst="corner">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3234" y="6176963"/>
            <a:ext cx="624165" cy="623737"/>
          </a:xfrm>
          <a:prstGeom prst="rect">
            <a:avLst/>
          </a:prstGeom>
        </p:spPr>
      </p:pic>
    </p:spTree>
    <p:extLst>
      <p:ext uri="{BB962C8B-B14F-4D97-AF65-F5344CB8AC3E}">
        <p14:creationId xmlns:p14="http://schemas.microsoft.com/office/powerpoint/2010/main" val="224042827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White 1 Corner Comparison">
    <p:spTree>
      <p:nvGrpSpPr>
        <p:cNvPr id="1" name=""/>
        <p:cNvGrpSpPr/>
        <p:nvPr/>
      </p:nvGrpSpPr>
      <p:grpSpPr>
        <a:xfrm>
          <a:off x="0" y="0"/>
          <a:ext cx="0" cy="0"/>
          <a:chOff x="0" y="0"/>
          <a:chExt cx="0" cy="0"/>
        </a:xfrm>
      </p:grpSpPr>
      <p:sp>
        <p:nvSpPr>
          <p:cNvPr id="2" name="Title 1"/>
          <p:cNvSpPr>
            <a:spLocks noGrp="1"/>
          </p:cNvSpPr>
          <p:nvPr>
            <p:ph type="title"/>
          </p:nvPr>
        </p:nvSpPr>
        <p:spPr>
          <a:xfrm>
            <a:off x="324986" y="317099"/>
            <a:ext cx="10237788"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1459706" y="1764506"/>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459706" y="2588418"/>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792118" y="1764506"/>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792118" y="2588418"/>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0DB38D70-7134-4A42-9C4C-DFA2F8CC8AE0}" type="slidenum">
              <a:rPr lang="en-US" smtClean="0"/>
              <a:t>‹#›</a:t>
            </a:fld>
            <a:endParaRPr lang="en-US"/>
          </a:p>
        </p:txBody>
      </p:sp>
      <p:sp>
        <p:nvSpPr>
          <p:cNvPr id="12" name="L-Shape 11"/>
          <p:cNvSpPr/>
          <p:nvPr userDrawn="1"/>
        </p:nvSpPr>
        <p:spPr>
          <a:xfrm rot="10800000">
            <a:off x="10622536" y="334925"/>
            <a:ext cx="1212112" cy="988828"/>
          </a:xfrm>
          <a:prstGeom prst="corne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6233" y="6182594"/>
            <a:ext cx="624163" cy="623736"/>
          </a:xfrm>
          <a:prstGeom prst="rect">
            <a:avLst/>
          </a:prstGeom>
        </p:spPr>
      </p:pic>
    </p:spTree>
    <p:extLst>
      <p:ext uri="{BB962C8B-B14F-4D97-AF65-F5344CB8AC3E}">
        <p14:creationId xmlns:p14="http://schemas.microsoft.com/office/powerpoint/2010/main" val="325297430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White 1 Corner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0DB38D70-7134-4A42-9C4C-DFA2F8CC8AE0}" type="slidenum">
              <a:rPr lang="en-US" smtClean="0"/>
              <a:t>‹#›</a:t>
            </a:fld>
            <a:endParaRPr lang="en-US"/>
          </a:p>
        </p:txBody>
      </p:sp>
      <p:sp>
        <p:nvSpPr>
          <p:cNvPr id="8" name="L-Shape 7"/>
          <p:cNvSpPr/>
          <p:nvPr userDrawn="1"/>
        </p:nvSpPr>
        <p:spPr>
          <a:xfrm rot="10800000">
            <a:off x="10622536" y="334925"/>
            <a:ext cx="1212112" cy="988828"/>
          </a:xfrm>
          <a:prstGeom prst="corne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6233" y="6182594"/>
            <a:ext cx="624163" cy="623736"/>
          </a:xfrm>
          <a:prstGeom prst="rect">
            <a:avLst/>
          </a:prstGeom>
        </p:spPr>
      </p:pic>
    </p:spTree>
    <p:extLst>
      <p:ext uri="{BB962C8B-B14F-4D97-AF65-F5344CB8AC3E}">
        <p14:creationId xmlns:p14="http://schemas.microsoft.com/office/powerpoint/2010/main" val="328522095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White 1 Corner Centered 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40844" y="334925"/>
            <a:ext cx="8296975" cy="1325563"/>
          </a:xfrm>
        </p:spPr>
        <p:txBody>
          <a:bodyPr/>
          <a:lstStyle>
            <a:lvl1pPr algn="ctr">
              <a:defRPr/>
            </a:lvl1p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0DB38D70-7134-4A42-9C4C-DFA2F8CC8AE0}" type="slidenum">
              <a:rPr lang="en-US" smtClean="0"/>
              <a:t>‹#›</a:t>
            </a:fld>
            <a:endParaRPr lang="en-US"/>
          </a:p>
        </p:txBody>
      </p:sp>
      <p:sp>
        <p:nvSpPr>
          <p:cNvPr id="6" name="L-Shape 5"/>
          <p:cNvSpPr/>
          <p:nvPr userDrawn="1"/>
        </p:nvSpPr>
        <p:spPr>
          <a:xfrm rot="10800000">
            <a:off x="10622536" y="334925"/>
            <a:ext cx="1212112" cy="988828"/>
          </a:xfrm>
          <a:prstGeom prst="corne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6233" y="6182594"/>
            <a:ext cx="624163" cy="623736"/>
          </a:xfrm>
          <a:prstGeom prst="rect">
            <a:avLst/>
          </a:prstGeom>
        </p:spPr>
      </p:pic>
    </p:spTree>
    <p:extLst>
      <p:ext uri="{BB962C8B-B14F-4D97-AF65-F5344CB8AC3E}">
        <p14:creationId xmlns:p14="http://schemas.microsoft.com/office/powerpoint/2010/main" val="171644588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White 1 Corner 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DB38D70-7134-4A42-9C4C-DFA2F8CC8AE0}" type="slidenum">
              <a:rPr lang="en-US" smtClean="0"/>
              <a:t>‹#›</a:t>
            </a:fld>
            <a:endParaRPr lang="en-US"/>
          </a:p>
        </p:txBody>
      </p:sp>
      <p:sp>
        <p:nvSpPr>
          <p:cNvPr id="3" name="L-Shape 2"/>
          <p:cNvSpPr/>
          <p:nvPr userDrawn="1"/>
        </p:nvSpPr>
        <p:spPr>
          <a:xfrm rot="10800000">
            <a:off x="10622536" y="334925"/>
            <a:ext cx="1212112" cy="988828"/>
          </a:xfrm>
          <a:prstGeom prst="corne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6233" y="6182594"/>
            <a:ext cx="624163" cy="623736"/>
          </a:xfrm>
          <a:prstGeom prst="rect">
            <a:avLst/>
          </a:prstGeom>
        </p:spPr>
      </p:pic>
    </p:spTree>
    <p:extLst>
      <p:ext uri="{BB962C8B-B14F-4D97-AF65-F5344CB8AC3E}">
        <p14:creationId xmlns:p14="http://schemas.microsoft.com/office/powerpoint/2010/main" val="133070685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hite 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DB38D70-7134-4A42-9C4C-DFA2F8CC8AE0}" type="slidenum">
              <a:rPr lang="en-US" smtClean="0"/>
              <a:t>‹#›</a:t>
            </a:fld>
            <a:endParaRPr lang="en-US"/>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6233" y="6182594"/>
            <a:ext cx="624163" cy="623736"/>
          </a:xfrm>
          <a:prstGeom prst="rect">
            <a:avLst/>
          </a:prstGeom>
        </p:spPr>
      </p:pic>
    </p:spTree>
    <p:extLst>
      <p:ext uri="{BB962C8B-B14F-4D97-AF65-F5344CB8AC3E}">
        <p14:creationId xmlns:p14="http://schemas.microsoft.com/office/powerpoint/2010/main" val="94363710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6446" y="334925"/>
            <a:ext cx="10202779"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0396" y="1741118"/>
            <a:ext cx="10934298"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4"/>
          </p:nvPr>
        </p:nvSpPr>
        <p:spPr>
          <a:xfrm>
            <a:off x="4317732" y="6311900"/>
            <a:ext cx="2743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0DB38D70-7134-4A42-9C4C-DFA2F8CC8AE0}" type="slidenum">
              <a:rPr lang="en-US" smtClean="0"/>
              <a:pPr/>
              <a:t>‹#›</a:t>
            </a:fld>
            <a:endParaRPr lang="en-US" dirty="0"/>
          </a:p>
        </p:txBody>
      </p:sp>
    </p:spTree>
    <p:extLst>
      <p:ext uri="{BB962C8B-B14F-4D97-AF65-F5344CB8AC3E}">
        <p14:creationId xmlns:p14="http://schemas.microsoft.com/office/powerpoint/2010/main" val="18247622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9" r:id="rId7"/>
    <p:sldLayoutId id="2147483655" r:id="rId8"/>
    <p:sldLayoutId id="2147483658" r:id="rId9"/>
    <p:sldLayoutId id="2147483696" r:id="rId10"/>
    <p:sldLayoutId id="2147483656" r:id="rId11"/>
    <p:sldLayoutId id="2147483657" r:id="rId1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00505" y="334925"/>
            <a:ext cx="10202779"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98896" y="1741118"/>
            <a:ext cx="10934298"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4317732" y="6311900"/>
            <a:ext cx="2743200" cy="365125"/>
          </a:xfrm>
          <a:prstGeom prst="rect">
            <a:avLst/>
          </a:prstGeom>
        </p:spPr>
        <p:txBody>
          <a:bodyPr vert="horz" lIns="91440" tIns="45720" rIns="91440" bIns="45720" rtlCol="0" anchor="ctr"/>
          <a:lstStyle>
            <a:lvl1pPr algn="ctr">
              <a:defRPr sz="1200">
                <a:solidFill>
                  <a:schemeClr val="bg2"/>
                </a:solidFill>
              </a:defRPr>
            </a:lvl1pPr>
          </a:lstStyle>
          <a:p>
            <a:fld id="{0DB38D70-7134-4A42-9C4C-DFA2F8CC8AE0}" type="slidenum">
              <a:rPr lang="en-US" smtClean="0"/>
              <a:pPr/>
              <a:t>‹#›</a:t>
            </a:fld>
            <a:endParaRPr lang="en-US" dirty="0"/>
          </a:p>
        </p:txBody>
      </p:sp>
    </p:spTree>
    <p:extLst>
      <p:ext uri="{BB962C8B-B14F-4D97-AF65-F5344CB8AC3E}">
        <p14:creationId xmlns:p14="http://schemas.microsoft.com/office/powerpoint/2010/main" val="23994414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97" r:id="rId9"/>
    <p:sldLayoutId id="2147483669" r:id="rId10"/>
    <p:sldLayoutId id="2147483670" r:id="rId11"/>
    <p:sldLayoutId id="2147483671" r:id="rId1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bg2"/>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bg1"/>
        </a:buClr>
        <a:buFont typeface="Arial" panose="020B0604020202020204" pitchFamily="34" charset="0"/>
        <a:buChar char="•"/>
        <a:defRPr sz="2800" kern="1200">
          <a:solidFill>
            <a:schemeClr val="accent2"/>
          </a:solidFill>
          <a:latin typeface="+mn-lt"/>
          <a:ea typeface="+mn-ea"/>
          <a:cs typeface="+mn-cs"/>
        </a:defRPr>
      </a:lvl1pPr>
      <a:lvl2pPr marL="685800" indent="-228600" algn="l" defTabSz="914400" rtl="0" eaLnBrk="1" latinLnBrk="0" hangingPunct="1">
        <a:lnSpc>
          <a:spcPct val="90000"/>
        </a:lnSpc>
        <a:spcBef>
          <a:spcPts val="500"/>
        </a:spcBef>
        <a:buClr>
          <a:schemeClr val="bg1"/>
        </a:buClr>
        <a:buFont typeface="Arial" panose="020B0604020202020204" pitchFamily="34" charset="0"/>
        <a:buChar char="•"/>
        <a:defRPr sz="2400" kern="1200">
          <a:solidFill>
            <a:schemeClr val="accent2"/>
          </a:solidFill>
          <a:latin typeface="+mn-lt"/>
          <a:ea typeface="+mn-ea"/>
          <a:cs typeface="+mn-cs"/>
        </a:defRPr>
      </a:lvl2pPr>
      <a:lvl3pPr marL="1143000" indent="-228600" algn="l" defTabSz="914400" rtl="0" eaLnBrk="1" latinLnBrk="0" hangingPunct="1">
        <a:lnSpc>
          <a:spcPct val="90000"/>
        </a:lnSpc>
        <a:spcBef>
          <a:spcPts val="500"/>
        </a:spcBef>
        <a:buClr>
          <a:schemeClr val="bg1"/>
        </a:buClr>
        <a:buFont typeface="Arial" panose="020B0604020202020204" pitchFamily="34" charset="0"/>
        <a:buChar char="•"/>
        <a:defRPr sz="2000" kern="1200">
          <a:solidFill>
            <a:schemeClr val="accent2"/>
          </a:solidFill>
          <a:latin typeface="+mn-lt"/>
          <a:ea typeface="+mn-ea"/>
          <a:cs typeface="+mn-cs"/>
        </a:defRPr>
      </a:lvl3pPr>
      <a:lvl4pPr marL="1600200" indent="-228600" algn="l" defTabSz="914400" rtl="0" eaLnBrk="1" latinLnBrk="0" hangingPunct="1">
        <a:lnSpc>
          <a:spcPct val="90000"/>
        </a:lnSpc>
        <a:spcBef>
          <a:spcPts val="500"/>
        </a:spcBef>
        <a:buClr>
          <a:schemeClr val="bg1"/>
        </a:buClr>
        <a:buFont typeface="Arial" panose="020B0604020202020204" pitchFamily="34" charset="0"/>
        <a:buChar char="•"/>
        <a:defRPr sz="1800" kern="1200">
          <a:solidFill>
            <a:schemeClr val="accent2"/>
          </a:solidFill>
          <a:latin typeface="+mn-lt"/>
          <a:ea typeface="+mn-ea"/>
          <a:cs typeface="+mn-cs"/>
        </a:defRPr>
      </a:lvl4pPr>
      <a:lvl5pPr marL="2057400" indent="-228600" algn="l" defTabSz="914400" rtl="0" eaLnBrk="1" latinLnBrk="0" hangingPunct="1">
        <a:lnSpc>
          <a:spcPct val="90000"/>
        </a:lnSpc>
        <a:spcBef>
          <a:spcPts val="500"/>
        </a:spcBef>
        <a:buClr>
          <a:schemeClr val="bg1"/>
        </a:buClr>
        <a:buFont typeface="Arial" panose="020B0604020202020204" pitchFamily="34" charset="0"/>
        <a:buChar char="•"/>
        <a:defRPr sz="1800"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71047" y="365125"/>
            <a:ext cx="10202779"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039528" y="1825625"/>
            <a:ext cx="10934298"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4317732" y="6311900"/>
            <a:ext cx="2743200" cy="365125"/>
          </a:xfrm>
          <a:prstGeom prst="rect">
            <a:avLst/>
          </a:prstGeom>
        </p:spPr>
        <p:txBody>
          <a:bodyPr vert="horz" lIns="91440" tIns="45720" rIns="91440" bIns="45720" rtlCol="0" anchor="ctr"/>
          <a:lstStyle>
            <a:lvl1pPr algn="ctr">
              <a:defRPr sz="1200">
                <a:solidFill>
                  <a:schemeClr val="accent1"/>
                </a:solidFill>
              </a:defRPr>
            </a:lvl1pPr>
          </a:lstStyle>
          <a:p>
            <a:fld id="{0DB38D70-7134-4A42-9C4C-DFA2F8CC8AE0}" type="slidenum">
              <a:rPr lang="en-US" smtClean="0"/>
              <a:pPr/>
              <a:t>‹#›</a:t>
            </a:fld>
            <a:endParaRPr lang="en-US" dirty="0"/>
          </a:p>
        </p:txBody>
      </p:sp>
    </p:spTree>
    <p:extLst>
      <p:ext uri="{BB962C8B-B14F-4D97-AF65-F5344CB8AC3E}">
        <p14:creationId xmlns:p14="http://schemas.microsoft.com/office/powerpoint/2010/main" val="178628591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98" r:id="rId9"/>
    <p:sldLayoutId id="2147483681" r:id="rId10"/>
    <p:sldLayoutId id="2147483682" r:id="rId11"/>
    <p:sldLayoutId id="2147483683" r:id="rId1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71047" y="365125"/>
            <a:ext cx="10202779"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039528" y="1825625"/>
            <a:ext cx="10934298"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4317732" y="6311900"/>
            <a:ext cx="2743200" cy="365125"/>
          </a:xfrm>
          <a:prstGeom prst="rect">
            <a:avLst/>
          </a:prstGeom>
        </p:spPr>
        <p:txBody>
          <a:bodyPr vert="horz" lIns="91440" tIns="45720" rIns="91440" bIns="45720" rtlCol="0" anchor="ctr"/>
          <a:lstStyle>
            <a:lvl1pPr algn="ctr">
              <a:defRPr sz="1200">
                <a:solidFill>
                  <a:schemeClr val="accent1"/>
                </a:solidFill>
              </a:defRPr>
            </a:lvl1pPr>
          </a:lstStyle>
          <a:p>
            <a:fld id="{0DB38D70-7134-4A42-9C4C-DFA2F8CC8AE0}" type="slidenum">
              <a:rPr lang="en-US" smtClean="0"/>
              <a:pPr/>
              <a:t>‹#›</a:t>
            </a:fld>
            <a:endParaRPr lang="en-US" dirty="0"/>
          </a:p>
        </p:txBody>
      </p:sp>
    </p:spTree>
    <p:extLst>
      <p:ext uri="{BB962C8B-B14F-4D97-AF65-F5344CB8AC3E}">
        <p14:creationId xmlns:p14="http://schemas.microsoft.com/office/powerpoint/2010/main" val="253294480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9" r:id="rId9"/>
    <p:sldLayoutId id="2147483693" r:id="rId10"/>
    <p:sldLayoutId id="2147483694" r:id="rId11"/>
    <p:sldLayoutId id="2147483695" r:id="rId1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5"/>
        </a:buClr>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5"/>
        </a:buClr>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5"/>
        </a:buClr>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5"/>
        </a:buClr>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5"/>
        </a:buClr>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ideo" Target="https://www.youtube.com/embed/YBEEKWYIpbU" TargetMode="Externa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ideo" Target="https://www.youtube.com/embed/pfON5TbknTA" TargetMode="Externa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ideo" Target="https://www.youtube.com/embed/pgXziNw9skQ" TargetMode="Externa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6.jpeg"/><Relationship Id="rId11" Type="http://schemas.openxmlformats.org/officeDocument/2006/relationships/image" Target="../media/image21.jpeg"/><Relationship Id="rId5" Type="http://schemas.openxmlformats.org/officeDocument/2006/relationships/image" Target="../media/image15.jpe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ideo" Target="https://www.youtube.com/embed/Fxc27gZUbyY" TargetMode="Externa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ilhpp.org/prescription-playbook/"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425450"/>
            <a:ext cx="12192000" cy="2387600"/>
          </a:xfrm>
        </p:spPr>
        <p:txBody>
          <a:bodyPr>
            <a:normAutofit/>
          </a:bodyPr>
          <a:lstStyle/>
          <a:p>
            <a:pPr algn="ctr"/>
            <a:r>
              <a:rPr lang="en-US" sz="11500" dirty="0" smtClean="0"/>
              <a:t>Chemical Health</a:t>
            </a:r>
            <a:endParaRPr lang="en-US" sz="11500" dirty="0"/>
          </a:p>
        </p:txBody>
      </p:sp>
      <p:sp>
        <p:nvSpPr>
          <p:cNvPr id="3" name="Subtitle 2"/>
          <p:cNvSpPr>
            <a:spLocks noGrp="1"/>
          </p:cNvSpPr>
          <p:nvPr>
            <p:ph type="subTitle" idx="4294967295"/>
          </p:nvPr>
        </p:nvSpPr>
        <p:spPr>
          <a:xfrm>
            <a:off x="0" y="2497138"/>
            <a:ext cx="12192000" cy="904875"/>
          </a:xfrm>
        </p:spPr>
        <p:txBody>
          <a:bodyPr>
            <a:normAutofit/>
          </a:bodyPr>
          <a:lstStyle/>
          <a:p>
            <a:pPr marL="0" indent="0" algn="ctr">
              <a:buNone/>
            </a:pPr>
            <a:r>
              <a:rPr lang="en-US" sz="4400" dirty="0" smtClean="0"/>
              <a:t>Illinois Human Performance Project</a:t>
            </a:r>
            <a:endParaRPr lang="en-US" sz="4400"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b="52634"/>
          <a:stretch/>
        </p:blipFill>
        <p:spPr>
          <a:xfrm>
            <a:off x="-286257" y="3621024"/>
            <a:ext cx="12478257" cy="3236976"/>
          </a:xfrm>
          <a:prstGeom prst="rect">
            <a:avLst/>
          </a:prstGeom>
        </p:spPr>
      </p:pic>
    </p:spTree>
    <p:extLst>
      <p:ext uri="{BB962C8B-B14F-4D97-AF65-F5344CB8AC3E}">
        <p14:creationId xmlns:p14="http://schemas.microsoft.com/office/powerpoint/2010/main" val="34995517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340" y="0"/>
            <a:ext cx="10202779" cy="1325563"/>
          </a:xfrm>
        </p:spPr>
        <p:txBody>
          <a:bodyPr/>
          <a:lstStyle/>
          <a:p>
            <a:r>
              <a:rPr lang="en-US" dirty="0" smtClean="0"/>
              <a:t>PSA Video</a:t>
            </a:r>
            <a:endParaRPr lang="en-US" dirty="0"/>
          </a:p>
        </p:txBody>
      </p:sp>
      <p:pic>
        <p:nvPicPr>
          <p:cNvPr id="4" name="YBEEKWYIpbU"/>
          <p:cNvPicPr>
            <a:picLocks noGrp="1" noRot="1" noChangeAspect="1"/>
          </p:cNvPicPr>
          <p:nvPr>
            <p:ph idx="1"/>
            <a:videoFile r:link="rId1"/>
          </p:nvPr>
        </p:nvPicPr>
        <p:blipFill>
          <a:blip r:embed="rId4"/>
          <a:stretch>
            <a:fillRect/>
          </a:stretch>
        </p:blipFill>
        <p:spPr>
          <a:xfrm>
            <a:off x="1726396" y="1239295"/>
            <a:ext cx="9233878" cy="5194056"/>
          </a:xfrm>
          <a:prstGeom prst="rect">
            <a:avLst/>
          </a:prstGeom>
        </p:spPr>
      </p:pic>
    </p:spTree>
    <p:extLst>
      <p:ext uri="{BB962C8B-B14F-4D97-AF65-F5344CB8AC3E}">
        <p14:creationId xmlns:p14="http://schemas.microsoft.com/office/powerpoint/2010/main" val="22783413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Marijuana Facts</a:t>
            </a:r>
            <a:endParaRPr lang="en-US" dirty="0"/>
          </a:p>
        </p:txBody>
      </p:sp>
      <p:sp>
        <p:nvSpPr>
          <p:cNvPr id="3" name="Freeform 2"/>
          <p:cNvSpPr/>
          <p:nvPr/>
        </p:nvSpPr>
        <p:spPr>
          <a:xfrm>
            <a:off x="256171" y="2056802"/>
            <a:ext cx="3531665" cy="1412666"/>
          </a:xfrm>
          <a:custGeom>
            <a:avLst/>
            <a:gdLst>
              <a:gd name="connsiteX0" fmla="*/ 0 w 3531665"/>
              <a:gd name="connsiteY0" fmla="*/ 0 h 1412666"/>
              <a:gd name="connsiteX1" fmla="*/ 3531665 w 3531665"/>
              <a:gd name="connsiteY1" fmla="*/ 0 h 1412666"/>
              <a:gd name="connsiteX2" fmla="*/ 3531665 w 3531665"/>
              <a:gd name="connsiteY2" fmla="*/ 1412666 h 1412666"/>
              <a:gd name="connsiteX3" fmla="*/ 0 w 3531665"/>
              <a:gd name="connsiteY3" fmla="*/ 1412666 h 1412666"/>
              <a:gd name="connsiteX4" fmla="*/ 0 w 3531665"/>
              <a:gd name="connsiteY4" fmla="*/ 0 h 1412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1665" h="1412666">
                <a:moveTo>
                  <a:pt x="0" y="0"/>
                </a:moveTo>
                <a:lnTo>
                  <a:pt x="3531665" y="0"/>
                </a:lnTo>
                <a:lnTo>
                  <a:pt x="3531665" y="1412666"/>
                </a:lnTo>
                <a:lnTo>
                  <a:pt x="0" y="1412666"/>
                </a:lnTo>
                <a:lnTo>
                  <a:pt x="0" y="0"/>
                </a:lnTo>
                <a:close/>
              </a:path>
            </a:pathLst>
          </a:cu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77368" tIns="158496" rIns="277368" bIns="158496" numCol="1" spcCol="1270" anchor="ctr" anchorCtr="0">
            <a:noAutofit/>
          </a:bodyPr>
          <a:lstStyle/>
          <a:p>
            <a:pPr lvl="0" algn="ctr" defTabSz="1733550">
              <a:lnSpc>
                <a:spcPct val="90000"/>
              </a:lnSpc>
              <a:spcBef>
                <a:spcPct val="0"/>
              </a:spcBef>
              <a:spcAft>
                <a:spcPct val="35000"/>
              </a:spcAft>
            </a:pPr>
            <a:r>
              <a:rPr lang="en-US" sz="3900" kern="1200" dirty="0" smtClean="0"/>
              <a:t>What is it?</a:t>
            </a:r>
            <a:endParaRPr lang="en-US" sz="3900" kern="1200" dirty="0"/>
          </a:p>
        </p:txBody>
      </p:sp>
      <p:sp>
        <p:nvSpPr>
          <p:cNvPr id="5" name="Freeform 4"/>
          <p:cNvSpPr/>
          <p:nvPr/>
        </p:nvSpPr>
        <p:spPr>
          <a:xfrm>
            <a:off x="256171" y="3469468"/>
            <a:ext cx="3531665" cy="1980517"/>
          </a:xfrm>
          <a:custGeom>
            <a:avLst/>
            <a:gdLst>
              <a:gd name="connsiteX0" fmla="*/ 0 w 3531665"/>
              <a:gd name="connsiteY0" fmla="*/ 0 h 1980517"/>
              <a:gd name="connsiteX1" fmla="*/ 3531665 w 3531665"/>
              <a:gd name="connsiteY1" fmla="*/ 0 h 1980517"/>
              <a:gd name="connsiteX2" fmla="*/ 3531665 w 3531665"/>
              <a:gd name="connsiteY2" fmla="*/ 1980517 h 1980517"/>
              <a:gd name="connsiteX3" fmla="*/ 0 w 3531665"/>
              <a:gd name="connsiteY3" fmla="*/ 1980517 h 1980517"/>
              <a:gd name="connsiteX4" fmla="*/ 0 w 3531665"/>
              <a:gd name="connsiteY4" fmla="*/ 0 h 19805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1665" h="1980517">
                <a:moveTo>
                  <a:pt x="0" y="0"/>
                </a:moveTo>
                <a:lnTo>
                  <a:pt x="3531665" y="0"/>
                </a:lnTo>
                <a:lnTo>
                  <a:pt x="3531665" y="1980517"/>
                </a:lnTo>
                <a:lnTo>
                  <a:pt x="0" y="1980517"/>
                </a:lnTo>
                <a:lnTo>
                  <a:pt x="0" y="0"/>
                </a:lnTo>
                <a:close/>
              </a:path>
            </a:pathLst>
          </a:custGeom>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t>Marijuana also known as cannabis, comes from the hemp plant and contains mind-altering chemicals.</a:t>
            </a:r>
            <a:endParaRPr lang="en-US" sz="2000" kern="1200" dirty="0"/>
          </a:p>
        </p:txBody>
      </p:sp>
      <p:sp>
        <p:nvSpPr>
          <p:cNvPr id="6" name="Freeform 5"/>
          <p:cNvSpPr/>
          <p:nvPr/>
        </p:nvSpPr>
        <p:spPr>
          <a:xfrm>
            <a:off x="4282270" y="2056802"/>
            <a:ext cx="3531665" cy="1412666"/>
          </a:xfrm>
          <a:custGeom>
            <a:avLst/>
            <a:gdLst>
              <a:gd name="connsiteX0" fmla="*/ 0 w 3531665"/>
              <a:gd name="connsiteY0" fmla="*/ 0 h 1412666"/>
              <a:gd name="connsiteX1" fmla="*/ 3531665 w 3531665"/>
              <a:gd name="connsiteY1" fmla="*/ 0 h 1412666"/>
              <a:gd name="connsiteX2" fmla="*/ 3531665 w 3531665"/>
              <a:gd name="connsiteY2" fmla="*/ 1412666 h 1412666"/>
              <a:gd name="connsiteX3" fmla="*/ 0 w 3531665"/>
              <a:gd name="connsiteY3" fmla="*/ 1412666 h 1412666"/>
              <a:gd name="connsiteX4" fmla="*/ 0 w 3531665"/>
              <a:gd name="connsiteY4" fmla="*/ 0 h 1412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1665" h="1412666">
                <a:moveTo>
                  <a:pt x="0" y="0"/>
                </a:moveTo>
                <a:lnTo>
                  <a:pt x="3531665" y="0"/>
                </a:lnTo>
                <a:lnTo>
                  <a:pt x="3531665" y="1412666"/>
                </a:lnTo>
                <a:lnTo>
                  <a:pt x="0" y="1412666"/>
                </a:lnTo>
                <a:lnTo>
                  <a:pt x="0" y="0"/>
                </a:lnTo>
                <a:close/>
              </a:path>
            </a:pathLst>
          </a:cu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77368" tIns="158496" rIns="277368" bIns="158496" numCol="1" spcCol="1270" anchor="ctr" anchorCtr="0">
            <a:noAutofit/>
          </a:bodyPr>
          <a:lstStyle/>
          <a:p>
            <a:pPr lvl="0" algn="ctr" defTabSz="1733550">
              <a:lnSpc>
                <a:spcPct val="90000"/>
              </a:lnSpc>
              <a:spcBef>
                <a:spcPct val="0"/>
              </a:spcBef>
              <a:spcAft>
                <a:spcPct val="35000"/>
              </a:spcAft>
            </a:pPr>
            <a:r>
              <a:rPr lang="en-US" sz="3900" kern="1200" dirty="0" smtClean="0"/>
              <a:t>Short-term Effects</a:t>
            </a:r>
            <a:endParaRPr lang="en-US" sz="3900" kern="1200" dirty="0"/>
          </a:p>
        </p:txBody>
      </p:sp>
      <p:sp>
        <p:nvSpPr>
          <p:cNvPr id="7" name="Freeform 6"/>
          <p:cNvSpPr/>
          <p:nvPr/>
        </p:nvSpPr>
        <p:spPr>
          <a:xfrm>
            <a:off x="4282270" y="3469468"/>
            <a:ext cx="3531665" cy="1980517"/>
          </a:xfrm>
          <a:custGeom>
            <a:avLst/>
            <a:gdLst>
              <a:gd name="connsiteX0" fmla="*/ 0 w 3531665"/>
              <a:gd name="connsiteY0" fmla="*/ 0 h 1980517"/>
              <a:gd name="connsiteX1" fmla="*/ 3531665 w 3531665"/>
              <a:gd name="connsiteY1" fmla="*/ 0 h 1980517"/>
              <a:gd name="connsiteX2" fmla="*/ 3531665 w 3531665"/>
              <a:gd name="connsiteY2" fmla="*/ 1980517 h 1980517"/>
              <a:gd name="connsiteX3" fmla="*/ 0 w 3531665"/>
              <a:gd name="connsiteY3" fmla="*/ 1980517 h 1980517"/>
              <a:gd name="connsiteX4" fmla="*/ 0 w 3531665"/>
              <a:gd name="connsiteY4" fmla="*/ 0 h 19805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1665" h="1980517">
                <a:moveTo>
                  <a:pt x="0" y="0"/>
                </a:moveTo>
                <a:lnTo>
                  <a:pt x="3531665" y="0"/>
                </a:lnTo>
                <a:lnTo>
                  <a:pt x="3531665" y="1980517"/>
                </a:lnTo>
                <a:lnTo>
                  <a:pt x="0" y="1980517"/>
                </a:lnTo>
                <a:lnTo>
                  <a:pt x="0" y="0"/>
                </a:lnTo>
                <a:close/>
              </a:path>
            </a:pathLst>
          </a:custGeom>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t>Attention problems, memory and learning problems, and effects on your relationships and mood.</a:t>
            </a:r>
            <a:endParaRPr lang="en-US" sz="2000" kern="1200" dirty="0"/>
          </a:p>
        </p:txBody>
      </p:sp>
      <p:sp>
        <p:nvSpPr>
          <p:cNvPr id="8" name="Freeform 7"/>
          <p:cNvSpPr/>
          <p:nvPr/>
        </p:nvSpPr>
        <p:spPr>
          <a:xfrm>
            <a:off x="8308369" y="2056802"/>
            <a:ext cx="3531665" cy="1412666"/>
          </a:xfrm>
          <a:custGeom>
            <a:avLst/>
            <a:gdLst>
              <a:gd name="connsiteX0" fmla="*/ 0 w 3531665"/>
              <a:gd name="connsiteY0" fmla="*/ 0 h 1412666"/>
              <a:gd name="connsiteX1" fmla="*/ 3531665 w 3531665"/>
              <a:gd name="connsiteY1" fmla="*/ 0 h 1412666"/>
              <a:gd name="connsiteX2" fmla="*/ 3531665 w 3531665"/>
              <a:gd name="connsiteY2" fmla="*/ 1412666 h 1412666"/>
              <a:gd name="connsiteX3" fmla="*/ 0 w 3531665"/>
              <a:gd name="connsiteY3" fmla="*/ 1412666 h 1412666"/>
              <a:gd name="connsiteX4" fmla="*/ 0 w 3531665"/>
              <a:gd name="connsiteY4" fmla="*/ 0 h 1412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1665" h="1412666">
                <a:moveTo>
                  <a:pt x="0" y="0"/>
                </a:moveTo>
                <a:lnTo>
                  <a:pt x="3531665" y="0"/>
                </a:lnTo>
                <a:lnTo>
                  <a:pt x="3531665" y="1412666"/>
                </a:lnTo>
                <a:lnTo>
                  <a:pt x="0" y="1412666"/>
                </a:lnTo>
                <a:lnTo>
                  <a:pt x="0" y="0"/>
                </a:lnTo>
                <a:close/>
              </a:path>
            </a:pathLst>
          </a:cu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77368" tIns="158496" rIns="277368" bIns="158496" numCol="1" spcCol="1270" anchor="ctr" anchorCtr="0">
            <a:noAutofit/>
          </a:bodyPr>
          <a:lstStyle/>
          <a:p>
            <a:pPr lvl="0" algn="ctr" defTabSz="1733550">
              <a:lnSpc>
                <a:spcPct val="90000"/>
              </a:lnSpc>
              <a:spcBef>
                <a:spcPct val="0"/>
              </a:spcBef>
              <a:spcAft>
                <a:spcPct val="35000"/>
              </a:spcAft>
            </a:pPr>
            <a:r>
              <a:rPr lang="en-US" sz="3900" kern="1200" dirty="0" smtClean="0"/>
              <a:t>Long-term Effects</a:t>
            </a:r>
            <a:endParaRPr lang="en-US" sz="3900" kern="1200" dirty="0"/>
          </a:p>
        </p:txBody>
      </p:sp>
      <p:sp>
        <p:nvSpPr>
          <p:cNvPr id="10" name="Freeform 9"/>
          <p:cNvSpPr/>
          <p:nvPr/>
        </p:nvSpPr>
        <p:spPr>
          <a:xfrm>
            <a:off x="8308369" y="3469468"/>
            <a:ext cx="3531665" cy="1980517"/>
          </a:xfrm>
          <a:custGeom>
            <a:avLst/>
            <a:gdLst>
              <a:gd name="connsiteX0" fmla="*/ 0 w 3531665"/>
              <a:gd name="connsiteY0" fmla="*/ 0 h 1980517"/>
              <a:gd name="connsiteX1" fmla="*/ 3531665 w 3531665"/>
              <a:gd name="connsiteY1" fmla="*/ 0 h 1980517"/>
              <a:gd name="connsiteX2" fmla="*/ 3531665 w 3531665"/>
              <a:gd name="connsiteY2" fmla="*/ 1980517 h 1980517"/>
              <a:gd name="connsiteX3" fmla="*/ 0 w 3531665"/>
              <a:gd name="connsiteY3" fmla="*/ 1980517 h 1980517"/>
              <a:gd name="connsiteX4" fmla="*/ 0 w 3531665"/>
              <a:gd name="connsiteY4" fmla="*/ 0 h 19805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1665" h="1980517">
                <a:moveTo>
                  <a:pt x="0" y="0"/>
                </a:moveTo>
                <a:lnTo>
                  <a:pt x="3531665" y="0"/>
                </a:lnTo>
                <a:lnTo>
                  <a:pt x="3531665" y="1980517"/>
                </a:lnTo>
                <a:lnTo>
                  <a:pt x="0" y="1980517"/>
                </a:lnTo>
                <a:lnTo>
                  <a:pt x="0" y="0"/>
                </a:lnTo>
                <a:close/>
              </a:path>
            </a:pathLst>
          </a:custGeom>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t>Brain development problems, attention reduction, memory loss, addiction, drop in IQ up to 8 points, mental health problems, and decreased problem solving ability.</a:t>
            </a:r>
            <a:endParaRPr lang="en-US" sz="2000" kern="1200" dirty="0"/>
          </a:p>
        </p:txBody>
      </p:sp>
    </p:spTree>
    <p:extLst>
      <p:ext uri="{BB962C8B-B14F-4D97-AF65-F5344CB8AC3E}">
        <p14:creationId xmlns:p14="http://schemas.microsoft.com/office/powerpoint/2010/main" val="286492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500" y="365125"/>
            <a:ext cx="10500792" cy="1325563"/>
          </a:xfrm>
        </p:spPr>
        <p:txBody>
          <a:bodyPr/>
          <a:lstStyle/>
          <a:p>
            <a:r>
              <a:rPr lang="en-US" dirty="0" smtClean="0"/>
              <a:t>How Does Marijuana Impact Performance?</a:t>
            </a:r>
            <a:endParaRPr lang="en-US" dirty="0"/>
          </a:p>
        </p:txBody>
      </p:sp>
      <p:sp>
        <p:nvSpPr>
          <p:cNvPr id="4" name="Content Placeholder 3"/>
          <p:cNvSpPr>
            <a:spLocks noGrp="1"/>
          </p:cNvSpPr>
          <p:nvPr>
            <p:ph idx="1"/>
          </p:nvPr>
        </p:nvSpPr>
        <p:spPr>
          <a:xfrm>
            <a:off x="296091" y="1825625"/>
            <a:ext cx="11504023" cy="4351338"/>
          </a:xfrm>
        </p:spPr>
        <p:txBody>
          <a:bodyPr>
            <a:normAutofit/>
          </a:bodyPr>
          <a:lstStyle/>
          <a:p>
            <a:pPr marL="285750" indent="-285750"/>
            <a:r>
              <a:rPr lang="en-US" sz="3200" dirty="0">
                <a:solidFill>
                  <a:schemeClr val="accent3"/>
                </a:solidFill>
              </a:rPr>
              <a:t>Marijuana significantly slows down reaction time even for basic daily tasks.</a:t>
            </a:r>
          </a:p>
          <a:p>
            <a:pPr marL="285750" indent="-285750"/>
            <a:r>
              <a:rPr lang="en-US" sz="3200" dirty="0">
                <a:solidFill>
                  <a:schemeClr val="accent3"/>
                </a:solidFill>
              </a:rPr>
              <a:t>The THC in marijuana deposits itself all throughout your body-impacting regulation of memory, motivation, cognition, reward system, sensory perception, emotions, motor control, movement memory, and coordination.</a:t>
            </a:r>
          </a:p>
          <a:p>
            <a:pPr marL="285750" indent="-285750"/>
            <a:r>
              <a:rPr lang="en-US" sz="3200" dirty="0">
                <a:solidFill>
                  <a:schemeClr val="accent3"/>
                </a:solidFill>
              </a:rPr>
              <a:t>Cannabinoids, found in marijuana, increase the secretion of somatostatin which blocks the human growth hormone (HGH), the hormone responsible for growth and repair. </a:t>
            </a:r>
          </a:p>
        </p:txBody>
      </p:sp>
    </p:spTree>
    <p:extLst>
      <p:ext uri="{BB962C8B-B14F-4D97-AF65-F5344CB8AC3E}">
        <p14:creationId xmlns:p14="http://schemas.microsoft.com/office/powerpoint/2010/main" val="1906018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56919" y="100207"/>
            <a:ext cx="3932237" cy="667011"/>
          </a:xfrm>
        </p:spPr>
        <p:txBody>
          <a:bodyPr/>
          <a:lstStyle/>
          <a:p>
            <a:r>
              <a:rPr lang="en-US" dirty="0" smtClean="0"/>
              <a:t>Daily Marijuana User</a:t>
            </a:r>
            <a:endParaRPr lang="en-US" dirty="0"/>
          </a:p>
        </p:txBody>
      </p:sp>
      <p:sp>
        <p:nvSpPr>
          <p:cNvPr id="6" name="Text Placeholder 5"/>
          <p:cNvSpPr>
            <a:spLocks noGrp="1"/>
          </p:cNvSpPr>
          <p:nvPr>
            <p:ph type="body" sz="half" idx="2"/>
          </p:nvPr>
        </p:nvSpPr>
        <p:spPr>
          <a:xfrm>
            <a:off x="556919" y="863774"/>
            <a:ext cx="3932237" cy="5232226"/>
          </a:xfrm>
        </p:spPr>
        <p:txBody>
          <a:bodyPr>
            <a:noAutofit/>
          </a:bodyPr>
          <a:lstStyle/>
          <a:p>
            <a:pPr marL="285750" indent="-285750">
              <a:buFont typeface="Arial" panose="020B0604020202020204" pitchFamily="34" charset="0"/>
              <a:buChar char="•"/>
            </a:pPr>
            <a:r>
              <a:rPr lang="en-US" sz="2500" dirty="0" smtClean="0"/>
              <a:t>Demonstrated </a:t>
            </a:r>
            <a:r>
              <a:rPr lang="en-US" sz="2500" dirty="0"/>
              <a:t>abnormally low blood flow in virtually every area of the brain studies in nearly 1,000 marijuana compared to healthy controls, including areas known to be affected by Alzheimer's pathology such as the hippocampus</a:t>
            </a:r>
            <a:r>
              <a:rPr lang="en-US" sz="2500" dirty="0" smtClean="0"/>
              <a:t>.</a:t>
            </a:r>
          </a:p>
          <a:p>
            <a:pPr marL="285750" indent="-285750">
              <a:buFont typeface="Arial" panose="020B0604020202020204" pitchFamily="34" charset="0"/>
              <a:buChar char="•"/>
            </a:pPr>
            <a:r>
              <a:rPr lang="en-US" sz="2500" dirty="0"/>
              <a:t>Marijuana use is thought to interfere with memory formation by inhibiting activity in this part of the brain.</a:t>
            </a:r>
          </a:p>
        </p:txBody>
      </p:sp>
      <p:pic>
        <p:nvPicPr>
          <p:cNvPr id="1026" name="Picture 2" descr="New study shows marijuana users have low blood flow to the bra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1" y="2184400"/>
            <a:ext cx="6921499" cy="39116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876801" y="6096000"/>
            <a:ext cx="6921499" cy="369332"/>
          </a:xfrm>
          <a:prstGeom prst="rect">
            <a:avLst/>
          </a:prstGeom>
          <a:noFill/>
        </p:spPr>
        <p:txBody>
          <a:bodyPr wrap="square" rtlCol="0">
            <a:spAutoFit/>
          </a:bodyPr>
          <a:lstStyle/>
          <a:p>
            <a:r>
              <a:rPr lang="en-US" dirty="0" smtClean="0">
                <a:solidFill>
                  <a:schemeClr val="tx2"/>
                </a:solidFill>
              </a:rPr>
              <a:t>Journal of Alzheimer’s Disease, 2016</a:t>
            </a:r>
            <a:endParaRPr lang="en-US" dirty="0">
              <a:solidFill>
                <a:schemeClr val="tx2"/>
              </a:solidFill>
            </a:endParaRPr>
          </a:p>
        </p:txBody>
      </p:sp>
    </p:spTree>
    <p:extLst>
      <p:ext uri="{BB962C8B-B14F-4D97-AF65-F5344CB8AC3E}">
        <p14:creationId xmlns:p14="http://schemas.microsoft.com/office/powerpoint/2010/main" val="13078915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7020" y="342900"/>
            <a:ext cx="3932237" cy="1600200"/>
          </a:xfrm>
        </p:spPr>
        <p:txBody>
          <a:bodyPr/>
          <a:lstStyle/>
          <a:p>
            <a:r>
              <a:rPr lang="en-US" dirty="0" smtClean="0"/>
              <a:t>Marijuana’s Effect on the Brain</a:t>
            </a:r>
            <a:endParaRPr lang="en-US" dirty="0"/>
          </a:p>
        </p:txBody>
      </p:sp>
      <p:sp>
        <p:nvSpPr>
          <p:cNvPr id="4" name="Text Placeholder 3"/>
          <p:cNvSpPr>
            <a:spLocks noGrp="1"/>
          </p:cNvSpPr>
          <p:nvPr>
            <p:ph type="body" sz="half" idx="2"/>
          </p:nvPr>
        </p:nvSpPr>
        <p:spPr>
          <a:xfrm>
            <a:off x="6437020" y="1943100"/>
            <a:ext cx="4899035" cy="4620538"/>
          </a:xfrm>
        </p:spPr>
        <p:txBody>
          <a:bodyPr>
            <a:normAutofit/>
          </a:bodyPr>
          <a:lstStyle/>
          <a:p>
            <a:pPr marL="285750" indent="-285750">
              <a:buFont typeface="Arial" panose="020B0604020202020204" pitchFamily="34" charset="0"/>
              <a:buChar char="•"/>
            </a:pPr>
            <a:r>
              <a:rPr lang="en-US" sz="2400" dirty="0" smtClean="0"/>
              <a:t>This brain SPECT image is of a 16 year old who has been using marijuana daily.</a:t>
            </a:r>
          </a:p>
          <a:p>
            <a:pPr marL="285750" indent="-285750">
              <a:buFont typeface="Arial" panose="020B0604020202020204" pitchFamily="34" charset="0"/>
              <a:buChar char="•"/>
            </a:pPr>
            <a:r>
              <a:rPr lang="en-US" sz="2400" dirty="0" smtClean="0"/>
              <a:t>Decrease in the prefrontal cortex and temporal lobe activity</a:t>
            </a:r>
          </a:p>
          <a:p>
            <a:pPr marL="742950" lvl="1" indent="-285750">
              <a:buFont typeface="Arial" panose="020B0604020202020204" pitchFamily="34" charset="0"/>
              <a:buChar char="•"/>
            </a:pPr>
            <a:r>
              <a:rPr lang="en-US" sz="2000" dirty="0" smtClean="0"/>
              <a:t>Prefrontal Cortex: controls a variety </a:t>
            </a:r>
            <a:r>
              <a:rPr lang="en-US" sz="2000" dirty="0"/>
              <a:t>of complex behaviors, including planning, and greatly contributes to personality development.</a:t>
            </a:r>
            <a:endParaRPr lang="en-US" sz="2000" dirty="0" smtClean="0"/>
          </a:p>
          <a:p>
            <a:pPr marL="742950" lvl="1" indent="-285750">
              <a:buFont typeface="Arial" panose="020B0604020202020204" pitchFamily="34" charset="0"/>
              <a:buChar char="•"/>
            </a:pPr>
            <a:r>
              <a:rPr lang="en-US" sz="2000" dirty="0" smtClean="0"/>
              <a:t>Temporal Lobe: </a:t>
            </a:r>
            <a:r>
              <a:rPr lang="en-US" sz="2000" dirty="0"/>
              <a:t>involved in processing sensory input into derived meanings for the appropriate retention of visual memory, language comprehension, and emotion </a:t>
            </a:r>
            <a:r>
              <a:rPr lang="en-US" sz="2000" dirty="0" smtClean="0"/>
              <a:t>association.</a:t>
            </a:r>
            <a:endParaRPr lang="en-US" sz="2000" dirty="0"/>
          </a:p>
        </p:txBody>
      </p:sp>
      <p:pic>
        <p:nvPicPr>
          <p:cNvPr id="2050" name="Picture 2" descr="MARIJUANAâS EFFECT ON THE BRA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475" y="342900"/>
            <a:ext cx="5399088" cy="5411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90766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867" y="114604"/>
            <a:ext cx="10202779" cy="1325563"/>
          </a:xfrm>
        </p:spPr>
        <p:txBody>
          <a:bodyPr/>
          <a:lstStyle/>
          <a:p>
            <a:r>
              <a:rPr lang="en-US" dirty="0" smtClean="0"/>
              <a:t>PSA Video</a:t>
            </a:r>
            <a:endParaRPr lang="en-US" dirty="0"/>
          </a:p>
        </p:txBody>
      </p:sp>
      <p:pic>
        <p:nvPicPr>
          <p:cNvPr id="6" name="pfON5TbknTA"/>
          <p:cNvPicPr>
            <a:picLocks noGrp="1" noRot="1" noChangeAspect="1"/>
          </p:cNvPicPr>
          <p:nvPr>
            <p:ph idx="1"/>
            <a:videoFile r:link="rId1"/>
          </p:nvPr>
        </p:nvPicPr>
        <p:blipFill>
          <a:blip r:embed="rId4"/>
          <a:stretch>
            <a:fillRect/>
          </a:stretch>
        </p:blipFill>
        <p:spPr>
          <a:xfrm>
            <a:off x="1375667" y="1126560"/>
            <a:ext cx="9759971" cy="5489984"/>
          </a:xfrm>
          <a:prstGeom prst="rect">
            <a:avLst/>
          </a:prstGeom>
        </p:spPr>
      </p:pic>
    </p:spTree>
    <p:extLst>
      <p:ext uri="{BB962C8B-B14F-4D97-AF65-F5344CB8AC3E}">
        <p14:creationId xmlns:p14="http://schemas.microsoft.com/office/powerpoint/2010/main" val="19909255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Tobacco Facts</a:t>
            </a:r>
            <a:endParaRPr lang="en-US" dirty="0"/>
          </a:p>
        </p:txBody>
      </p:sp>
      <p:sp>
        <p:nvSpPr>
          <p:cNvPr id="3" name="Freeform 2"/>
          <p:cNvSpPr/>
          <p:nvPr/>
        </p:nvSpPr>
        <p:spPr>
          <a:xfrm>
            <a:off x="264879" y="2199624"/>
            <a:ext cx="3531665" cy="1412666"/>
          </a:xfrm>
          <a:custGeom>
            <a:avLst/>
            <a:gdLst>
              <a:gd name="connsiteX0" fmla="*/ 0 w 3531665"/>
              <a:gd name="connsiteY0" fmla="*/ 0 h 1412666"/>
              <a:gd name="connsiteX1" fmla="*/ 3531665 w 3531665"/>
              <a:gd name="connsiteY1" fmla="*/ 0 h 1412666"/>
              <a:gd name="connsiteX2" fmla="*/ 3531665 w 3531665"/>
              <a:gd name="connsiteY2" fmla="*/ 1412666 h 1412666"/>
              <a:gd name="connsiteX3" fmla="*/ 0 w 3531665"/>
              <a:gd name="connsiteY3" fmla="*/ 1412666 h 1412666"/>
              <a:gd name="connsiteX4" fmla="*/ 0 w 3531665"/>
              <a:gd name="connsiteY4" fmla="*/ 0 h 1412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1665" h="1412666">
                <a:moveTo>
                  <a:pt x="0" y="0"/>
                </a:moveTo>
                <a:lnTo>
                  <a:pt x="3531665" y="0"/>
                </a:lnTo>
                <a:lnTo>
                  <a:pt x="3531665" y="1412666"/>
                </a:lnTo>
                <a:lnTo>
                  <a:pt x="0" y="1412666"/>
                </a:lnTo>
                <a:lnTo>
                  <a:pt x="0" y="0"/>
                </a:lnTo>
                <a:close/>
              </a:path>
            </a:pathLst>
          </a:cu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77368" tIns="158496" rIns="277368" bIns="158496" numCol="1" spcCol="1270" anchor="ctr" anchorCtr="0">
            <a:noAutofit/>
          </a:bodyPr>
          <a:lstStyle/>
          <a:p>
            <a:pPr lvl="0" algn="ctr" defTabSz="1733550">
              <a:lnSpc>
                <a:spcPct val="90000"/>
              </a:lnSpc>
              <a:spcBef>
                <a:spcPct val="0"/>
              </a:spcBef>
              <a:spcAft>
                <a:spcPct val="35000"/>
              </a:spcAft>
            </a:pPr>
            <a:r>
              <a:rPr lang="en-US" sz="3900" kern="1200" dirty="0" smtClean="0"/>
              <a:t>What is it?</a:t>
            </a:r>
            <a:endParaRPr lang="en-US" sz="3900" kern="1200" dirty="0"/>
          </a:p>
        </p:txBody>
      </p:sp>
      <p:sp>
        <p:nvSpPr>
          <p:cNvPr id="5" name="Freeform 4"/>
          <p:cNvSpPr/>
          <p:nvPr/>
        </p:nvSpPr>
        <p:spPr>
          <a:xfrm>
            <a:off x="264879" y="3612290"/>
            <a:ext cx="3531665" cy="1712880"/>
          </a:xfrm>
          <a:custGeom>
            <a:avLst/>
            <a:gdLst>
              <a:gd name="connsiteX0" fmla="*/ 0 w 3531665"/>
              <a:gd name="connsiteY0" fmla="*/ 0 h 1712880"/>
              <a:gd name="connsiteX1" fmla="*/ 3531665 w 3531665"/>
              <a:gd name="connsiteY1" fmla="*/ 0 h 1712880"/>
              <a:gd name="connsiteX2" fmla="*/ 3531665 w 3531665"/>
              <a:gd name="connsiteY2" fmla="*/ 1712880 h 1712880"/>
              <a:gd name="connsiteX3" fmla="*/ 0 w 3531665"/>
              <a:gd name="connsiteY3" fmla="*/ 1712880 h 1712880"/>
              <a:gd name="connsiteX4" fmla="*/ 0 w 3531665"/>
              <a:gd name="connsiteY4" fmla="*/ 0 h 1712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1665" h="1712880">
                <a:moveTo>
                  <a:pt x="0" y="0"/>
                </a:moveTo>
                <a:lnTo>
                  <a:pt x="3531665" y="0"/>
                </a:lnTo>
                <a:lnTo>
                  <a:pt x="3531665" y="1712880"/>
                </a:lnTo>
                <a:lnTo>
                  <a:pt x="0" y="1712880"/>
                </a:lnTo>
                <a:lnTo>
                  <a:pt x="0" y="0"/>
                </a:lnTo>
                <a:close/>
              </a:path>
            </a:pathLst>
          </a:custGeom>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t>Tobacco is a leafy plant that contains the addictive chemical, nicotine.</a:t>
            </a:r>
            <a:endParaRPr lang="en-US" sz="2000" kern="1200" dirty="0"/>
          </a:p>
        </p:txBody>
      </p:sp>
      <p:sp>
        <p:nvSpPr>
          <p:cNvPr id="7" name="Freeform 6"/>
          <p:cNvSpPr/>
          <p:nvPr/>
        </p:nvSpPr>
        <p:spPr>
          <a:xfrm>
            <a:off x="4290978" y="2199624"/>
            <a:ext cx="3531665" cy="1412666"/>
          </a:xfrm>
          <a:custGeom>
            <a:avLst/>
            <a:gdLst>
              <a:gd name="connsiteX0" fmla="*/ 0 w 3531665"/>
              <a:gd name="connsiteY0" fmla="*/ 0 h 1412666"/>
              <a:gd name="connsiteX1" fmla="*/ 3531665 w 3531665"/>
              <a:gd name="connsiteY1" fmla="*/ 0 h 1412666"/>
              <a:gd name="connsiteX2" fmla="*/ 3531665 w 3531665"/>
              <a:gd name="connsiteY2" fmla="*/ 1412666 h 1412666"/>
              <a:gd name="connsiteX3" fmla="*/ 0 w 3531665"/>
              <a:gd name="connsiteY3" fmla="*/ 1412666 h 1412666"/>
              <a:gd name="connsiteX4" fmla="*/ 0 w 3531665"/>
              <a:gd name="connsiteY4" fmla="*/ 0 h 1412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1665" h="1412666">
                <a:moveTo>
                  <a:pt x="0" y="0"/>
                </a:moveTo>
                <a:lnTo>
                  <a:pt x="3531665" y="0"/>
                </a:lnTo>
                <a:lnTo>
                  <a:pt x="3531665" y="1412666"/>
                </a:lnTo>
                <a:lnTo>
                  <a:pt x="0" y="1412666"/>
                </a:lnTo>
                <a:lnTo>
                  <a:pt x="0" y="0"/>
                </a:lnTo>
                <a:close/>
              </a:path>
            </a:pathLst>
          </a:cu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77368" tIns="158496" rIns="277368" bIns="158496" numCol="1" spcCol="1270" anchor="ctr" anchorCtr="0">
            <a:noAutofit/>
          </a:bodyPr>
          <a:lstStyle/>
          <a:p>
            <a:pPr lvl="0" algn="ctr" defTabSz="1733550">
              <a:lnSpc>
                <a:spcPct val="90000"/>
              </a:lnSpc>
              <a:spcBef>
                <a:spcPct val="0"/>
              </a:spcBef>
              <a:spcAft>
                <a:spcPct val="35000"/>
              </a:spcAft>
            </a:pPr>
            <a:r>
              <a:rPr lang="en-US" sz="3900" kern="1200" dirty="0" smtClean="0"/>
              <a:t>Short-term Effects</a:t>
            </a:r>
            <a:endParaRPr lang="en-US" sz="3900" kern="1200" dirty="0"/>
          </a:p>
        </p:txBody>
      </p:sp>
      <p:sp>
        <p:nvSpPr>
          <p:cNvPr id="8" name="Freeform 7"/>
          <p:cNvSpPr/>
          <p:nvPr/>
        </p:nvSpPr>
        <p:spPr>
          <a:xfrm>
            <a:off x="4290978" y="3612290"/>
            <a:ext cx="3531665" cy="1712880"/>
          </a:xfrm>
          <a:custGeom>
            <a:avLst/>
            <a:gdLst>
              <a:gd name="connsiteX0" fmla="*/ 0 w 3531665"/>
              <a:gd name="connsiteY0" fmla="*/ 0 h 1712880"/>
              <a:gd name="connsiteX1" fmla="*/ 3531665 w 3531665"/>
              <a:gd name="connsiteY1" fmla="*/ 0 h 1712880"/>
              <a:gd name="connsiteX2" fmla="*/ 3531665 w 3531665"/>
              <a:gd name="connsiteY2" fmla="*/ 1712880 h 1712880"/>
              <a:gd name="connsiteX3" fmla="*/ 0 w 3531665"/>
              <a:gd name="connsiteY3" fmla="*/ 1712880 h 1712880"/>
              <a:gd name="connsiteX4" fmla="*/ 0 w 3531665"/>
              <a:gd name="connsiteY4" fmla="*/ 0 h 1712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1665" h="1712880">
                <a:moveTo>
                  <a:pt x="0" y="0"/>
                </a:moveTo>
                <a:lnTo>
                  <a:pt x="3531665" y="0"/>
                </a:lnTo>
                <a:lnTo>
                  <a:pt x="3531665" y="1712880"/>
                </a:lnTo>
                <a:lnTo>
                  <a:pt x="0" y="1712880"/>
                </a:lnTo>
                <a:lnTo>
                  <a:pt x="0" y="0"/>
                </a:lnTo>
                <a:close/>
              </a:path>
            </a:pathLst>
          </a:custGeom>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t>Shortness of breath, impaired lung growth and function, bad breath, and yellow teeth.</a:t>
            </a:r>
            <a:endParaRPr lang="en-US" sz="2000" kern="1200" dirty="0"/>
          </a:p>
        </p:txBody>
      </p:sp>
      <p:sp>
        <p:nvSpPr>
          <p:cNvPr id="9" name="Freeform 8"/>
          <p:cNvSpPr/>
          <p:nvPr/>
        </p:nvSpPr>
        <p:spPr>
          <a:xfrm>
            <a:off x="8317077" y="2199624"/>
            <a:ext cx="3531665" cy="1412666"/>
          </a:xfrm>
          <a:custGeom>
            <a:avLst/>
            <a:gdLst>
              <a:gd name="connsiteX0" fmla="*/ 0 w 3531665"/>
              <a:gd name="connsiteY0" fmla="*/ 0 h 1412666"/>
              <a:gd name="connsiteX1" fmla="*/ 3531665 w 3531665"/>
              <a:gd name="connsiteY1" fmla="*/ 0 h 1412666"/>
              <a:gd name="connsiteX2" fmla="*/ 3531665 w 3531665"/>
              <a:gd name="connsiteY2" fmla="*/ 1412666 h 1412666"/>
              <a:gd name="connsiteX3" fmla="*/ 0 w 3531665"/>
              <a:gd name="connsiteY3" fmla="*/ 1412666 h 1412666"/>
              <a:gd name="connsiteX4" fmla="*/ 0 w 3531665"/>
              <a:gd name="connsiteY4" fmla="*/ 0 h 1412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1665" h="1412666">
                <a:moveTo>
                  <a:pt x="0" y="0"/>
                </a:moveTo>
                <a:lnTo>
                  <a:pt x="3531665" y="0"/>
                </a:lnTo>
                <a:lnTo>
                  <a:pt x="3531665" y="1412666"/>
                </a:lnTo>
                <a:lnTo>
                  <a:pt x="0" y="1412666"/>
                </a:lnTo>
                <a:lnTo>
                  <a:pt x="0" y="0"/>
                </a:lnTo>
                <a:close/>
              </a:path>
            </a:pathLst>
          </a:cu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77368" tIns="158496" rIns="277368" bIns="158496" numCol="1" spcCol="1270" anchor="ctr" anchorCtr="0">
            <a:noAutofit/>
          </a:bodyPr>
          <a:lstStyle/>
          <a:p>
            <a:pPr lvl="0" algn="ctr" defTabSz="1733550">
              <a:lnSpc>
                <a:spcPct val="90000"/>
              </a:lnSpc>
              <a:spcBef>
                <a:spcPct val="0"/>
              </a:spcBef>
              <a:spcAft>
                <a:spcPct val="35000"/>
              </a:spcAft>
            </a:pPr>
            <a:r>
              <a:rPr lang="en-US" sz="3900" kern="1200" dirty="0" smtClean="0"/>
              <a:t>Long-term Effects</a:t>
            </a:r>
            <a:endParaRPr lang="en-US" sz="3900" kern="1200" dirty="0"/>
          </a:p>
        </p:txBody>
      </p:sp>
      <p:sp>
        <p:nvSpPr>
          <p:cNvPr id="10" name="Freeform 9"/>
          <p:cNvSpPr/>
          <p:nvPr/>
        </p:nvSpPr>
        <p:spPr>
          <a:xfrm>
            <a:off x="8317077" y="3612290"/>
            <a:ext cx="3531665" cy="1712880"/>
          </a:xfrm>
          <a:custGeom>
            <a:avLst/>
            <a:gdLst>
              <a:gd name="connsiteX0" fmla="*/ 0 w 3531665"/>
              <a:gd name="connsiteY0" fmla="*/ 0 h 1712880"/>
              <a:gd name="connsiteX1" fmla="*/ 3531665 w 3531665"/>
              <a:gd name="connsiteY1" fmla="*/ 0 h 1712880"/>
              <a:gd name="connsiteX2" fmla="*/ 3531665 w 3531665"/>
              <a:gd name="connsiteY2" fmla="*/ 1712880 h 1712880"/>
              <a:gd name="connsiteX3" fmla="*/ 0 w 3531665"/>
              <a:gd name="connsiteY3" fmla="*/ 1712880 h 1712880"/>
              <a:gd name="connsiteX4" fmla="*/ 0 w 3531665"/>
              <a:gd name="connsiteY4" fmla="*/ 0 h 1712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1665" h="1712880">
                <a:moveTo>
                  <a:pt x="0" y="0"/>
                </a:moveTo>
                <a:lnTo>
                  <a:pt x="3531665" y="0"/>
                </a:lnTo>
                <a:lnTo>
                  <a:pt x="3531665" y="1712880"/>
                </a:lnTo>
                <a:lnTo>
                  <a:pt x="0" y="1712880"/>
                </a:lnTo>
                <a:lnTo>
                  <a:pt x="0" y="0"/>
                </a:lnTo>
                <a:close/>
              </a:path>
            </a:pathLst>
          </a:custGeom>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t>Addiction to nicotine, various cancers, impaired immune system, and shortened lifespan (up to 20 years).</a:t>
            </a:r>
            <a:endParaRPr lang="en-US" sz="2000" kern="1200" dirty="0"/>
          </a:p>
        </p:txBody>
      </p:sp>
    </p:spTree>
    <p:extLst>
      <p:ext uri="{BB962C8B-B14F-4D97-AF65-F5344CB8AC3E}">
        <p14:creationId xmlns:p14="http://schemas.microsoft.com/office/powerpoint/2010/main" val="1599096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2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heel(1)">
                                      <p:cBhvr>
                                        <p:cTn id="15" dur="2000"/>
                                        <p:tgtEl>
                                          <p:spTgt spid="8"/>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heel(1)">
                                      <p:cBhvr>
                                        <p:cTn id="18" dur="2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heel(1)">
                                      <p:cBhvr>
                                        <p:cTn id="23" dur="2000"/>
                                        <p:tgtEl>
                                          <p:spTgt spid="10"/>
                                        </p:tgtEl>
                                      </p:cBhvr>
                                    </p:animEffect>
                                  </p:childTnLst>
                                </p:cTn>
                              </p:par>
                              <p:par>
                                <p:cTn id="24" presetID="21" presetClass="entr" presetSubtype="1"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heel(1)">
                                      <p:cBhvr>
                                        <p:cTn id="26"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P spid="8" grpId="0" animBg="1"/>
      <p:bldP spid="9"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Does Tobacco Impact Performance?</a:t>
            </a:r>
            <a:endParaRPr lang="en-US" dirty="0"/>
          </a:p>
        </p:txBody>
      </p:sp>
      <p:sp>
        <p:nvSpPr>
          <p:cNvPr id="3" name="Content Placeholder 2"/>
          <p:cNvSpPr>
            <a:spLocks noGrp="1"/>
          </p:cNvSpPr>
          <p:nvPr>
            <p:ph idx="1"/>
          </p:nvPr>
        </p:nvSpPr>
        <p:spPr>
          <a:xfrm>
            <a:off x="419757" y="1825625"/>
            <a:ext cx="11554069" cy="4351338"/>
          </a:xfrm>
        </p:spPr>
        <p:txBody>
          <a:bodyPr/>
          <a:lstStyle/>
          <a:p>
            <a:pPr lvl="0"/>
            <a:r>
              <a:rPr lang="en-US" dirty="0">
                <a:solidFill>
                  <a:schemeClr val="accent3"/>
                </a:solidFill>
              </a:rPr>
              <a:t>Smokers get sick more often because their immune system is lowered. This means you won’t perform as well on tests, competitions, or other performances.</a:t>
            </a:r>
          </a:p>
          <a:p>
            <a:pPr lvl="0"/>
            <a:r>
              <a:rPr lang="en-US" dirty="0">
                <a:solidFill>
                  <a:schemeClr val="accent3"/>
                </a:solidFill>
              </a:rPr>
              <a:t>Smoking can lead to easy bodily bruising and can cause strains, sprains, and fractures</a:t>
            </a:r>
          </a:p>
          <a:p>
            <a:r>
              <a:rPr lang="en-US" dirty="0">
                <a:solidFill>
                  <a:schemeClr val="accent3"/>
                </a:solidFill>
              </a:rPr>
              <a:t>Smoking causes a decreases lung health, meaning you will also have a decrease in stamina and performance because your muscles are not receiving enough oxygen.</a:t>
            </a:r>
          </a:p>
          <a:p>
            <a:r>
              <a:rPr lang="en-US" dirty="0">
                <a:solidFill>
                  <a:schemeClr val="accent3"/>
                </a:solidFill>
              </a:rPr>
              <a:t>Smoking reduces blood flow to the muscles, meaning your body needs to work harder to pump blood through your blood vessels.</a:t>
            </a:r>
          </a:p>
          <a:p>
            <a:endParaRPr lang="en-US" dirty="0"/>
          </a:p>
        </p:txBody>
      </p:sp>
    </p:spTree>
    <p:extLst>
      <p:ext uri="{BB962C8B-B14F-4D97-AF65-F5344CB8AC3E}">
        <p14:creationId xmlns:p14="http://schemas.microsoft.com/office/powerpoint/2010/main" val="15859270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918" y="0"/>
            <a:ext cx="10202779" cy="1325563"/>
          </a:xfrm>
        </p:spPr>
        <p:txBody>
          <a:bodyPr/>
          <a:lstStyle/>
          <a:p>
            <a:r>
              <a:rPr lang="en-US" dirty="0" smtClean="0"/>
              <a:t>PSA Video</a:t>
            </a:r>
            <a:endParaRPr lang="en-US" dirty="0"/>
          </a:p>
        </p:txBody>
      </p:sp>
      <p:pic>
        <p:nvPicPr>
          <p:cNvPr id="4" name="pgXziNw9skQ"/>
          <p:cNvPicPr>
            <a:picLocks noGrp="1" noRot="1" noChangeAspect="1"/>
          </p:cNvPicPr>
          <p:nvPr>
            <p:ph idx="1"/>
            <a:videoFile r:link="rId1"/>
          </p:nvPr>
        </p:nvPicPr>
        <p:blipFill>
          <a:blip r:embed="rId4"/>
          <a:stretch>
            <a:fillRect/>
          </a:stretch>
        </p:blipFill>
        <p:spPr>
          <a:xfrm>
            <a:off x="1212829" y="1076456"/>
            <a:ext cx="9847653" cy="5539305"/>
          </a:xfrm>
          <a:prstGeom prst="rect">
            <a:avLst/>
          </a:prstGeom>
        </p:spPr>
      </p:pic>
    </p:spTree>
    <p:extLst>
      <p:ext uri="{BB962C8B-B14F-4D97-AF65-F5344CB8AC3E}">
        <p14:creationId xmlns:p14="http://schemas.microsoft.com/office/powerpoint/2010/main" val="1317911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E-Cigarettes (Vaping) Facts</a:t>
            </a:r>
            <a:endParaRPr lang="en-US" dirty="0"/>
          </a:p>
        </p:txBody>
      </p:sp>
      <p:sp>
        <p:nvSpPr>
          <p:cNvPr id="5" name="Freeform 4"/>
          <p:cNvSpPr/>
          <p:nvPr/>
        </p:nvSpPr>
        <p:spPr>
          <a:xfrm>
            <a:off x="264879" y="1942023"/>
            <a:ext cx="3531665" cy="1412666"/>
          </a:xfrm>
          <a:custGeom>
            <a:avLst/>
            <a:gdLst>
              <a:gd name="connsiteX0" fmla="*/ 0 w 3531665"/>
              <a:gd name="connsiteY0" fmla="*/ 0 h 1412666"/>
              <a:gd name="connsiteX1" fmla="*/ 3531665 w 3531665"/>
              <a:gd name="connsiteY1" fmla="*/ 0 h 1412666"/>
              <a:gd name="connsiteX2" fmla="*/ 3531665 w 3531665"/>
              <a:gd name="connsiteY2" fmla="*/ 1412666 h 1412666"/>
              <a:gd name="connsiteX3" fmla="*/ 0 w 3531665"/>
              <a:gd name="connsiteY3" fmla="*/ 1412666 h 1412666"/>
              <a:gd name="connsiteX4" fmla="*/ 0 w 3531665"/>
              <a:gd name="connsiteY4" fmla="*/ 0 h 1412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1665" h="1412666">
                <a:moveTo>
                  <a:pt x="0" y="0"/>
                </a:moveTo>
                <a:lnTo>
                  <a:pt x="3531665" y="0"/>
                </a:lnTo>
                <a:lnTo>
                  <a:pt x="3531665" y="1412666"/>
                </a:lnTo>
                <a:lnTo>
                  <a:pt x="0" y="1412666"/>
                </a:lnTo>
                <a:lnTo>
                  <a:pt x="0" y="0"/>
                </a:lnTo>
                <a:close/>
              </a:path>
            </a:pathLst>
          </a:cu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77368" tIns="158496" rIns="277368" bIns="158496" numCol="1" spcCol="1270" anchor="ctr" anchorCtr="0">
            <a:noAutofit/>
          </a:bodyPr>
          <a:lstStyle/>
          <a:p>
            <a:pPr lvl="0" algn="ctr" defTabSz="1733550">
              <a:lnSpc>
                <a:spcPct val="90000"/>
              </a:lnSpc>
              <a:spcBef>
                <a:spcPct val="0"/>
              </a:spcBef>
              <a:spcAft>
                <a:spcPct val="35000"/>
              </a:spcAft>
            </a:pPr>
            <a:r>
              <a:rPr lang="en-US" sz="3900" kern="1200" dirty="0" smtClean="0"/>
              <a:t>What is it?</a:t>
            </a:r>
            <a:endParaRPr lang="en-US" sz="3900" kern="1200" dirty="0"/>
          </a:p>
        </p:txBody>
      </p:sp>
      <p:sp>
        <p:nvSpPr>
          <p:cNvPr id="6" name="Freeform 5"/>
          <p:cNvSpPr/>
          <p:nvPr/>
        </p:nvSpPr>
        <p:spPr>
          <a:xfrm>
            <a:off x="264879" y="3354689"/>
            <a:ext cx="3531665" cy="2228082"/>
          </a:xfrm>
          <a:custGeom>
            <a:avLst/>
            <a:gdLst>
              <a:gd name="connsiteX0" fmla="*/ 0 w 3531665"/>
              <a:gd name="connsiteY0" fmla="*/ 0 h 2228082"/>
              <a:gd name="connsiteX1" fmla="*/ 3531665 w 3531665"/>
              <a:gd name="connsiteY1" fmla="*/ 0 h 2228082"/>
              <a:gd name="connsiteX2" fmla="*/ 3531665 w 3531665"/>
              <a:gd name="connsiteY2" fmla="*/ 2228082 h 2228082"/>
              <a:gd name="connsiteX3" fmla="*/ 0 w 3531665"/>
              <a:gd name="connsiteY3" fmla="*/ 2228082 h 2228082"/>
              <a:gd name="connsiteX4" fmla="*/ 0 w 3531665"/>
              <a:gd name="connsiteY4" fmla="*/ 0 h 2228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1665" h="2228082">
                <a:moveTo>
                  <a:pt x="0" y="0"/>
                </a:moveTo>
                <a:lnTo>
                  <a:pt x="3531665" y="0"/>
                </a:lnTo>
                <a:lnTo>
                  <a:pt x="3531665" y="2228082"/>
                </a:lnTo>
                <a:lnTo>
                  <a:pt x="0" y="2228082"/>
                </a:lnTo>
                <a:lnTo>
                  <a:pt x="0" y="0"/>
                </a:lnTo>
                <a:close/>
              </a:path>
            </a:pathLst>
          </a:custGeom>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t>Electronic Cigarettes, often called vapes are smoking devices used to inhale aerosol containing nicotine, flavorings, and other chemicals.</a:t>
            </a:r>
            <a:endParaRPr lang="en-US" sz="2000" kern="1200" dirty="0"/>
          </a:p>
        </p:txBody>
      </p:sp>
      <p:sp>
        <p:nvSpPr>
          <p:cNvPr id="7" name="Freeform 6"/>
          <p:cNvSpPr/>
          <p:nvPr/>
        </p:nvSpPr>
        <p:spPr>
          <a:xfrm>
            <a:off x="4290978" y="1942023"/>
            <a:ext cx="3531665" cy="1412666"/>
          </a:xfrm>
          <a:custGeom>
            <a:avLst/>
            <a:gdLst>
              <a:gd name="connsiteX0" fmla="*/ 0 w 3531665"/>
              <a:gd name="connsiteY0" fmla="*/ 0 h 1412666"/>
              <a:gd name="connsiteX1" fmla="*/ 3531665 w 3531665"/>
              <a:gd name="connsiteY1" fmla="*/ 0 h 1412666"/>
              <a:gd name="connsiteX2" fmla="*/ 3531665 w 3531665"/>
              <a:gd name="connsiteY2" fmla="*/ 1412666 h 1412666"/>
              <a:gd name="connsiteX3" fmla="*/ 0 w 3531665"/>
              <a:gd name="connsiteY3" fmla="*/ 1412666 h 1412666"/>
              <a:gd name="connsiteX4" fmla="*/ 0 w 3531665"/>
              <a:gd name="connsiteY4" fmla="*/ 0 h 1412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1665" h="1412666">
                <a:moveTo>
                  <a:pt x="0" y="0"/>
                </a:moveTo>
                <a:lnTo>
                  <a:pt x="3531665" y="0"/>
                </a:lnTo>
                <a:lnTo>
                  <a:pt x="3531665" y="1412666"/>
                </a:lnTo>
                <a:lnTo>
                  <a:pt x="0" y="1412666"/>
                </a:lnTo>
                <a:lnTo>
                  <a:pt x="0" y="0"/>
                </a:lnTo>
                <a:close/>
              </a:path>
            </a:pathLst>
          </a:cu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77368" tIns="158496" rIns="277368" bIns="158496" numCol="1" spcCol="1270" anchor="ctr" anchorCtr="0">
            <a:noAutofit/>
          </a:bodyPr>
          <a:lstStyle/>
          <a:p>
            <a:pPr lvl="0" algn="ctr" defTabSz="1733550">
              <a:lnSpc>
                <a:spcPct val="90000"/>
              </a:lnSpc>
              <a:spcBef>
                <a:spcPct val="0"/>
              </a:spcBef>
              <a:spcAft>
                <a:spcPct val="35000"/>
              </a:spcAft>
            </a:pPr>
            <a:r>
              <a:rPr lang="en-US" sz="3900" kern="1200" dirty="0" smtClean="0"/>
              <a:t>Short-term Effects</a:t>
            </a:r>
            <a:endParaRPr lang="en-US" sz="3900" kern="1200" dirty="0"/>
          </a:p>
        </p:txBody>
      </p:sp>
      <p:sp>
        <p:nvSpPr>
          <p:cNvPr id="8" name="Freeform 7"/>
          <p:cNvSpPr/>
          <p:nvPr/>
        </p:nvSpPr>
        <p:spPr>
          <a:xfrm>
            <a:off x="4290978" y="3354689"/>
            <a:ext cx="3531665" cy="2228082"/>
          </a:xfrm>
          <a:custGeom>
            <a:avLst/>
            <a:gdLst>
              <a:gd name="connsiteX0" fmla="*/ 0 w 3531665"/>
              <a:gd name="connsiteY0" fmla="*/ 0 h 2228082"/>
              <a:gd name="connsiteX1" fmla="*/ 3531665 w 3531665"/>
              <a:gd name="connsiteY1" fmla="*/ 0 h 2228082"/>
              <a:gd name="connsiteX2" fmla="*/ 3531665 w 3531665"/>
              <a:gd name="connsiteY2" fmla="*/ 2228082 h 2228082"/>
              <a:gd name="connsiteX3" fmla="*/ 0 w 3531665"/>
              <a:gd name="connsiteY3" fmla="*/ 2228082 h 2228082"/>
              <a:gd name="connsiteX4" fmla="*/ 0 w 3531665"/>
              <a:gd name="connsiteY4" fmla="*/ 0 h 2228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1665" h="2228082">
                <a:moveTo>
                  <a:pt x="0" y="0"/>
                </a:moveTo>
                <a:lnTo>
                  <a:pt x="3531665" y="0"/>
                </a:lnTo>
                <a:lnTo>
                  <a:pt x="3531665" y="2228082"/>
                </a:lnTo>
                <a:lnTo>
                  <a:pt x="0" y="2228082"/>
                </a:lnTo>
                <a:lnTo>
                  <a:pt x="0" y="0"/>
                </a:lnTo>
                <a:close/>
              </a:path>
            </a:pathLst>
          </a:custGeom>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t>When using vapes containing nicotine, there is a rush of the hormone “adrenaline” that stimulates the body and causes an increase in blood pressure, heart rate, and breathing.</a:t>
            </a:r>
            <a:endParaRPr lang="en-US" sz="2000" kern="1200" dirty="0"/>
          </a:p>
        </p:txBody>
      </p:sp>
      <p:sp>
        <p:nvSpPr>
          <p:cNvPr id="9" name="Freeform 8"/>
          <p:cNvSpPr/>
          <p:nvPr/>
        </p:nvSpPr>
        <p:spPr>
          <a:xfrm>
            <a:off x="8317077" y="1942023"/>
            <a:ext cx="3531665" cy="1412666"/>
          </a:xfrm>
          <a:custGeom>
            <a:avLst/>
            <a:gdLst>
              <a:gd name="connsiteX0" fmla="*/ 0 w 3531665"/>
              <a:gd name="connsiteY0" fmla="*/ 0 h 1412666"/>
              <a:gd name="connsiteX1" fmla="*/ 3531665 w 3531665"/>
              <a:gd name="connsiteY1" fmla="*/ 0 h 1412666"/>
              <a:gd name="connsiteX2" fmla="*/ 3531665 w 3531665"/>
              <a:gd name="connsiteY2" fmla="*/ 1412666 h 1412666"/>
              <a:gd name="connsiteX3" fmla="*/ 0 w 3531665"/>
              <a:gd name="connsiteY3" fmla="*/ 1412666 h 1412666"/>
              <a:gd name="connsiteX4" fmla="*/ 0 w 3531665"/>
              <a:gd name="connsiteY4" fmla="*/ 0 h 1412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1665" h="1412666">
                <a:moveTo>
                  <a:pt x="0" y="0"/>
                </a:moveTo>
                <a:lnTo>
                  <a:pt x="3531665" y="0"/>
                </a:lnTo>
                <a:lnTo>
                  <a:pt x="3531665" y="1412666"/>
                </a:lnTo>
                <a:lnTo>
                  <a:pt x="0" y="1412666"/>
                </a:lnTo>
                <a:lnTo>
                  <a:pt x="0" y="0"/>
                </a:lnTo>
                <a:close/>
              </a:path>
            </a:pathLst>
          </a:cu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77368" tIns="158496" rIns="277368" bIns="158496" numCol="1" spcCol="1270" anchor="ctr" anchorCtr="0">
            <a:noAutofit/>
          </a:bodyPr>
          <a:lstStyle/>
          <a:p>
            <a:pPr lvl="0" algn="ctr" defTabSz="1733550">
              <a:lnSpc>
                <a:spcPct val="90000"/>
              </a:lnSpc>
              <a:spcBef>
                <a:spcPct val="0"/>
              </a:spcBef>
              <a:spcAft>
                <a:spcPct val="35000"/>
              </a:spcAft>
            </a:pPr>
            <a:r>
              <a:rPr lang="en-US" sz="3900" kern="1200" dirty="0" smtClean="0"/>
              <a:t>Long-term Effects</a:t>
            </a:r>
            <a:endParaRPr lang="en-US" sz="3900" kern="1200" dirty="0"/>
          </a:p>
        </p:txBody>
      </p:sp>
      <p:sp>
        <p:nvSpPr>
          <p:cNvPr id="10" name="Freeform 9"/>
          <p:cNvSpPr/>
          <p:nvPr/>
        </p:nvSpPr>
        <p:spPr>
          <a:xfrm>
            <a:off x="8317077" y="3354689"/>
            <a:ext cx="3531665" cy="2228082"/>
          </a:xfrm>
          <a:custGeom>
            <a:avLst/>
            <a:gdLst>
              <a:gd name="connsiteX0" fmla="*/ 0 w 3531665"/>
              <a:gd name="connsiteY0" fmla="*/ 0 h 2228082"/>
              <a:gd name="connsiteX1" fmla="*/ 3531665 w 3531665"/>
              <a:gd name="connsiteY1" fmla="*/ 0 h 2228082"/>
              <a:gd name="connsiteX2" fmla="*/ 3531665 w 3531665"/>
              <a:gd name="connsiteY2" fmla="*/ 2228082 h 2228082"/>
              <a:gd name="connsiteX3" fmla="*/ 0 w 3531665"/>
              <a:gd name="connsiteY3" fmla="*/ 2228082 h 2228082"/>
              <a:gd name="connsiteX4" fmla="*/ 0 w 3531665"/>
              <a:gd name="connsiteY4" fmla="*/ 0 h 2228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1665" h="2228082">
                <a:moveTo>
                  <a:pt x="0" y="0"/>
                </a:moveTo>
                <a:lnTo>
                  <a:pt x="3531665" y="0"/>
                </a:lnTo>
                <a:lnTo>
                  <a:pt x="3531665" y="2228082"/>
                </a:lnTo>
                <a:lnTo>
                  <a:pt x="0" y="2228082"/>
                </a:lnTo>
                <a:lnTo>
                  <a:pt x="0" y="0"/>
                </a:lnTo>
                <a:close/>
              </a:path>
            </a:pathLst>
          </a:custGeom>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t>Vaping has not been around long enough to study long-term effects. However, we know that about 40% of all of the chemicals identified by the FDA as harmful have been found in vapes.</a:t>
            </a:r>
            <a:endParaRPr lang="en-US" sz="2000" kern="1200" dirty="0"/>
          </a:p>
        </p:txBody>
      </p:sp>
    </p:spTree>
    <p:extLst>
      <p:ext uri="{BB962C8B-B14F-4D97-AF65-F5344CB8AC3E}">
        <p14:creationId xmlns:p14="http://schemas.microsoft.com/office/powerpoint/2010/main" val="1855270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a:xfrm>
            <a:off x="722811" y="1825625"/>
            <a:ext cx="11251015" cy="4351338"/>
          </a:xfrm>
        </p:spPr>
        <p:txBody>
          <a:bodyPr/>
          <a:lstStyle/>
          <a:p>
            <a:pPr marL="0" indent="0">
              <a:buNone/>
            </a:pPr>
            <a:r>
              <a:rPr lang="en-US" dirty="0" smtClean="0"/>
              <a:t>After this training, participants will be able to:</a:t>
            </a:r>
          </a:p>
          <a:p>
            <a:r>
              <a:rPr lang="en-US" dirty="0" smtClean="0"/>
              <a:t>Explain the importance of discussing chemical health</a:t>
            </a:r>
          </a:p>
          <a:p>
            <a:r>
              <a:rPr lang="en-US" dirty="0" smtClean="0"/>
              <a:t>Understand the facts and impact various substances have on our bodies and well-being</a:t>
            </a:r>
          </a:p>
          <a:p>
            <a:r>
              <a:rPr lang="en-US" dirty="0" smtClean="0"/>
              <a:t>Recognize that most students are choosing not to use substances</a:t>
            </a:r>
          </a:p>
          <a:p>
            <a:r>
              <a:rPr lang="en-US" dirty="0" smtClean="0"/>
              <a:t>Develop accountability within themselves, their group of peers, and as a leader</a:t>
            </a:r>
          </a:p>
          <a:p>
            <a:r>
              <a:rPr lang="en-US" dirty="0" smtClean="0"/>
              <a:t>Portray examples of refusal skills and conversational tools to exit out of an negatively influencing situation</a:t>
            </a:r>
          </a:p>
          <a:p>
            <a:endParaRPr lang="en-US" dirty="0" smtClean="0"/>
          </a:p>
          <a:p>
            <a:pPr marL="0" indent="0">
              <a:buNone/>
            </a:pPr>
            <a:endParaRPr lang="en-US" dirty="0"/>
          </a:p>
        </p:txBody>
      </p:sp>
    </p:spTree>
    <p:extLst>
      <p:ext uri="{BB962C8B-B14F-4D97-AF65-F5344CB8AC3E}">
        <p14:creationId xmlns:p14="http://schemas.microsoft.com/office/powerpoint/2010/main" val="31078659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Does Vaping Effect Performance?</a:t>
            </a:r>
            <a:endParaRPr lang="en-US" dirty="0"/>
          </a:p>
        </p:txBody>
      </p:sp>
      <p:sp>
        <p:nvSpPr>
          <p:cNvPr id="3" name="Content Placeholder 2"/>
          <p:cNvSpPr>
            <a:spLocks noGrp="1"/>
          </p:cNvSpPr>
          <p:nvPr>
            <p:ph idx="1"/>
          </p:nvPr>
        </p:nvSpPr>
        <p:spPr/>
        <p:txBody>
          <a:bodyPr/>
          <a:lstStyle/>
          <a:p>
            <a:r>
              <a:rPr lang="en-US" dirty="0" smtClean="0"/>
              <a:t>Electronic smoking devices can impact our performance by causing attention problems, memory problems, decreased impulse control, and learning capacity</a:t>
            </a:r>
            <a:endParaRPr lang="en-US" dirty="0"/>
          </a:p>
        </p:txBody>
      </p:sp>
    </p:spTree>
    <p:extLst>
      <p:ext uri="{BB962C8B-B14F-4D97-AF65-F5344CB8AC3E}">
        <p14:creationId xmlns:p14="http://schemas.microsoft.com/office/powerpoint/2010/main" val="31764374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335933" y="310829"/>
            <a:ext cx="10202779" cy="1325563"/>
          </a:xfrm>
        </p:spPr>
        <p:txBody>
          <a:bodyPr/>
          <a:lstStyle/>
          <a:p>
            <a:r>
              <a:rPr lang="en-US" dirty="0" smtClean="0"/>
              <a:t>Do You Know What Vape Juice is Made of?</a:t>
            </a:r>
            <a:endParaRPr lang="en-US" dirty="0"/>
          </a:p>
        </p:txBody>
      </p:sp>
      <p:sp>
        <p:nvSpPr>
          <p:cNvPr id="5" name="Content Placeholder 3"/>
          <p:cNvSpPr>
            <a:spLocks noGrp="1"/>
          </p:cNvSpPr>
          <p:nvPr>
            <p:ph idx="1"/>
          </p:nvPr>
        </p:nvSpPr>
        <p:spPr>
          <a:xfrm>
            <a:off x="682476" y="1764665"/>
            <a:ext cx="10934298" cy="4351338"/>
          </a:xfrm>
        </p:spPr>
        <p:txBody>
          <a:bodyPr>
            <a:normAutofit lnSpcReduction="10000"/>
          </a:bodyPr>
          <a:lstStyle/>
          <a:p>
            <a:r>
              <a:rPr lang="en-US" b="1" dirty="0">
                <a:solidFill>
                  <a:schemeClr val="accent3"/>
                </a:solidFill>
              </a:rPr>
              <a:t>Acetaldehyde </a:t>
            </a:r>
            <a:endParaRPr lang="en-US" b="1" dirty="0" smtClean="0">
              <a:solidFill>
                <a:schemeClr val="accent3"/>
              </a:solidFill>
            </a:endParaRPr>
          </a:p>
          <a:p>
            <a:r>
              <a:rPr lang="en-US" b="1" dirty="0" smtClean="0">
                <a:solidFill>
                  <a:schemeClr val="accent3"/>
                </a:solidFill>
              </a:rPr>
              <a:t>Cadmium</a:t>
            </a:r>
          </a:p>
          <a:p>
            <a:r>
              <a:rPr lang="en-US" b="1" dirty="0" smtClean="0">
                <a:solidFill>
                  <a:schemeClr val="accent3"/>
                </a:solidFill>
              </a:rPr>
              <a:t>Formaldehyde </a:t>
            </a:r>
          </a:p>
          <a:p>
            <a:r>
              <a:rPr lang="en-US" b="1" dirty="0" smtClean="0">
                <a:solidFill>
                  <a:schemeClr val="accent3"/>
                </a:solidFill>
              </a:rPr>
              <a:t>Isoprene</a:t>
            </a:r>
          </a:p>
          <a:p>
            <a:r>
              <a:rPr lang="en-US" b="1" dirty="0" smtClean="0">
                <a:solidFill>
                  <a:schemeClr val="accent3"/>
                </a:solidFill>
              </a:rPr>
              <a:t>Lead</a:t>
            </a:r>
          </a:p>
          <a:p>
            <a:r>
              <a:rPr lang="en-US" b="1" dirty="0" smtClean="0">
                <a:solidFill>
                  <a:schemeClr val="accent3"/>
                </a:solidFill>
              </a:rPr>
              <a:t>Nickel</a:t>
            </a:r>
          </a:p>
          <a:p>
            <a:r>
              <a:rPr lang="en-US" b="1" dirty="0" smtClean="0">
                <a:solidFill>
                  <a:schemeClr val="accent3"/>
                </a:solidFill>
              </a:rPr>
              <a:t>Nicotine </a:t>
            </a:r>
          </a:p>
          <a:p>
            <a:r>
              <a:rPr lang="en-US" b="1" dirty="0" smtClean="0">
                <a:solidFill>
                  <a:schemeClr val="accent3"/>
                </a:solidFill>
              </a:rPr>
              <a:t>Toluene</a:t>
            </a:r>
          </a:p>
          <a:p>
            <a:r>
              <a:rPr lang="en-US" b="1" dirty="0" smtClean="0">
                <a:solidFill>
                  <a:schemeClr val="accent3"/>
                </a:solidFill>
              </a:rPr>
              <a:t>Benzene</a:t>
            </a:r>
            <a:endParaRPr lang="en-US" b="1" dirty="0">
              <a:solidFill>
                <a:schemeClr val="accent3"/>
              </a:solidFill>
            </a:endParaRPr>
          </a:p>
        </p:txBody>
      </p:sp>
      <p:pic>
        <p:nvPicPr>
          <p:cNvPr id="6" name="Picture 2" descr="Image result for batter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31523" y="1383905"/>
            <a:ext cx="2003425" cy="201112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File:Gasoline pump 2.sv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7323" y="1450224"/>
            <a:ext cx="4594225" cy="125924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2" descr="Image result for pesticide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24032" y="3018532"/>
            <a:ext cx="2521005" cy="242199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4" descr="Image result for plastic"/>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45324" y="4983999"/>
            <a:ext cx="2255553" cy="150046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6" descr="Image result for glu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702010" y="4922348"/>
            <a:ext cx="914764" cy="137788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0" descr="Image result for pipes clipart"/>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814238" y="3042789"/>
            <a:ext cx="1402292" cy="136994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2" descr="Image result for nickel"/>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01988" y="1450224"/>
            <a:ext cx="1517161" cy="149424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4" descr="Image result for nicotine"/>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697025" y="3018532"/>
            <a:ext cx="1768918" cy="88445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6" descr="Image result for cleaning products"/>
          <p:cNvPicPr>
            <a:picLocks noChangeAspect="1" noChangeArrowheads="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48496" y="4338757"/>
            <a:ext cx="1631496" cy="19632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07989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4705" y="0"/>
            <a:ext cx="10202779" cy="1325563"/>
          </a:xfrm>
        </p:spPr>
        <p:txBody>
          <a:bodyPr/>
          <a:lstStyle/>
          <a:p>
            <a:r>
              <a:rPr lang="en-US" dirty="0" smtClean="0"/>
              <a:t>PSA Video</a:t>
            </a:r>
            <a:endParaRPr lang="en-US" dirty="0"/>
          </a:p>
        </p:txBody>
      </p:sp>
      <p:pic>
        <p:nvPicPr>
          <p:cNvPr id="4" name="Fxc27gZUbyY"/>
          <p:cNvPicPr>
            <a:picLocks noGrp="1" noRot="1" noChangeAspect="1"/>
          </p:cNvPicPr>
          <p:nvPr>
            <p:ph idx="1"/>
            <a:videoFile r:link="rId1"/>
          </p:nvPr>
        </p:nvPicPr>
        <p:blipFill>
          <a:blip r:embed="rId4"/>
          <a:stretch>
            <a:fillRect/>
          </a:stretch>
        </p:blipFill>
        <p:spPr>
          <a:xfrm>
            <a:off x="1522559" y="1088981"/>
            <a:ext cx="9643650" cy="5424553"/>
          </a:xfrm>
          <a:prstGeom prst="rect">
            <a:avLst/>
          </a:prstGeom>
        </p:spPr>
      </p:pic>
    </p:spTree>
    <p:extLst>
      <p:ext uri="{BB962C8B-B14F-4D97-AF65-F5344CB8AC3E}">
        <p14:creationId xmlns:p14="http://schemas.microsoft.com/office/powerpoint/2010/main" val="23633437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Opioids &amp; Rx Facts</a:t>
            </a:r>
            <a:endParaRPr lang="en-US" dirty="0"/>
          </a:p>
        </p:txBody>
      </p:sp>
      <p:sp>
        <p:nvSpPr>
          <p:cNvPr id="5" name="Freeform 4"/>
          <p:cNvSpPr/>
          <p:nvPr/>
        </p:nvSpPr>
        <p:spPr>
          <a:xfrm>
            <a:off x="264879" y="2065805"/>
            <a:ext cx="3531665" cy="1412666"/>
          </a:xfrm>
          <a:custGeom>
            <a:avLst/>
            <a:gdLst>
              <a:gd name="connsiteX0" fmla="*/ 0 w 3531665"/>
              <a:gd name="connsiteY0" fmla="*/ 0 h 1412666"/>
              <a:gd name="connsiteX1" fmla="*/ 3531665 w 3531665"/>
              <a:gd name="connsiteY1" fmla="*/ 0 h 1412666"/>
              <a:gd name="connsiteX2" fmla="*/ 3531665 w 3531665"/>
              <a:gd name="connsiteY2" fmla="*/ 1412666 h 1412666"/>
              <a:gd name="connsiteX3" fmla="*/ 0 w 3531665"/>
              <a:gd name="connsiteY3" fmla="*/ 1412666 h 1412666"/>
              <a:gd name="connsiteX4" fmla="*/ 0 w 3531665"/>
              <a:gd name="connsiteY4" fmla="*/ 0 h 1412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1665" h="1412666">
                <a:moveTo>
                  <a:pt x="0" y="0"/>
                </a:moveTo>
                <a:lnTo>
                  <a:pt x="3531665" y="0"/>
                </a:lnTo>
                <a:lnTo>
                  <a:pt x="3531665" y="1412666"/>
                </a:lnTo>
                <a:lnTo>
                  <a:pt x="0" y="1412666"/>
                </a:lnTo>
                <a:lnTo>
                  <a:pt x="0" y="0"/>
                </a:lnTo>
                <a:close/>
              </a:path>
            </a:pathLst>
          </a:cu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77368" tIns="158496" rIns="277368" bIns="158496" numCol="1" spcCol="1270" anchor="ctr" anchorCtr="0">
            <a:noAutofit/>
          </a:bodyPr>
          <a:lstStyle/>
          <a:p>
            <a:pPr lvl="0" algn="ctr" defTabSz="1733550">
              <a:lnSpc>
                <a:spcPct val="90000"/>
              </a:lnSpc>
              <a:spcBef>
                <a:spcPct val="0"/>
              </a:spcBef>
              <a:spcAft>
                <a:spcPct val="35000"/>
              </a:spcAft>
            </a:pPr>
            <a:r>
              <a:rPr lang="en-US" sz="3900" kern="1200" dirty="0" smtClean="0"/>
              <a:t>What is it?</a:t>
            </a:r>
            <a:endParaRPr lang="en-US" sz="3900" kern="1200" dirty="0"/>
          </a:p>
        </p:txBody>
      </p:sp>
      <p:sp>
        <p:nvSpPr>
          <p:cNvPr id="6" name="Freeform 5"/>
          <p:cNvSpPr/>
          <p:nvPr/>
        </p:nvSpPr>
        <p:spPr>
          <a:xfrm>
            <a:off x="264879" y="3478471"/>
            <a:ext cx="3531665" cy="1980517"/>
          </a:xfrm>
          <a:custGeom>
            <a:avLst/>
            <a:gdLst>
              <a:gd name="connsiteX0" fmla="*/ 0 w 3531665"/>
              <a:gd name="connsiteY0" fmla="*/ 0 h 1980517"/>
              <a:gd name="connsiteX1" fmla="*/ 3531665 w 3531665"/>
              <a:gd name="connsiteY1" fmla="*/ 0 h 1980517"/>
              <a:gd name="connsiteX2" fmla="*/ 3531665 w 3531665"/>
              <a:gd name="connsiteY2" fmla="*/ 1980517 h 1980517"/>
              <a:gd name="connsiteX3" fmla="*/ 0 w 3531665"/>
              <a:gd name="connsiteY3" fmla="*/ 1980517 h 1980517"/>
              <a:gd name="connsiteX4" fmla="*/ 0 w 3531665"/>
              <a:gd name="connsiteY4" fmla="*/ 0 h 19805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1665" h="1980517">
                <a:moveTo>
                  <a:pt x="0" y="0"/>
                </a:moveTo>
                <a:lnTo>
                  <a:pt x="3531665" y="0"/>
                </a:lnTo>
                <a:lnTo>
                  <a:pt x="3531665" y="1980517"/>
                </a:lnTo>
                <a:lnTo>
                  <a:pt x="0" y="1980517"/>
                </a:lnTo>
                <a:lnTo>
                  <a:pt x="0" y="0"/>
                </a:lnTo>
                <a:close/>
              </a:path>
            </a:pathLst>
          </a:custGeom>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t>Opioids and Rx are a class of drugs that include the illegal drug heroin, synthetic opioids, and pain relievers that are available by prescription.</a:t>
            </a:r>
            <a:endParaRPr lang="en-US" sz="2000" kern="1200" dirty="0"/>
          </a:p>
        </p:txBody>
      </p:sp>
      <p:sp>
        <p:nvSpPr>
          <p:cNvPr id="7" name="Freeform 6"/>
          <p:cNvSpPr/>
          <p:nvPr/>
        </p:nvSpPr>
        <p:spPr>
          <a:xfrm>
            <a:off x="4290978" y="2065805"/>
            <a:ext cx="3531665" cy="1412666"/>
          </a:xfrm>
          <a:custGeom>
            <a:avLst/>
            <a:gdLst>
              <a:gd name="connsiteX0" fmla="*/ 0 w 3531665"/>
              <a:gd name="connsiteY0" fmla="*/ 0 h 1412666"/>
              <a:gd name="connsiteX1" fmla="*/ 3531665 w 3531665"/>
              <a:gd name="connsiteY1" fmla="*/ 0 h 1412666"/>
              <a:gd name="connsiteX2" fmla="*/ 3531665 w 3531665"/>
              <a:gd name="connsiteY2" fmla="*/ 1412666 h 1412666"/>
              <a:gd name="connsiteX3" fmla="*/ 0 w 3531665"/>
              <a:gd name="connsiteY3" fmla="*/ 1412666 h 1412666"/>
              <a:gd name="connsiteX4" fmla="*/ 0 w 3531665"/>
              <a:gd name="connsiteY4" fmla="*/ 0 h 1412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1665" h="1412666">
                <a:moveTo>
                  <a:pt x="0" y="0"/>
                </a:moveTo>
                <a:lnTo>
                  <a:pt x="3531665" y="0"/>
                </a:lnTo>
                <a:lnTo>
                  <a:pt x="3531665" y="1412666"/>
                </a:lnTo>
                <a:lnTo>
                  <a:pt x="0" y="1412666"/>
                </a:lnTo>
                <a:lnTo>
                  <a:pt x="0" y="0"/>
                </a:lnTo>
                <a:close/>
              </a:path>
            </a:pathLst>
          </a:cu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77368" tIns="158496" rIns="277368" bIns="158496" numCol="1" spcCol="1270" anchor="ctr" anchorCtr="0">
            <a:noAutofit/>
          </a:bodyPr>
          <a:lstStyle/>
          <a:p>
            <a:pPr lvl="0" algn="ctr" defTabSz="1733550">
              <a:lnSpc>
                <a:spcPct val="90000"/>
              </a:lnSpc>
              <a:spcBef>
                <a:spcPct val="0"/>
              </a:spcBef>
              <a:spcAft>
                <a:spcPct val="35000"/>
              </a:spcAft>
            </a:pPr>
            <a:r>
              <a:rPr lang="en-US" sz="3900" kern="1200" dirty="0" smtClean="0"/>
              <a:t>Short-term Effects</a:t>
            </a:r>
            <a:endParaRPr lang="en-US" sz="3900" kern="1200" dirty="0"/>
          </a:p>
        </p:txBody>
      </p:sp>
      <p:sp>
        <p:nvSpPr>
          <p:cNvPr id="8" name="Freeform 7"/>
          <p:cNvSpPr/>
          <p:nvPr/>
        </p:nvSpPr>
        <p:spPr>
          <a:xfrm>
            <a:off x="4290978" y="3478471"/>
            <a:ext cx="3531665" cy="1980517"/>
          </a:xfrm>
          <a:custGeom>
            <a:avLst/>
            <a:gdLst>
              <a:gd name="connsiteX0" fmla="*/ 0 w 3531665"/>
              <a:gd name="connsiteY0" fmla="*/ 0 h 1980517"/>
              <a:gd name="connsiteX1" fmla="*/ 3531665 w 3531665"/>
              <a:gd name="connsiteY1" fmla="*/ 0 h 1980517"/>
              <a:gd name="connsiteX2" fmla="*/ 3531665 w 3531665"/>
              <a:gd name="connsiteY2" fmla="*/ 1980517 h 1980517"/>
              <a:gd name="connsiteX3" fmla="*/ 0 w 3531665"/>
              <a:gd name="connsiteY3" fmla="*/ 1980517 h 1980517"/>
              <a:gd name="connsiteX4" fmla="*/ 0 w 3531665"/>
              <a:gd name="connsiteY4" fmla="*/ 0 h 19805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1665" h="1980517">
                <a:moveTo>
                  <a:pt x="0" y="0"/>
                </a:moveTo>
                <a:lnTo>
                  <a:pt x="3531665" y="0"/>
                </a:lnTo>
                <a:lnTo>
                  <a:pt x="3531665" y="1980517"/>
                </a:lnTo>
                <a:lnTo>
                  <a:pt x="0" y="1980517"/>
                </a:lnTo>
                <a:lnTo>
                  <a:pt x="0" y="0"/>
                </a:lnTo>
                <a:close/>
              </a:path>
            </a:pathLst>
          </a:custGeom>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t>Short-term effects can vary when it comes to opioids and prescriptions (Rx) but can include nausea and vomiting, sleepiness, trouble breathing, and trouble concentrating.</a:t>
            </a:r>
            <a:endParaRPr lang="en-US" sz="2000" kern="1200" dirty="0"/>
          </a:p>
        </p:txBody>
      </p:sp>
      <p:sp>
        <p:nvSpPr>
          <p:cNvPr id="9" name="Freeform 8"/>
          <p:cNvSpPr/>
          <p:nvPr/>
        </p:nvSpPr>
        <p:spPr>
          <a:xfrm>
            <a:off x="8317077" y="2065805"/>
            <a:ext cx="3531665" cy="1412666"/>
          </a:xfrm>
          <a:custGeom>
            <a:avLst/>
            <a:gdLst>
              <a:gd name="connsiteX0" fmla="*/ 0 w 3531665"/>
              <a:gd name="connsiteY0" fmla="*/ 0 h 1412666"/>
              <a:gd name="connsiteX1" fmla="*/ 3531665 w 3531665"/>
              <a:gd name="connsiteY1" fmla="*/ 0 h 1412666"/>
              <a:gd name="connsiteX2" fmla="*/ 3531665 w 3531665"/>
              <a:gd name="connsiteY2" fmla="*/ 1412666 h 1412666"/>
              <a:gd name="connsiteX3" fmla="*/ 0 w 3531665"/>
              <a:gd name="connsiteY3" fmla="*/ 1412666 h 1412666"/>
              <a:gd name="connsiteX4" fmla="*/ 0 w 3531665"/>
              <a:gd name="connsiteY4" fmla="*/ 0 h 1412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1665" h="1412666">
                <a:moveTo>
                  <a:pt x="0" y="0"/>
                </a:moveTo>
                <a:lnTo>
                  <a:pt x="3531665" y="0"/>
                </a:lnTo>
                <a:lnTo>
                  <a:pt x="3531665" y="1412666"/>
                </a:lnTo>
                <a:lnTo>
                  <a:pt x="0" y="1412666"/>
                </a:lnTo>
                <a:lnTo>
                  <a:pt x="0" y="0"/>
                </a:lnTo>
                <a:close/>
              </a:path>
            </a:pathLst>
          </a:cu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77368" tIns="158496" rIns="277368" bIns="158496" numCol="1" spcCol="1270" anchor="ctr" anchorCtr="0">
            <a:noAutofit/>
          </a:bodyPr>
          <a:lstStyle/>
          <a:p>
            <a:pPr lvl="0" algn="ctr" defTabSz="1733550">
              <a:lnSpc>
                <a:spcPct val="90000"/>
              </a:lnSpc>
              <a:spcBef>
                <a:spcPct val="0"/>
              </a:spcBef>
              <a:spcAft>
                <a:spcPct val="35000"/>
              </a:spcAft>
            </a:pPr>
            <a:r>
              <a:rPr lang="en-US" sz="3900" kern="1200" dirty="0" smtClean="0"/>
              <a:t>Long-term Effects</a:t>
            </a:r>
            <a:endParaRPr lang="en-US" sz="3900" kern="1200" dirty="0"/>
          </a:p>
        </p:txBody>
      </p:sp>
      <p:sp>
        <p:nvSpPr>
          <p:cNvPr id="10" name="Freeform 9"/>
          <p:cNvSpPr/>
          <p:nvPr/>
        </p:nvSpPr>
        <p:spPr>
          <a:xfrm>
            <a:off x="8317077" y="3478471"/>
            <a:ext cx="3531665" cy="1980517"/>
          </a:xfrm>
          <a:custGeom>
            <a:avLst/>
            <a:gdLst>
              <a:gd name="connsiteX0" fmla="*/ 0 w 3531665"/>
              <a:gd name="connsiteY0" fmla="*/ 0 h 1980517"/>
              <a:gd name="connsiteX1" fmla="*/ 3531665 w 3531665"/>
              <a:gd name="connsiteY1" fmla="*/ 0 h 1980517"/>
              <a:gd name="connsiteX2" fmla="*/ 3531665 w 3531665"/>
              <a:gd name="connsiteY2" fmla="*/ 1980517 h 1980517"/>
              <a:gd name="connsiteX3" fmla="*/ 0 w 3531665"/>
              <a:gd name="connsiteY3" fmla="*/ 1980517 h 1980517"/>
              <a:gd name="connsiteX4" fmla="*/ 0 w 3531665"/>
              <a:gd name="connsiteY4" fmla="*/ 0 h 19805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1665" h="1980517">
                <a:moveTo>
                  <a:pt x="0" y="0"/>
                </a:moveTo>
                <a:lnTo>
                  <a:pt x="3531665" y="0"/>
                </a:lnTo>
                <a:lnTo>
                  <a:pt x="3531665" y="1980517"/>
                </a:lnTo>
                <a:lnTo>
                  <a:pt x="0" y="1980517"/>
                </a:lnTo>
                <a:lnTo>
                  <a:pt x="0" y="0"/>
                </a:lnTo>
                <a:close/>
              </a:path>
            </a:pathLst>
          </a:custGeom>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t>Long-term effects can vary but can include addiction, changes in the nervous system, increased blood pressure, and irregular heart </a:t>
            </a:r>
            <a:r>
              <a:rPr lang="en-US" sz="2000" kern="1200" dirty="0" smtClean="0"/>
              <a:t>rhythms.</a:t>
            </a:r>
            <a:endParaRPr lang="en-US" sz="2000" kern="1200" dirty="0"/>
          </a:p>
        </p:txBody>
      </p:sp>
    </p:spTree>
    <p:extLst>
      <p:ext uri="{BB962C8B-B14F-4D97-AF65-F5344CB8AC3E}">
        <p14:creationId xmlns:p14="http://schemas.microsoft.com/office/powerpoint/2010/main" val="3003292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1887" y="365125"/>
            <a:ext cx="10230650" cy="1325563"/>
          </a:xfrm>
        </p:spPr>
        <p:txBody>
          <a:bodyPr/>
          <a:lstStyle/>
          <a:p>
            <a:r>
              <a:rPr lang="en-US" dirty="0" smtClean="0"/>
              <a:t>How Does Opioids &amp; Rx Impact Performance?</a:t>
            </a:r>
            <a:endParaRPr lang="en-US" dirty="0"/>
          </a:p>
        </p:txBody>
      </p:sp>
      <p:sp>
        <p:nvSpPr>
          <p:cNvPr id="3" name="Content Placeholder 2"/>
          <p:cNvSpPr>
            <a:spLocks noGrp="1"/>
          </p:cNvSpPr>
          <p:nvPr>
            <p:ph idx="1"/>
          </p:nvPr>
        </p:nvSpPr>
        <p:spPr/>
        <p:txBody>
          <a:bodyPr/>
          <a:lstStyle/>
          <a:p>
            <a:r>
              <a:rPr lang="en-US" dirty="0" smtClean="0"/>
              <a:t>Misusing opioids or prescription drugs (Rx) can cause the risk of dependency which will lead to the inability to stay focused, loss of interests in activities, and the ability to function during day to day activities and/or </a:t>
            </a:r>
            <a:r>
              <a:rPr lang="en-US" dirty="0" smtClean="0"/>
              <a:t>performances</a:t>
            </a:r>
          </a:p>
          <a:p>
            <a:r>
              <a:rPr lang="en-US" dirty="0" smtClean="0"/>
              <a:t>For more resources and information see the                                                  IL HPP Prescription Playbook at                                     </a:t>
            </a:r>
            <a:r>
              <a:rPr lang="en-US" dirty="0" smtClean="0">
                <a:hlinkClick r:id="rId3"/>
              </a:rPr>
              <a:t>https</a:t>
            </a:r>
            <a:r>
              <a:rPr lang="en-US" dirty="0">
                <a:hlinkClick r:id="rId3"/>
              </a:rPr>
              <a:t>://ilhpp.org/prescription-playbook/</a:t>
            </a:r>
            <a:endParaRPr lang="en-US"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69769" y="3406188"/>
            <a:ext cx="3292971" cy="3451812"/>
          </a:xfrm>
          <a:prstGeom prst="rect">
            <a:avLst/>
          </a:prstGeom>
        </p:spPr>
      </p:pic>
    </p:spTree>
    <p:extLst>
      <p:ext uri="{BB962C8B-B14F-4D97-AF65-F5344CB8AC3E}">
        <p14:creationId xmlns:p14="http://schemas.microsoft.com/office/powerpoint/2010/main" val="11040577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56366" y="361050"/>
            <a:ext cx="5133817" cy="2852737"/>
          </a:xfrm>
        </p:spPr>
        <p:txBody>
          <a:bodyPr/>
          <a:lstStyle/>
          <a:p>
            <a:r>
              <a:rPr lang="en-US" dirty="0" smtClean="0"/>
              <a:t>Culture and Accountability</a:t>
            </a:r>
            <a:endParaRPr lang="en-US" dirty="0"/>
          </a:p>
        </p:txBody>
      </p:sp>
      <p:sp>
        <p:nvSpPr>
          <p:cNvPr id="5" name="Text Placeholder 4"/>
          <p:cNvSpPr>
            <a:spLocks noGrp="1"/>
          </p:cNvSpPr>
          <p:nvPr>
            <p:ph type="body" idx="1"/>
          </p:nvPr>
        </p:nvSpPr>
        <p:spPr>
          <a:xfrm>
            <a:off x="5756366" y="3480887"/>
            <a:ext cx="4707096" cy="1500187"/>
          </a:xfrm>
        </p:spPr>
        <p:txBody>
          <a:bodyPr/>
          <a:lstStyle/>
          <a:p>
            <a:r>
              <a:rPr lang="en-US" dirty="0" smtClean="0"/>
              <a:t>Building Accountability and Conversation Tools</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36" y="931817"/>
            <a:ext cx="5288174" cy="5667464"/>
          </a:xfrm>
          <a:prstGeom prst="rect">
            <a:avLst/>
          </a:prstGeom>
        </p:spPr>
      </p:pic>
    </p:spTree>
    <p:extLst>
      <p:ext uri="{BB962C8B-B14F-4D97-AF65-F5344CB8AC3E}">
        <p14:creationId xmlns:p14="http://schemas.microsoft.com/office/powerpoint/2010/main" val="18734799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Building Accountability</a:t>
            </a:r>
            <a:endParaRPr lang="en-US" dirty="0"/>
          </a:p>
        </p:txBody>
      </p:sp>
      <p:sp>
        <p:nvSpPr>
          <p:cNvPr id="5" name="L-Shape 4"/>
          <p:cNvSpPr/>
          <p:nvPr/>
        </p:nvSpPr>
        <p:spPr>
          <a:xfrm rot="5400000">
            <a:off x="1205565" y="2948334"/>
            <a:ext cx="2018989" cy="3359552"/>
          </a:xfrm>
          <a:prstGeom prst="corner">
            <a:avLst>
              <a:gd name="adj1" fmla="val 16120"/>
              <a:gd name="adj2" fmla="val 16110"/>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grpSp>
        <p:nvGrpSpPr>
          <p:cNvPr id="6" name="Group 5"/>
          <p:cNvGrpSpPr/>
          <p:nvPr/>
        </p:nvGrpSpPr>
        <p:grpSpPr>
          <a:xfrm>
            <a:off x="-2096884" y="1830087"/>
            <a:ext cx="6066044" cy="4878913"/>
            <a:chOff x="336639" y="2188531"/>
            <a:chExt cx="6066044" cy="4878913"/>
          </a:xfrm>
        </p:grpSpPr>
        <p:sp>
          <p:nvSpPr>
            <p:cNvPr id="8" name="Rectangle 7"/>
            <p:cNvSpPr/>
            <p:nvPr/>
          </p:nvSpPr>
          <p:spPr>
            <a:xfrm>
              <a:off x="336639" y="2188531"/>
              <a:ext cx="3033022" cy="265862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9" name="TextBox 8"/>
            <p:cNvSpPr txBox="1"/>
            <p:nvPr/>
          </p:nvSpPr>
          <p:spPr>
            <a:xfrm>
              <a:off x="3369661" y="4408822"/>
              <a:ext cx="3033022" cy="265862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40970" tIns="140970" rIns="140970" bIns="140970" numCol="1" spcCol="1270" anchor="t" anchorCtr="0">
              <a:noAutofit/>
            </a:bodyPr>
            <a:lstStyle/>
            <a:p>
              <a:pPr lvl="0" algn="l" defTabSz="1644650">
                <a:lnSpc>
                  <a:spcPct val="90000"/>
                </a:lnSpc>
                <a:spcBef>
                  <a:spcPct val="0"/>
                </a:spcBef>
                <a:spcAft>
                  <a:spcPct val="35000"/>
                </a:spcAft>
              </a:pPr>
              <a:r>
                <a:rPr lang="en-US" sz="3700" kern="1200" dirty="0" smtClean="0"/>
                <a:t>Personal Accountability</a:t>
              </a:r>
              <a:endParaRPr lang="en-US" sz="3700" kern="1200" dirty="0"/>
            </a:p>
          </p:txBody>
        </p:sp>
      </p:grpSp>
      <p:grpSp>
        <p:nvGrpSpPr>
          <p:cNvPr id="10" name="Group 9"/>
          <p:cNvGrpSpPr/>
          <p:nvPr/>
        </p:nvGrpSpPr>
        <p:grpSpPr>
          <a:xfrm>
            <a:off x="4485669" y="2325158"/>
            <a:ext cx="11115510" cy="3024082"/>
            <a:chOff x="-4032837" y="1269743"/>
            <a:chExt cx="11115510" cy="3024082"/>
          </a:xfrm>
        </p:grpSpPr>
        <p:sp>
          <p:nvSpPr>
            <p:cNvPr id="11" name="Rectangle 10"/>
            <p:cNvSpPr/>
            <p:nvPr/>
          </p:nvSpPr>
          <p:spPr>
            <a:xfrm>
              <a:off x="4049651" y="1269743"/>
              <a:ext cx="3033022" cy="265862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2" name="TextBox 11"/>
            <p:cNvSpPr txBox="1"/>
            <p:nvPr/>
          </p:nvSpPr>
          <p:spPr>
            <a:xfrm>
              <a:off x="-4032837" y="1635203"/>
              <a:ext cx="3033022" cy="265862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40970" tIns="140970" rIns="140970" bIns="140970" numCol="1" spcCol="1270" anchor="t" anchorCtr="0">
              <a:noAutofit/>
            </a:bodyPr>
            <a:lstStyle/>
            <a:p>
              <a:pPr lvl="0" algn="l" defTabSz="1644650">
                <a:lnSpc>
                  <a:spcPct val="90000"/>
                </a:lnSpc>
                <a:spcBef>
                  <a:spcPct val="0"/>
                </a:spcBef>
                <a:spcAft>
                  <a:spcPct val="35000"/>
                </a:spcAft>
              </a:pPr>
              <a:r>
                <a:rPr lang="en-US" sz="3700" kern="1200" dirty="0" smtClean="0"/>
                <a:t>Group Accountability</a:t>
              </a:r>
              <a:endParaRPr lang="en-US" sz="3700" kern="1200" dirty="0"/>
            </a:p>
          </p:txBody>
        </p:sp>
      </p:grpSp>
      <p:sp>
        <p:nvSpPr>
          <p:cNvPr id="13" name="Isosceles Triangle 12"/>
          <p:cNvSpPr/>
          <p:nvPr/>
        </p:nvSpPr>
        <p:spPr>
          <a:xfrm>
            <a:off x="3152919" y="2326332"/>
            <a:ext cx="572268" cy="572268"/>
          </a:xfrm>
          <a:prstGeom prst="triangle">
            <a:avLst>
              <a:gd name="adj" fmla="val 100000"/>
            </a:avLst>
          </a:prstGeom>
        </p:spPr>
        <p:style>
          <a:lnRef idx="2">
            <a:schemeClr val="accent2">
              <a:hueOff val="309095"/>
              <a:satOff val="2954"/>
              <a:lumOff val="-8039"/>
              <a:alphaOff val="0"/>
            </a:schemeClr>
          </a:lnRef>
          <a:fillRef idx="1">
            <a:schemeClr val="accent2">
              <a:hueOff val="309095"/>
              <a:satOff val="2954"/>
              <a:lumOff val="-8039"/>
              <a:alphaOff val="0"/>
            </a:schemeClr>
          </a:fillRef>
          <a:effectRef idx="0">
            <a:schemeClr val="accent2">
              <a:hueOff val="309095"/>
              <a:satOff val="2954"/>
              <a:lumOff val="-8039"/>
              <a:alphaOff val="0"/>
            </a:schemeClr>
          </a:effectRef>
          <a:fontRef idx="minor">
            <a:schemeClr val="lt1"/>
          </a:fontRef>
        </p:style>
      </p:sp>
      <p:sp>
        <p:nvSpPr>
          <p:cNvPr id="14" name="L-Shape 13"/>
          <p:cNvSpPr/>
          <p:nvPr/>
        </p:nvSpPr>
        <p:spPr>
          <a:xfrm rot="5400000">
            <a:off x="4742197" y="1654877"/>
            <a:ext cx="2018989" cy="3359552"/>
          </a:xfrm>
          <a:prstGeom prst="corner">
            <a:avLst>
              <a:gd name="adj1" fmla="val 16120"/>
              <a:gd name="adj2" fmla="val 16110"/>
            </a:avLst>
          </a:prstGeom>
        </p:spPr>
        <p:style>
          <a:lnRef idx="2">
            <a:schemeClr val="accent2">
              <a:hueOff val="618191"/>
              <a:satOff val="5909"/>
              <a:lumOff val="-16078"/>
              <a:alphaOff val="0"/>
            </a:schemeClr>
          </a:lnRef>
          <a:fillRef idx="1">
            <a:schemeClr val="accent2">
              <a:hueOff val="618191"/>
              <a:satOff val="5909"/>
              <a:lumOff val="-16078"/>
              <a:alphaOff val="0"/>
            </a:schemeClr>
          </a:fillRef>
          <a:effectRef idx="0">
            <a:schemeClr val="accent2">
              <a:hueOff val="618191"/>
              <a:satOff val="5909"/>
              <a:lumOff val="-16078"/>
              <a:alphaOff val="0"/>
            </a:schemeClr>
          </a:effectRef>
          <a:fontRef idx="minor">
            <a:schemeClr val="lt1"/>
          </a:fontRef>
        </p:style>
      </p:sp>
      <p:grpSp>
        <p:nvGrpSpPr>
          <p:cNvPr id="17" name="Group 16"/>
          <p:cNvGrpSpPr/>
          <p:nvPr/>
        </p:nvGrpSpPr>
        <p:grpSpPr>
          <a:xfrm>
            <a:off x="8035200" y="1391756"/>
            <a:ext cx="3033022" cy="2658622"/>
            <a:chOff x="7762664" y="350954"/>
            <a:chExt cx="3033022" cy="2658622"/>
          </a:xfrm>
        </p:grpSpPr>
        <p:sp>
          <p:nvSpPr>
            <p:cNvPr id="18" name="Rectangle 17"/>
            <p:cNvSpPr/>
            <p:nvPr/>
          </p:nvSpPr>
          <p:spPr>
            <a:xfrm>
              <a:off x="7762664" y="350954"/>
              <a:ext cx="3033022" cy="265862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9" name="TextBox 18"/>
            <p:cNvSpPr txBox="1"/>
            <p:nvPr/>
          </p:nvSpPr>
          <p:spPr>
            <a:xfrm>
              <a:off x="7762664" y="350954"/>
              <a:ext cx="3033022" cy="265862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40970" tIns="140970" rIns="140970" bIns="140970" numCol="1" spcCol="1270" anchor="t" anchorCtr="0">
              <a:noAutofit/>
            </a:bodyPr>
            <a:lstStyle/>
            <a:p>
              <a:pPr lvl="0" algn="l" defTabSz="1644650">
                <a:lnSpc>
                  <a:spcPct val="90000"/>
                </a:lnSpc>
                <a:spcBef>
                  <a:spcPct val="0"/>
                </a:spcBef>
                <a:spcAft>
                  <a:spcPct val="35000"/>
                </a:spcAft>
              </a:pPr>
              <a:r>
                <a:rPr lang="en-US" sz="3700" kern="1200" dirty="0" smtClean="0"/>
                <a:t>Leadership Accountability</a:t>
              </a:r>
              <a:endParaRPr lang="en-US" sz="3700" kern="1200" dirty="0"/>
            </a:p>
          </p:txBody>
        </p:sp>
      </p:grpSp>
      <p:sp>
        <p:nvSpPr>
          <p:cNvPr id="20" name="Isosceles Triangle 19"/>
          <p:cNvSpPr/>
          <p:nvPr/>
        </p:nvSpPr>
        <p:spPr>
          <a:xfrm>
            <a:off x="6773059" y="999601"/>
            <a:ext cx="572268" cy="572268"/>
          </a:xfrm>
          <a:prstGeom prst="triangle">
            <a:avLst>
              <a:gd name="adj" fmla="val 100000"/>
            </a:avLst>
          </a:prstGeom>
        </p:spPr>
        <p:style>
          <a:lnRef idx="2">
            <a:schemeClr val="accent2">
              <a:hueOff val="927286"/>
              <a:satOff val="8863"/>
              <a:lumOff val="-24118"/>
              <a:alphaOff val="0"/>
            </a:schemeClr>
          </a:lnRef>
          <a:fillRef idx="1">
            <a:schemeClr val="accent2">
              <a:hueOff val="927286"/>
              <a:satOff val="8863"/>
              <a:lumOff val="-24118"/>
              <a:alphaOff val="0"/>
            </a:schemeClr>
          </a:fillRef>
          <a:effectRef idx="0">
            <a:schemeClr val="accent2">
              <a:hueOff val="927286"/>
              <a:satOff val="8863"/>
              <a:lumOff val="-24118"/>
              <a:alphaOff val="0"/>
            </a:schemeClr>
          </a:effectRef>
          <a:fontRef idx="minor">
            <a:schemeClr val="lt1"/>
          </a:fontRef>
        </p:style>
      </p:sp>
      <p:sp>
        <p:nvSpPr>
          <p:cNvPr id="21" name="L-Shape 20"/>
          <p:cNvSpPr/>
          <p:nvPr/>
        </p:nvSpPr>
        <p:spPr>
          <a:xfrm rot="5400000">
            <a:off x="8362336" y="328148"/>
            <a:ext cx="2018989" cy="3359552"/>
          </a:xfrm>
          <a:prstGeom prst="corner">
            <a:avLst>
              <a:gd name="adj1" fmla="val 16120"/>
              <a:gd name="adj2" fmla="val 16110"/>
            </a:avLst>
          </a:prstGeom>
        </p:spPr>
        <p:style>
          <a:lnRef idx="2">
            <a:schemeClr val="accent2">
              <a:hueOff val="1236381"/>
              <a:satOff val="11817"/>
              <a:lumOff val="-32157"/>
              <a:alphaOff val="0"/>
            </a:schemeClr>
          </a:lnRef>
          <a:fillRef idx="1">
            <a:schemeClr val="accent2">
              <a:hueOff val="1236381"/>
              <a:satOff val="11817"/>
              <a:lumOff val="-32157"/>
              <a:alphaOff val="0"/>
            </a:schemeClr>
          </a:fillRef>
          <a:effectRef idx="0">
            <a:schemeClr val="accent2">
              <a:hueOff val="1236381"/>
              <a:satOff val="11817"/>
              <a:lumOff val="-32157"/>
              <a:alphaOff val="0"/>
            </a:schemeClr>
          </a:effectRef>
          <a:fontRef idx="minor">
            <a:schemeClr val="lt1"/>
          </a:fontRef>
        </p:style>
      </p:sp>
    </p:spTree>
    <p:extLst>
      <p:ext uri="{BB962C8B-B14F-4D97-AF65-F5344CB8AC3E}">
        <p14:creationId xmlns:p14="http://schemas.microsoft.com/office/powerpoint/2010/main" val="2357124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5690" y="371501"/>
            <a:ext cx="8134149" cy="2852737"/>
          </a:xfrm>
        </p:spPr>
        <p:txBody>
          <a:bodyPr/>
          <a:lstStyle/>
          <a:p>
            <a:r>
              <a:rPr lang="en-US" dirty="0" smtClean="0"/>
              <a:t>Activity</a:t>
            </a:r>
            <a:endParaRPr lang="en-US" dirty="0"/>
          </a:p>
        </p:txBody>
      </p:sp>
      <p:sp>
        <p:nvSpPr>
          <p:cNvPr id="5" name="Text Placeholder 4"/>
          <p:cNvSpPr>
            <a:spLocks noGrp="1"/>
          </p:cNvSpPr>
          <p:nvPr>
            <p:ph type="body" idx="1"/>
          </p:nvPr>
        </p:nvSpPr>
        <p:spPr>
          <a:xfrm>
            <a:off x="765690" y="3224238"/>
            <a:ext cx="8134148" cy="1500187"/>
          </a:xfrm>
        </p:spPr>
        <p:txBody>
          <a:bodyPr/>
          <a:lstStyle/>
          <a:p>
            <a:r>
              <a:rPr lang="en-US" dirty="0" smtClean="0"/>
              <a:t>Simon Says</a:t>
            </a:r>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70796" y="493777"/>
            <a:ext cx="7535276" cy="6364224"/>
          </a:xfrm>
          <a:prstGeom prst="rect">
            <a:avLst/>
          </a:prstGeom>
        </p:spPr>
      </p:pic>
    </p:spTree>
    <p:extLst>
      <p:ext uri="{BB962C8B-B14F-4D97-AF65-F5344CB8AC3E}">
        <p14:creationId xmlns:p14="http://schemas.microsoft.com/office/powerpoint/2010/main" val="28999925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Personal Refusal Skills</a:t>
            </a:r>
            <a:endParaRPr lang="en-US" dirty="0"/>
          </a:p>
        </p:txBody>
      </p:sp>
      <p:sp>
        <p:nvSpPr>
          <p:cNvPr id="5" name="Content Placeholder 4"/>
          <p:cNvSpPr>
            <a:spLocks noGrp="1"/>
          </p:cNvSpPr>
          <p:nvPr>
            <p:ph sz="half" idx="1"/>
          </p:nvPr>
        </p:nvSpPr>
        <p:spPr>
          <a:xfrm>
            <a:off x="419757" y="1803400"/>
            <a:ext cx="5181600" cy="4351338"/>
          </a:xfrm>
        </p:spPr>
        <p:txBody>
          <a:bodyPr/>
          <a:lstStyle/>
          <a:p>
            <a:r>
              <a:rPr lang="en-US" dirty="0" smtClean="0"/>
              <a:t>“No, thanks.”</a:t>
            </a:r>
          </a:p>
          <a:p>
            <a:r>
              <a:rPr lang="en-US" dirty="0" smtClean="0"/>
              <a:t>“I’d rather not.”</a:t>
            </a:r>
          </a:p>
          <a:p>
            <a:r>
              <a:rPr lang="en-US" dirty="0" smtClean="0"/>
              <a:t>“I have a game this weekend.”</a:t>
            </a:r>
          </a:p>
          <a:p>
            <a:r>
              <a:rPr lang="en-US" dirty="0" smtClean="0"/>
              <a:t>“I signed the HPP Pledge.”</a:t>
            </a:r>
          </a:p>
          <a:p>
            <a:pPr marL="0" indent="0">
              <a:buNone/>
            </a:pPr>
            <a:endParaRPr lang="en-US" dirty="0"/>
          </a:p>
        </p:txBody>
      </p:sp>
      <p:sp>
        <p:nvSpPr>
          <p:cNvPr id="6" name="Content Placeholder 5"/>
          <p:cNvSpPr>
            <a:spLocks noGrp="1"/>
          </p:cNvSpPr>
          <p:nvPr>
            <p:ph sz="half" idx="2"/>
          </p:nvPr>
        </p:nvSpPr>
        <p:spPr>
          <a:xfrm>
            <a:off x="5722378" y="1803400"/>
            <a:ext cx="5181600" cy="4351338"/>
          </a:xfrm>
        </p:spPr>
        <p:txBody>
          <a:bodyPr/>
          <a:lstStyle/>
          <a:p>
            <a:r>
              <a:rPr lang="en-US" dirty="0" smtClean="0"/>
              <a:t>“I’m not into that.”</a:t>
            </a:r>
          </a:p>
          <a:p>
            <a:r>
              <a:rPr lang="en-US" dirty="0" smtClean="0"/>
              <a:t>Avoid gatherings with substances</a:t>
            </a:r>
          </a:p>
          <a:p>
            <a:r>
              <a:rPr lang="en-US" dirty="0" smtClean="0"/>
              <a:t>Call a friend or parent to pick you up if you’re uncomfortable</a:t>
            </a:r>
          </a:p>
          <a:p>
            <a:r>
              <a:rPr lang="en-US" dirty="0" smtClean="0"/>
              <a:t>Host a substance-free gathering</a:t>
            </a:r>
            <a:endParaRPr lang="en-US" dirty="0"/>
          </a:p>
        </p:txBody>
      </p:sp>
    </p:spTree>
    <p:extLst>
      <p:ext uri="{BB962C8B-B14F-4D97-AF65-F5344CB8AC3E}">
        <p14:creationId xmlns:p14="http://schemas.microsoft.com/office/powerpoint/2010/main" val="30091401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435" y="529389"/>
            <a:ext cx="10202779" cy="1325563"/>
          </a:xfrm>
        </p:spPr>
        <p:txBody>
          <a:bodyPr>
            <a:noAutofit/>
          </a:bodyPr>
          <a:lstStyle/>
          <a:p>
            <a:r>
              <a:rPr lang="en-US" sz="5400" dirty="0" smtClean="0"/>
              <a:t>Other Ways to</a:t>
            </a:r>
            <a:br>
              <a:rPr lang="en-US" sz="5400" dirty="0" smtClean="0"/>
            </a:br>
            <a:r>
              <a:rPr lang="en-US" sz="5400" dirty="0" smtClean="0"/>
              <a:t>Say, </a:t>
            </a:r>
            <a:r>
              <a:rPr lang="en-US" sz="5400" i="1" dirty="0" smtClean="0"/>
              <a:t>“NO!”</a:t>
            </a:r>
            <a:endParaRPr lang="en-US" sz="5400" i="1" dirty="0"/>
          </a:p>
        </p:txBody>
      </p:sp>
      <p:graphicFrame>
        <p:nvGraphicFramePr>
          <p:cNvPr id="3" name="Diagram 2"/>
          <p:cNvGraphicFramePr/>
          <p:nvPr/>
        </p:nvGraphicFramePr>
        <p:xfrm>
          <a:off x="1193854" y="529389"/>
          <a:ext cx="9217471" cy="59596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6745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16137" y="334925"/>
            <a:ext cx="5599612" cy="3035292"/>
          </a:xfrm>
        </p:spPr>
        <p:txBody>
          <a:bodyPr>
            <a:normAutofit fontScale="90000"/>
          </a:bodyPr>
          <a:lstStyle/>
          <a:p>
            <a:r>
              <a:rPr lang="en-US" dirty="0" smtClean="0"/>
              <a:t>Why Should We Talk About Chemical Health?</a:t>
            </a:r>
            <a:endParaRPr lang="en-US" dirty="0"/>
          </a:p>
        </p:txBody>
      </p:sp>
      <p:sp>
        <p:nvSpPr>
          <p:cNvPr id="4" name="Text Placeholder 3"/>
          <p:cNvSpPr>
            <a:spLocks noGrp="1"/>
          </p:cNvSpPr>
          <p:nvPr>
            <p:ph type="body" idx="1"/>
          </p:nvPr>
        </p:nvSpPr>
        <p:spPr>
          <a:xfrm>
            <a:off x="5016137" y="3480887"/>
            <a:ext cx="5447325" cy="1500187"/>
          </a:xfrm>
        </p:spPr>
        <p:txBody>
          <a:bodyPr/>
          <a:lstStyle/>
          <a:p>
            <a:r>
              <a:rPr lang="en-US" dirty="0" smtClean="0"/>
              <a:t>The Importance of Having </a:t>
            </a:r>
            <a:r>
              <a:rPr lang="en-US" dirty="0"/>
              <a:t>D</a:t>
            </a:r>
            <a:r>
              <a:rPr lang="en-US" dirty="0" smtClean="0"/>
              <a:t>ifficult </a:t>
            </a:r>
            <a:r>
              <a:rPr lang="en-US" dirty="0"/>
              <a:t>C</a:t>
            </a:r>
            <a:r>
              <a:rPr lang="en-US" dirty="0" smtClean="0"/>
              <a:t>onversations</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5803" y="966651"/>
            <a:ext cx="3206231" cy="5572837"/>
          </a:xfrm>
          <a:prstGeom prst="rect">
            <a:avLst/>
          </a:prstGeom>
        </p:spPr>
      </p:pic>
    </p:spTree>
    <p:extLst>
      <p:ext uri="{BB962C8B-B14F-4D97-AF65-F5344CB8AC3E}">
        <p14:creationId xmlns:p14="http://schemas.microsoft.com/office/powerpoint/2010/main" val="18451256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5690" y="371501"/>
            <a:ext cx="8134149" cy="2852737"/>
          </a:xfrm>
        </p:spPr>
        <p:txBody>
          <a:bodyPr/>
          <a:lstStyle/>
          <a:p>
            <a:r>
              <a:rPr lang="en-US" dirty="0" smtClean="0"/>
              <a:t>Activity</a:t>
            </a:r>
            <a:endParaRPr lang="en-US" dirty="0"/>
          </a:p>
        </p:txBody>
      </p:sp>
      <p:sp>
        <p:nvSpPr>
          <p:cNvPr id="5" name="Text Placeholder 4"/>
          <p:cNvSpPr>
            <a:spLocks noGrp="1"/>
          </p:cNvSpPr>
          <p:nvPr>
            <p:ph type="body" idx="1"/>
          </p:nvPr>
        </p:nvSpPr>
        <p:spPr>
          <a:xfrm>
            <a:off x="765690" y="3224238"/>
            <a:ext cx="8134148" cy="1500187"/>
          </a:xfrm>
        </p:spPr>
        <p:txBody>
          <a:bodyPr/>
          <a:lstStyle/>
          <a:p>
            <a:r>
              <a:rPr lang="en-US" dirty="0" smtClean="0"/>
              <a:t>Chemical Health </a:t>
            </a:r>
            <a:r>
              <a:rPr lang="en-US" dirty="0" err="1" smtClean="0"/>
              <a:t>JeoParody</a:t>
            </a:r>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70796" y="493777"/>
            <a:ext cx="7535276" cy="6364224"/>
          </a:xfrm>
          <a:prstGeom prst="rect">
            <a:avLst/>
          </a:prstGeom>
        </p:spPr>
      </p:pic>
    </p:spTree>
    <p:extLst>
      <p:ext uri="{BB962C8B-B14F-4D97-AF65-F5344CB8AC3E}">
        <p14:creationId xmlns:p14="http://schemas.microsoft.com/office/powerpoint/2010/main" val="9099521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1168" y="1719072"/>
            <a:ext cx="5257800" cy="1015663"/>
          </a:xfrm>
          <a:prstGeom prst="rect">
            <a:avLst/>
          </a:prstGeom>
          <a:noFill/>
        </p:spPr>
        <p:txBody>
          <a:bodyPr wrap="square" rtlCol="0">
            <a:spAutoFit/>
          </a:bodyPr>
          <a:lstStyle/>
          <a:p>
            <a:pPr algn="ctr"/>
            <a:r>
              <a:rPr lang="en-US" sz="6000" dirty="0" smtClean="0"/>
              <a:t>Thank you!</a:t>
            </a:r>
            <a:endParaRPr lang="en-US" sz="6000" dirty="0"/>
          </a:p>
        </p:txBody>
      </p:sp>
      <p:sp>
        <p:nvSpPr>
          <p:cNvPr id="5" name="TextBox 4"/>
          <p:cNvSpPr txBox="1"/>
          <p:nvPr/>
        </p:nvSpPr>
        <p:spPr>
          <a:xfrm>
            <a:off x="0" y="4121935"/>
            <a:ext cx="12192000" cy="923330"/>
          </a:xfrm>
          <a:prstGeom prst="rect">
            <a:avLst/>
          </a:prstGeom>
          <a:solidFill>
            <a:schemeClr val="bg2"/>
          </a:solidFill>
        </p:spPr>
        <p:txBody>
          <a:bodyPr wrap="square" rtlCol="0">
            <a:spAutoFit/>
          </a:bodyPr>
          <a:lstStyle/>
          <a:p>
            <a:pPr algn="ctr"/>
            <a:r>
              <a:rPr lang="en-US" dirty="0" smtClean="0"/>
              <a:t>The data in this presentation has been adapted from the National Institute on Drug Abuse (NIDA), Centers for Disease Control and Prevention (CDC), Substance Abuse and Mental Health Services (SAMHSA), US Surgeon General, US Department of Health and Human Services, and John Underwood.</a:t>
            </a:r>
            <a:endParaRPr lang="en-US" dirty="0"/>
          </a:p>
        </p:txBody>
      </p:sp>
      <p:pic>
        <p:nvPicPr>
          <p:cNvPr id="6" name="Picture 5"/>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4810493" y="1177871"/>
            <a:ext cx="5903070" cy="2742946"/>
          </a:xfrm>
          <a:prstGeom prst="rect">
            <a:avLst/>
          </a:prstGeom>
        </p:spPr>
      </p:pic>
    </p:spTree>
    <p:extLst>
      <p:ext uri="{BB962C8B-B14F-4D97-AF65-F5344CB8AC3E}">
        <p14:creationId xmlns:p14="http://schemas.microsoft.com/office/powerpoint/2010/main" val="28959247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413516" y="289665"/>
            <a:ext cx="11266744" cy="6529519"/>
          </a:xfrm>
        </p:spPr>
      </p:pic>
    </p:spTree>
    <p:extLst>
      <p:ext uri="{BB962C8B-B14F-4D97-AF65-F5344CB8AC3E}">
        <p14:creationId xmlns:p14="http://schemas.microsoft.com/office/powerpoint/2010/main" val="2538957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92091" y="831313"/>
            <a:ext cx="4841965" cy="2852737"/>
          </a:xfrm>
        </p:spPr>
        <p:txBody>
          <a:bodyPr/>
          <a:lstStyle/>
          <a:p>
            <a:r>
              <a:rPr lang="en-US" dirty="0" smtClean="0"/>
              <a:t>Chemical Health Facts &amp; Impacts</a:t>
            </a:r>
            <a:endParaRPr lang="en-US" dirty="0"/>
          </a:p>
        </p:txBody>
      </p:sp>
      <p:sp>
        <p:nvSpPr>
          <p:cNvPr id="3" name="Text Placeholder 2"/>
          <p:cNvSpPr>
            <a:spLocks noGrp="1"/>
          </p:cNvSpPr>
          <p:nvPr>
            <p:ph type="body" idx="1"/>
          </p:nvPr>
        </p:nvSpPr>
        <p:spPr>
          <a:xfrm>
            <a:off x="6392091" y="3684050"/>
            <a:ext cx="4620011" cy="1500187"/>
          </a:xfrm>
        </p:spPr>
        <p:txBody>
          <a:bodyPr/>
          <a:lstStyle/>
          <a:p>
            <a:r>
              <a:rPr lang="en-US" dirty="0" smtClean="0"/>
              <a:t>Alcohol, Marijuana, Tobacco, Vaping, and Opioids</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7082" y="1245328"/>
            <a:ext cx="5261697" cy="5574579"/>
          </a:xfrm>
          <a:prstGeom prst="rect">
            <a:avLst/>
          </a:prstGeom>
        </p:spPr>
      </p:pic>
    </p:spTree>
    <p:extLst>
      <p:ext uri="{BB962C8B-B14F-4D97-AF65-F5344CB8AC3E}">
        <p14:creationId xmlns:p14="http://schemas.microsoft.com/office/powerpoint/2010/main" val="9624954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Alcohol Facts</a:t>
            </a:r>
            <a:endParaRPr lang="en-US" dirty="0"/>
          </a:p>
        </p:txBody>
      </p:sp>
      <p:sp>
        <p:nvSpPr>
          <p:cNvPr id="3" name="Freeform 2"/>
          <p:cNvSpPr/>
          <p:nvPr/>
        </p:nvSpPr>
        <p:spPr>
          <a:xfrm>
            <a:off x="256171" y="1940400"/>
            <a:ext cx="3531665" cy="1412666"/>
          </a:xfrm>
          <a:custGeom>
            <a:avLst/>
            <a:gdLst>
              <a:gd name="connsiteX0" fmla="*/ 0 w 3531665"/>
              <a:gd name="connsiteY0" fmla="*/ 0 h 1412666"/>
              <a:gd name="connsiteX1" fmla="*/ 3531665 w 3531665"/>
              <a:gd name="connsiteY1" fmla="*/ 0 h 1412666"/>
              <a:gd name="connsiteX2" fmla="*/ 3531665 w 3531665"/>
              <a:gd name="connsiteY2" fmla="*/ 1412666 h 1412666"/>
              <a:gd name="connsiteX3" fmla="*/ 0 w 3531665"/>
              <a:gd name="connsiteY3" fmla="*/ 1412666 h 1412666"/>
              <a:gd name="connsiteX4" fmla="*/ 0 w 3531665"/>
              <a:gd name="connsiteY4" fmla="*/ 0 h 1412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1665" h="1412666">
                <a:moveTo>
                  <a:pt x="0" y="0"/>
                </a:moveTo>
                <a:lnTo>
                  <a:pt x="3531665" y="0"/>
                </a:lnTo>
                <a:lnTo>
                  <a:pt x="3531665" y="1412666"/>
                </a:lnTo>
                <a:lnTo>
                  <a:pt x="0" y="1412666"/>
                </a:lnTo>
                <a:lnTo>
                  <a:pt x="0" y="0"/>
                </a:lnTo>
                <a:close/>
              </a:path>
            </a:pathLst>
          </a:cu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77368" tIns="158496" rIns="277368" bIns="158496" numCol="1" spcCol="1270" anchor="ctr" anchorCtr="0">
            <a:noAutofit/>
          </a:bodyPr>
          <a:lstStyle/>
          <a:p>
            <a:pPr lvl="0" algn="ctr" defTabSz="1733550">
              <a:lnSpc>
                <a:spcPct val="90000"/>
              </a:lnSpc>
              <a:spcBef>
                <a:spcPct val="0"/>
              </a:spcBef>
              <a:spcAft>
                <a:spcPct val="35000"/>
              </a:spcAft>
            </a:pPr>
            <a:r>
              <a:rPr lang="en-US" sz="3900" kern="1200" dirty="0" smtClean="0"/>
              <a:t>What is it?</a:t>
            </a:r>
            <a:endParaRPr lang="en-US" sz="3900" kern="1200" dirty="0"/>
          </a:p>
        </p:txBody>
      </p:sp>
      <p:sp>
        <p:nvSpPr>
          <p:cNvPr id="5" name="Freeform 4"/>
          <p:cNvSpPr/>
          <p:nvPr/>
        </p:nvSpPr>
        <p:spPr>
          <a:xfrm>
            <a:off x="256171" y="3353067"/>
            <a:ext cx="3531665" cy="2248155"/>
          </a:xfrm>
          <a:custGeom>
            <a:avLst/>
            <a:gdLst>
              <a:gd name="connsiteX0" fmla="*/ 0 w 3531665"/>
              <a:gd name="connsiteY0" fmla="*/ 0 h 2248155"/>
              <a:gd name="connsiteX1" fmla="*/ 3531665 w 3531665"/>
              <a:gd name="connsiteY1" fmla="*/ 0 h 2248155"/>
              <a:gd name="connsiteX2" fmla="*/ 3531665 w 3531665"/>
              <a:gd name="connsiteY2" fmla="*/ 2248155 h 2248155"/>
              <a:gd name="connsiteX3" fmla="*/ 0 w 3531665"/>
              <a:gd name="connsiteY3" fmla="*/ 2248155 h 2248155"/>
              <a:gd name="connsiteX4" fmla="*/ 0 w 3531665"/>
              <a:gd name="connsiteY4" fmla="*/ 0 h 22481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1665" h="2248155">
                <a:moveTo>
                  <a:pt x="0" y="0"/>
                </a:moveTo>
                <a:lnTo>
                  <a:pt x="3531665" y="0"/>
                </a:lnTo>
                <a:lnTo>
                  <a:pt x="3531665" y="2248155"/>
                </a:lnTo>
                <a:lnTo>
                  <a:pt x="0" y="2248155"/>
                </a:lnTo>
                <a:lnTo>
                  <a:pt x="0" y="0"/>
                </a:lnTo>
                <a:close/>
              </a:path>
            </a:pathLst>
          </a:custGeom>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t>Alcohol is a colorless, flammable liquid containing ethanol that can have intoxicating effects on the body. To consume alcohol, a person must be 21 years of age.</a:t>
            </a:r>
            <a:endParaRPr lang="en-US" sz="2000" kern="1200" dirty="0"/>
          </a:p>
        </p:txBody>
      </p:sp>
      <p:sp>
        <p:nvSpPr>
          <p:cNvPr id="7" name="Freeform 6"/>
          <p:cNvSpPr/>
          <p:nvPr/>
        </p:nvSpPr>
        <p:spPr>
          <a:xfrm>
            <a:off x="4282270" y="1940400"/>
            <a:ext cx="3531665" cy="1412666"/>
          </a:xfrm>
          <a:custGeom>
            <a:avLst/>
            <a:gdLst>
              <a:gd name="connsiteX0" fmla="*/ 0 w 3531665"/>
              <a:gd name="connsiteY0" fmla="*/ 0 h 1412666"/>
              <a:gd name="connsiteX1" fmla="*/ 3531665 w 3531665"/>
              <a:gd name="connsiteY1" fmla="*/ 0 h 1412666"/>
              <a:gd name="connsiteX2" fmla="*/ 3531665 w 3531665"/>
              <a:gd name="connsiteY2" fmla="*/ 1412666 h 1412666"/>
              <a:gd name="connsiteX3" fmla="*/ 0 w 3531665"/>
              <a:gd name="connsiteY3" fmla="*/ 1412666 h 1412666"/>
              <a:gd name="connsiteX4" fmla="*/ 0 w 3531665"/>
              <a:gd name="connsiteY4" fmla="*/ 0 h 1412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1665" h="1412666">
                <a:moveTo>
                  <a:pt x="0" y="0"/>
                </a:moveTo>
                <a:lnTo>
                  <a:pt x="3531665" y="0"/>
                </a:lnTo>
                <a:lnTo>
                  <a:pt x="3531665" y="1412666"/>
                </a:lnTo>
                <a:lnTo>
                  <a:pt x="0" y="1412666"/>
                </a:lnTo>
                <a:lnTo>
                  <a:pt x="0" y="0"/>
                </a:lnTo>
                <a:close/>
              </a:path>
            </a:pathLst>
          </a:cu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77368" tIns="158496" rIns="277368" bIns="158496" numCol="1" spcCol="1270" anchor="ctr" anchorCtr="0">
            <a:noAutofit/>
          </a:bodyPr>
          <a:lstStyle/>
          <a:p>
            <a:pPr lvl="0" algn="ctr" defTabSz="1733550">
              <a:lnSpc>
                <a:spcPct val="90000"/>
              </a:lnSpc>
              <a:spcBef>
                <a:spcPct val="0"/>
              </a:spcBef>
              <a:spcAft>
                <a:spcPct val="35000"/>
              </a:spcAft>
            </a:pPr>
            <a:r>
              <a:rPr lang="en-US" sz="3900" kern="1200" dirty="0" smtClean="0"/>
              <a:t>Short-term Effects</a:t>
            </a:r>
            <a:endParaRPr lang="en-US" sz="3900" kern="1200" dirty="0"/>
          </a:p>
        </p:txBody>
      </p:sp>
      <p:sp>
        <p:nvSpPr>
          <p:cNvPr id="8" name="Freeform 7"/>
          <p:cNvSpPr/>
          <p:nvPr/>
        </p:nvSpPr>
        <p:spPr>
          <a:xfrm>
            <a:off x="4282270" y="3353067"/>
            <a:ext cx="3531665" cy="2248155"/>
          </a:xfrm>
          <a:custGeom>
            <a:avLst/>
            <a:gdLst>
              <a:gd name="connsiteX0" fmla="*/ 0 w 3531665"/>
              <a:gd name="connsiteY0" fmla="*/ 0 h 2248155"/>
              <a:gd name="connsiteX1" fmla="*/ 3531665 w 3531665"/>
              <a:gd name="connsiteY1" fmla="*/ 0 h 2248155"/>
              <a:gd name="connsiteX2" fmla="*/ 3531665 w 3531665"/>
              <a:gd name="connsiteY2" fmla="*/ 2248155 h 2248155"/>
              <a:gd name="connsiteX3" fmla="*/ 0 w 3531665"/>
              <a:gd name="connsiteY3" fmla="*/ 2248155 h 2248155"/>
              <a:gd name="connsiteX4" fmla="*/ 0 w 3531665"/>
              <a:gd name="connsiteY4" fmla="*/ 0 h 22481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1665" h="2248155">
                <a:moveTo>
                  <a:pt x="0" y="0"/>
                </a:moveTo>
                <a:lnTo>
                  <a:pt x="3531665" y="0"/>
                </a:lnTo>
                <a:lnTo>
                  <a:pt x="3531665" y="2248155"/>
                </a:lnTo>
                <a:lnTo>
                  <a:pt x="0" y="2248155"/>
                </a:lnTo>
                <a:lnTo>
                  <a:pt x="0" y="0"/>
                </a:lnTo>
                <a:close/>
              </a:path>
            </a:pathLst>
          </a:custGeom>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t>Injury due to falls burns,  drowning, alcohol poisoning (which is a medical emergency for having too much alcohol in your blood), and violence.</a:t>
            </a:r>
            <a:endParaRPr lang="en-US" sz="2000" kern="1200" dirty="0"/>
          </a:p>
        </p:txBody>
      </p:sp>
      <p:sp>
        <p:nvSpPr>
          <p:cNvPr id="9" name="Freeform 8"/>
          <p:cNvSpPr/>
          <p:nvPr/>
        </p:nvSpPr>
        <p:spPr>
          <a:xfrm>
            <a:off x="8308369" y="1940400"/>
            <a:ext cx="3531665" cy="1412666"/>
          </a:xfrm>
          <a:custGeom>
            <a:avLst/>
            <a:gdLst>
              <a:gd name="connsiteX0" fmla="*/ 0 w 3531665"/>
              <a:gd name="connsiteY0" fmla="*/ 0 h 1412666"/>
              <a:gd name="connsiteX1" fmla="*/ 3531665 w 3531665"/>
              <a:gd name="connsiteY1" fmla="*/ 0 h 1412666"/>
              <a:gd name="connsiteX2" fmla="*/ 3531665 w 3531665"/>
              <a:gd name="connsiteY2" fmla="*/ 1412666 h 1412666"/>
              <a:gd name="connsiteX3" fmla="*/ 0 w 3531665"/>
              <a:gd name="connsiteY3" fmla="*/ 1412666 h 1412666"/>
              <a:gd name="connsiteX4" fmla="*/ 0 w 3531665"/>
              <a:gd name="connsiteY4" fmla="*/ 0 h 1412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1665" h="1412666">
                <a:moveTo>
                  <a:pt x="0" y="0"/>
                </a:moveTo>
                <a:lnTo>
                  <a:pt x="3531665" y="0"/>
                </a:lnTo>
                <a:lnTo>
                  <a:pt x="3531665" y="1412666"/>
                </a:lnTo>
                <a:lnTo>
                  <a:pt x="0" y="1412666"/>
                </a:lnTo>
                <a:lnTo>
                  <a:pt x="0" y="0"/>
                </a:lnTo>
                <a:close/>
              </a:path>
            </a:pathLst>
          </a:cu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77368" tIns="158496" rIns="277368" bIns="158496" numCol="1" spcCol="1270" anchor="ctr" anchorCtr="0">
            <a:noAutofit/>
          </a:bodyPr>
          <a:lstStyle/>
          <a:p>
            <a:pPr lvl="0" algn="ctr" defTabSz="1733550">
              <a:lnSpc>
                <a:spcPct val="90000"/>
              </a:lnSpc>
              <a:spcBef>
                <a:spcPct val="0"/>
              </a:spcBef>
              <a:spcAft>
                <a:spcPct val="35000"/>
              </a:spcAft>
            </a:pPr>
            <a:r>
              <a:rPr lang="en-US" sz="3900" kern="1200" dirty="0" smtClean="0"/>
              <a:t>Long-term Effects</a:t>
            </a:r>
            <a:endParaRPr lang="en-US" sz="3900" kern="1200" dirty="0"/>
          </a:p>
        </p:txBody>
      </p:sp>
      <p:sp>
        <p:nvSpPr>
          <p:cNvPr id="10" name="Freeform 9"/>
          <p:cNvSpPr/>
          <p:nvPr/>
        </p:nvSpPr>
        <p:spPr>
          <a:xfrm>
            <a:off x="8308369" y="3353067"/>
            <a:ext cx="3531665" cy="2248155"/>
          </a:xfrm>
          <a:custGeom>
            <a:avLst/>
            <a:gdLst>
              <a:gd name="connsiteX0" fmla="*/ 0 w 3531665"/>
              <a:gd name="connsiteY0" fmla="*/ 0 h 2248155"/>
              <a:gd name="connsiteX1" fmla="*/ 3531665 w 3531665"/>
              <a:gd name="connsiteY1" fmla="*/ 0 h 2248155"/>
              <a:gd name="connsiteX2" fmla="*/ 3531665 w 3531665"/>
              <a:gd name="connsiteY2" fmla="*/ 2248155 h 2248155"/>
              <a:gd name="connsiteX3" fmla="*/ 0 w 3531665"/>
              <a:gd name="connsiteY3" fmla="*/ 2248155 h 2248155"/>
              <a:gd name="connsiteX4" fmla="*/ 0 w 3531665"/>
              <a:gd name="connsiteY4" fmla="*/ 0 h 22481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1665" h="2248155">
                <a:moveTo>
                  <a:pt x="0" y="0"/>
                </a:moveTo>
                <a:lnTo>
                  <a:pt x="3531665" y="0"/>
                </a:lnTo>
                <a:lnTo>
                  <a:pt x="3531665" y="2248155"/>
                </a:lnTo>
                <a:lnTo>
                  <a:pt x="0" y="2248155"/>
                </a:lnTo>
                <a:lnTo>
                  <a:pt x="0" y="0"/>
                </a:lnTo>
                <a:close/>
              </a:path>
            </a:pathLst>
          </a:custGeom>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t>Cardiovascular disease, cancer, addiction, learning and memory problems, mental health problems, and social problems.</a:t>
            </a:r>
            <a:endParaRPr lang="en-US" sz="2000" kern="1200" dirty="0"/>
          </a:p>
        </p:txBody>
      </p:sp>
    </p:spTree>
    <p:extLst>
      <p:ext uri="{BB962C8B-B14F-4D97-AF65-F5344CB8AC3E}">
        <p14:creationId xmlns:p14="http://schemas.microsoft.com/office/powerpoint/2010/main" val="337914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P spid="8" grpId="0" animBg="1"/>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Does Alcohol Impact Performance?</a:t>
            </a:r>
            <a:endParaRPr lang="en-US" dirty="0"/>
          </a:p>
        </p:txBody>
      </p:sp>
      <p:sp>
        <p:nvSpPr>
          <p:cNvPr id="3" name="Content Placeholder 2"/>
          <p:cNvSpPr>
            <a:spLocks noGrp="1"/>
          </p:cNvSpPr>
          <p:nvPr>
            <p:ph idx="1"/>
          </p:nvPr>
        </p:nvSpPr>
        <p:spPr>
          <a:xfrm>
            <a:off x="419757" y="1825625"/>
            <a:ext cx="11441317" cy="4351338"/>
          </a:xfrm>
        </p:spPr>
        <p:txBody>
          <a:bodyPr>
            <a:normAutofit/>
          </a:bodyPr>
          <a:lstStyle/>
          <a:p>
            <a:r>
              <a:rPr lang="en-US" sz="3600" dirty="0">
                <a:solidFill>
                  <a:schemeClr val="accent3"/>
                </a:solidFill>
              </a:rPr>
              <a:t>Alcohol use reduces REM cycle deep sleep causing your body to be incapable of reaching the stages of sleep that support long term memory, muscle repair, and body recovery.</a:t>
            </a:r>
          </a:p>
          <a:p>
            <a:pPr marL="285750" indent="-285750"/>
            <a:r>
              <a:rPr lang="en-US" sz="3600" dirty="0">
                <a:solidFill>
                  <a:schemeClr val="accent3"/>
                </a:solidFill>
              </a:rPr>
              <a:t>1 night of drinking can lead to 14 days of lost training effect.</a:t>
            </a:r>
          </a:p>
          <a:p>
            <a:pPr marL="285750" indent="-285750"/>
            <a:r>
              <a:rPr lang="en-US" sz="3600" dirty="0">
                <a:solidFill>
                  <a:schemeClr val="accent3"/>
                </a:solidFill>
              </a:rPr>
              <a:t>Alcohol decreases the rate at which your body is able to absorb nutrients and use them as fuel for up to 36 hours after binge drinking. </a:t>
            </a:r>
          </a:p>
        </p:txBody>
      </p:sp>
    </p:spTree>
    <p:extLst>
      <p:ext uri="{BB962C8B-B14F-4D97-AF65-F5344CB8AC3E}">
        <p14:creationId xmlns:p14="http://schemas.microsoft.com/office/powerpoint/2010/main" val="37578462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60029" y="336549"/>
            <a:ext cx="3932237" cy="1600200"/>
          </a:xfrm>
        </p:spPr>
        <p:txBody>
          <a:bodyPr/>
          <a:lstStyle/>
          <a:p>
            <a:r>
              <a:rPr lang="en-US" dirty="0" smtClean="0"/>
              <a:t>Effects of Long-term Alcohol Use</a:t>
            </a:r>
            <a:endParaRPr lang="en-US" dirty="0"/>
          </a:p>
        </p:txBody>
      </p:sp>
      <p:sp>
        <p:nvSpPr>
          <p:cNvPr id="6" name="Text Placeholder 5"/>
          <p:cNvSpPr>
            <a:spLocks noGrp="1"/>
          </p:cNvSpPr>
          <p:nvPr>
            <p:ph type="body" sz="half" idx="2"/>
          </p:nvPr>
        </p:nvSpPr>
        <p:spPr>
          <a:xfrm>
            <a:off x="860029" y="1936749"/>
            <a:ext cx="3932237" cy="3967163"/>
          </a:xfrm>
        </p:spPr>
        <p:txBody>
          <a:bodyPr>
            <a:normAutofit/>
          </a:bodyPr>
          <a:lstStyle/>
          <a:p>
            <a:pPr marL="285750" indent="-285750">
              <a:buFont typeface="Arial" panose="020B0604020202020204" pitchFamily="34" charset="0"/>
              <a:buChar char="•"/>
            </a:pPr>
            <a:r>
              <a:rPr lang="en-US" sz="2800" dirty="0" smtClean="0"/>
              <a:t>This brain SPECT scan shows a 38 year old with 17 years of heavy weekend use.</a:t>
            </a:r>
          </a:p>
          <a:p>
            <a:pPr marL="742950" lvl="1" indent="-285750">
              <a:buFont typeface="Arial" panose="020B0604020202020204" pitchFamily="34" charset="0"/>
              <a:buChar char="•"/>
            </a:pPr>
            <a:r>
              <a:rPr lang="en-US" sz="2400" dirty="0" smtClean="0"/>
              <a:t>Started at 21 years of age</a:t>
            </a:r>
          </a:p>
          <a:p>
            <a:pPr marL="285750" indent="-285750">
              <a:buFont typeface="Arial" panose="020B0604020202020204" pitchFamily="34" charset="0"/>
              <a:buChar char="•"/>
            </a:pPr>
            <a:r>
              <a:rPr lang="en-US" sz="2800" dirty="0" smtClean="0"/>
              <a:t>There are multiple areas lacking blood flow on the surface.</a:t>
            </a:r>
            <a:endParaRPr lang="en-US" sz="2800" dirty="0"/>
          </a:p>
        </p:txBody>
      </p:sp>
      <p:pic>
        <p:nvPicPr>
          <p:cNvPr id="3074" name="Picture 2" descr="EFFECTS OF LONG TERM ALCOHOL U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8698" y="288924"/>
            <a:ext cx="6312291" cy="63122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21660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Pic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7474" y="0"/>
            <a:ext cx="92805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683190"/>
      </p:ext>
    </p:extLst>
  </p:cSld>
  <p:clrMapOvr>
    <a:masterClrMapping/>
  </p:clrMapOvr>
  <p:timing>
    <p:tnLst>
      <p:par>
        <p:cTn id="1" dur="indefinite" restart="never" nodeType="tmRoot"/>
      </p:par>
    </p:tnLst>
  </p:timing>
</p:sld>
</file>

<file path=ppt/theme/theme1.xml><?xml version="1.0" encoding="utf-8"?>
<a:theme xmlns:a="http://schemas.openxmlformats.org/drawingml/2006/main" name="CHEMICAL HEALTH Corner Theme">
  <a:themeElements>
    <a:clrScheme name="Human Performance Project">
      <a:dk1>
        <a:srgbClr val="153959"/>
      </a:dk1>
      <a:lt1>
        <a:sysClr val="window" lastClr="FFFFFF"/>
      </a:lt1>
      <a:dk2>
        <a:srgbClr val="1F517F"/>
      </a:dk2>
      <a:lt2>
        <a:srgbClr val="DCF2F4"/>
      </a:lt2>
      <a:accent1>
        <a:srgbClr val="0095AD"/>
      </a:accent1>
      <a:accent2>
        <a:srgbClr val="4EB5C4"/>
      </a:accent2>
      <a:accent3>
        <a:srgbClr val="153959"/>
      </a:accent3>
      <a:accent4>
        <a:srgbClr val="1F517F"/>
      </a:accent4>
      <a:accent5>
        <a:srgbClr val="4B708A"/>
      </a:accent5>
      <a:accent6>
        <a:srgbClr val="A4DBE2"/>
      </a:accent6>
      <a:hlink>
        <a:srgbClr val="BDFFFD"/>
      </a:hlink>
      <a:folHlink>
        <a:srgbClr val="D6EDF2"/>
      </a:folHlink>
    </a:clrScheme>
    <a:fontScheme name="Human Performance Project">
      <a:majorFont>
        <a:latin typeface="Cambria"/>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8" id="{F1094088-9D09-4392-8C95-1BA6124EDE52}" vid="{3E5B2D89-4250-494B-9A00-EAE951982BCC}"/>
    </a:ext>
  </a:extLst>
</a:theme>
</file>

<file path=ppt/theme/theme2.xml><?xml version="1.0" encoding="utf-8"?>
<a:theme xmlns:a="http://schemas.openxmlformats.org/drawingml/2006/main" name="SLEEP Corner Theme">
  <a:themeElements>
    <a:clrScheme name="Navy HPP Background">
      <a:dk1>
        <a:srgbClr val="153959"/>
      </a:dk1>
      <a:lt1>
        <a:srgbClr val="A4DBE2"/>
      </a:lt1>
      <a:dk2>
        <a:srgbClr val="1F517F"/>
      </a:dk2>
      <a:lt2>
        <a:srgbClr val="FFFFFF"/>
      </a:lt2>
      <a:accent1>
        <a:srgbClr val="0095AD"/>
      </a:accent1>
      <a:accent2>
        <a:srgbClr val="4EB5C4"/>
      </a:accent2>
      <a:accent3>
        <a:srgbClr val="A4DBE2"/>
      </a:accent3>
      <a:accent4>
        <a:srgbClr val="FFFFFF"/>
      </a:accent4>
      <a:accent5>
        <a:srgbClr val="BDFFFD"/>
      </a:accent5>
      <a:accent6>
        <a:srgbClr val="D6EDF2"/>
      </a:accent6>
      <a:hlink>
        <a:srgbClr val="DCF2F4"/>
      </a:hlink>
      <a:folHlink>
        <a:srgbClr val="FFFFFF"/>
      </a:folHlink>
    </a:clrScheme>
    <a:fontScheme name="Human Performance Project">
      <a:majorFont>
        <a:latin typeface="Cambria"/>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8" id="{F1094088-9D09-4392-8C95-1BA6124EDE52}" vid="{22F33E9B-BEB7-4909-AB17-07B573B447D2}"/>
    </a:ext>
  </a:extLst>
</a:theme>
</file>

<file path=ppt/theme/theme3.xml><?xml version="1.0" encoding="utf-8"?>
<a:theme xmlns:a="http://schemas.openxmlformats.org/drawingml/2006/main" name="MOOD &amp; MINDSET Corner Theme">
  <a:themeElements>
    <a:clrScheme name="Human Performance Project">
      <a:dk1>
        <a:srgbClr val="153959"/>
      </a:dk1>
      <a:lt1>
        <a:sysClr val="window" lastClr="FFFFFF"/>
      </a:lt1>
      <a:dk2>
        <a:srgbClr val="1F517F"/>
      </a:dk2>
      <a:lt2>
        <a:srgbClr val="DCF2F4"/>
      </a:lt2>
      <a:accent1>
        <a:srgbClr val="0095AD"/>
      </a:accent1>
      <a:accent2>
        <a:srgbClr val="4EB5C4"/>
      </a:accent2>
      <a:accent3>
        <a:srgbClr val="153959"/>
      </a:accent3>
      <a:accent4>
        <a:srgbClr val="1F517F"/>
      </a:accent4>
      <a:accent5>
        <a:srgbClr val="4B708A"/>
      </a:accent5>
      <a:accent6>
        <a:srgbClr val="A4DBE2"/>
      </a:accent6>
      <a:hlink>
        <a:srgbClr val="BDFFFD"/>
      </a:hlink>
      <a:folHlink>
        <a:srgbClr val="D6EDF2"/>
      </a:folHlink>
    </a:clrScheme>
    <a:fontScheme name="Human Performance Project">
      <a:majorFont>
        <a:latin typeface="Cambria"/>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8" id="{F1094088-9D09-4392-8C95-1BA6124EDE52}" vid="{972F1E26-1A50-4E64-B123-F63CB065A6C0}"/>
    </a:ext>
  </a:extLst>
</a:theme>
</file>

<file path=ppt/theme/theme4.xml><?xml version="1.0" encoding="utf-8"?>
<a:theme xmlns:a="http://schemas.openxmlformats.org/drawingml/2006/main" name="NUTRITION Corner Theme">
  <a:themeElements>
    <a:clrScheme name="Light Blue HPP">
      <a:dk1>
        <a:srgbClr val="153959"/>
      </a:dk1>
      <a:lt1>
        <a:srgbClr val="DCF2F4"/>
      </a:lt1>
      <a:dk2>
        <a:srgbClr val="1F517F"/>
      </a:dk2>
      <a:lt2>
        <a:srgbClr val="4EB5C4"/>
      </a:lt2>
      <a:accent1>
        <a:srgbClr val="0095AD"/>
      </a:accent1>
      <a:accent2>
        <a:srgbClr val="1F517F"/>
      </a:accent2>
      <a:accent3>
        <a:srgbClr val="153959"/>
      </a:accent3>
      <a:accent4>
        <a:srgbClr val="1F517F"/>
      </a:accent4>
      <a:accent5>
        <a:srgbClr val="4B708A"/>
      </a:accent5>
      <a:accent6>
        <a:srgbClr val="A4DBE2"/>
      </a:accent6>
      <a:hlink>
        <a:srgbClr val="BDFFFD"/>
      </a:hlink>
      <a:folHlink>
        <a:srgbClr val="D6EDF2"/>
      </a:folHlink>
    </a:clrScheme>
    <a:fontScheme name="Human Performance Project">
      <a:majorFont>
        <a:latin typeface="Cambria"/>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8" id="{F1094088-9D09-4392-8C95-1BA6124EDE52}" vid="{74747294-1BFF-40EF-B060-834EB53995DF}"/>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ACDCCD63326D64DB5D1A0924D0DB55A" ma:contentTypeVersion="12" ma:contentTypeDescription="Create a new document." ma:contentTypeScope="" ma:versionID="3c7184d35e44e2d24588b5eb5ffedbcb">
  <xsd:schema xmlns:xsd="http://www.w3.org/2001/XMLSchema" xmlns:xs="http://www.w3.org/2001/XMLSchema" xmlns:p="http://schemas.microsoft.com/office/2006/metadata/properties" xmlns:ns2="50398ab5-fd93-4037-be25-b53a66ef6db4" xmlns:ns3="6895ab1b-e75c-4f79-b0a1-1eee0a3226be" targetNamespace="http://schemas.microsoft.com/office/2006/metadata/properties" ma:root="true" ma:fieldsID="668635a197d1bcffcc4cc881db1074c0" ns2:_="" ns3:_="">
    <xsd:import namespace="50398ab5-fd93-4037-be25-b53a66ef6db4"/>
    <xsd:import namespace="6895ab1b-e75c-4f79-b0a1-1eee0a3226b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398ab5-fd93-4037-be25-b53a66ef6d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895ab1b-e75c-4f79-b0a1-1eee0a3226be"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C8F1F95-B2FE-4654-BF7C-D871F413C7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0398ab5-fd93-4037-be25-b53a66ef6db4"/>
    <ds:schemaRef ds:uri="6895ab1b-e75c-4f79-b0a1-1eee0a3226b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5152BBB-10F5-4101-AAC6-5AD59799AA36}">
  <ds:schemaRefs>
    <ds:schemaRef ds:uri="http://schemas.microsoft.com/sharepoint/v3/contenttype/forms"/>
  </ds:schemaRefs>
</ds:datastoreItem>
</file>

<file path=customXml/itemProps3.xml><?xml version="1.0" encoding="utf-8"?>
<ds:datastoreItem xmlns:ds="http://schemas.openxmlformats.org/officeDocument/2006/customXml" ds:itemID="{4DF29AF6-85BB-45ED-B206-66383C771483}">
  <ds:schemaRefs>
    <ds:schemaRef ds:uri="http://purl.org/dc/elements/1.1/"/>
    <ds:schemaRef ds:uri="http://schemas.microsoft.com/office/2006/documentManagement/types"/>
    <ds:schemaRef ds:uri="6895ab1b-e75c-4f79-b0a1-1eee0a3226be"/>
    <ds:schemaRef ds:uri="http://www.w3.org/XML/1998/namespace"/>
    <ds:schemaRef ds:uri="50398ab5-fd93-4037-be25-b53a66ef6db4"/>
    <ds:schemaRef ds:uri="http://purl.org/dc/dcmitype/"/>
    <ds:schemaRef ds:uri="http://schemas.microsoft.com/office/infopath/2007/PartnerControls"/>
    <ds:schemaRef ds:uri="http://schemas.openxmlformats.org/package/2006/metadata/core-properties"/>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MODULES Corners All Colors HPP Template</Template>
  <TotalTime>76</TotalTime>
  <Words>3369</Words>
  <Application>Microsoft Office PowerPoint</Application>
  <PresentationFormat>Widescreen</PresentationFormat>
  <Paragraphs>286</Paragraphs>
  <Slides>31</Slides>
  <Notes>31</Notes>
  <HiddenSlides>0</HiddenSlides>
  <MMClips>4</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31</vt:i4>
      </vt:variant>
    </vt:vector>
  </HeadingPairs>
  <TitlesOfParts>
    <vt:vector size="39" baseType="lpstr">
      <vt:lpstr>Arial</vt:lpstr>
      <vt:lpstr>Calibri</vt:lpstr>
      <vt:lpstr>Calibri Light</vt:lpstr>
      <vt:lpstr>Cambria</vt:lpstr>
      <vt:lpstr>CHEMICAL HEALTH Corner Theme</vt:lpstr>
      <vt:lpstr>SLEEP Corner Theme</vt:lpstr>
      <vt:lpstr>MOOD &amp; MINDSET Corner Theme</vt:lpstr>
      <vt:lpstr>NUTRITION Corner Theme</vt:lpstr>
      <vt:lpstr>Chemical Health</vt:lpstr>
      <vt:lpstr>Objectives:</vt:lpstr>
      <vt:lpstr>Why Should We Talk About Chemical Health?</vt:lpstr>
      <vt:lpstr>PowerPoint Presentation</vt:lpstr>
      <vt:lpstr>Chemical Health Facts &amp; Impacts</vt:lpstr>
      <vt:lpstr>Alcohol Facts</vt:lpstr>
      <vt:lpstr>How Does Alcohol Impact Performance?</vt:lpstr>
      <vt:lpstr>Effects of Long-term Alcohol Use</vt:lpstr>
      <vt:lpstr>PowerPoint Presentation</vt:lpstr>
      <vt:lpstr>PSA Video</vt:lpstr>
      <vt:lpstr>Marijuana Facts</vt:lpstr>
      <vt:lpstr>How Does Marijuana Impact Performance?</vt:lpstr>
      <vt:lpstr>Daily Marijuana User</vt:lpstr>
      <vt:lpstr>Marijuana’s Effect on the Brain</vt:lpstr>
      <vt:lpstr>PSA Video</vt:lpstr>
      <vt:lpstr>Tobacco Facts</vt:lpstr>
      <vt:lpstr>How Does Tobacco Impact Performance?</vt:lpstr>
      <vt:lpstr>PSA Video</vt:lpstr>
      <vt:lpstr>E-Cigarettes (Vaping) Facts</vt:lpstr>
      <vt:lpstr>How Does Vaping Effect Performance?</vt:lpstr>
      <vt:lpstr>Do You Know What Vape Juice is Made of?</vt:lpstr>
      <vt:lpstr>PSA Video</vt:lpstr>
      <vt:lpstr>Opioids &amp; Rx Facts</vt:lpstr>
      <vt:lpstr>How Does Opioids &amp; Rx Impact Performance?</vt:lpstr>
      <vt:lpstr>Culture and Accountability</vt:lpstr>
      <vt:lpstr>Building Accountability</vt:lpstr>
      <vt:lpstr>Activity</vt:lpstr>
      <vt:lpstr>Personal Refusal Skills</vt:lpstr>
      <vt:lpstr>Other Ways to Say, “NO!”</vt:lpstr>
      <vt:lpstr>Activity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Chemical Health</dc:title>
  <dc:creator>Klingler, Kaira</dc:creator>
  <cp:lastModifiedBy>Brengel, Danielle</cp:lastModifiedBy>
  <cp:revision>4</cp:revision>
  <dcterms:created xsi:type="dcterms:W3CDTF">2018-10-23T17:49:54Z</dcterms:created>
  <dcterms:modified xsi:type="dcterms:W3CDTF">2020-01-07T18:44:32Z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0x0101000ACDCCD63326D64DB5D1A0924D0DB55A</vt:lpwstr>
  </property>
  <property fmtid="{D5CDD505-2E9C-101B-9397-08002B2CF9AE}" pid="3" name="Order">
    <vt:r8>1160600</vt:r8>
  </property>
</Properties>
</file>