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6.xml" ContentType="application/vnd.openxmlformats-officedocument.presentationml.slideLayout+xml"/>
  <Override PartName="/ppt/notesSlides/notesSlide23.xml" ContentType="application/vnd.openxmlformats-officedocument.presentationml.notesSlide+xml"/>
  <Override PartName="/ppt/slideLayouts/slideLayout7.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15.xml" ContentType="application/vnd.openxmlformats-officedocument.presentationml.slideLayout+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6" r:id="rId3"/>
    <p:sldId id="257" r:id="rId4"/>
    <p:sldId id="258" r:id="rId5"/>
    <p:sldId id="260" r:id="rId6"/>
    <p:sldId id="259" r:id="rId7"/>
    <p:sldId id="261" r:id="rId8"/>
    <p:sldId id="270" r:id="rId9"/>
    <p:sldId id="262" r:id="rId10"/>
    <p:sldId id="263" r:id="rId11"/>
    <p:sldId id="277" r:id="rId12"/>
    <p:sldId id="264" r:id="rId13"/>
    <p:sldId id="271" r:id="rId14"/>
    <p:sldId id="265" r:id="rId15"/>
    <p:sldId id="267" r:id="rId16"/>
    <p:sldId id="272" r:id="rId17"/>
    <p:sldId id="268" r:id="rId18"/>
    <p:sldId id="269" r:id="rId19"/>
    <p:sldId id="274" r:id="rId20"/>
    <p:sldId id="275" r:id="rId21"/>
    <p:sldId id="276" r:id="rId22"/>
    <p:sldId id="273" r:id="rId23"/>
    <p:sldId id="278" r:id="rId24"/>
    <p:sldId id="279" r:id="rId25"/>
    <p:sldId id="280" r:id="rId26"/>
    <p:sldId id="281" r:id="rId27"/>
    <p:sldId id="284" r:id="rId28"/>
    <p:sldId id="285" r:id="rId29"/>
    <p:sldId id="286"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67670" autoAdjust="0"/>
  </p:normalViewPr>
  <p:slideViewPr>
    <p:cSldViewPr snapToGrid="0">
      <p:cViewPr varScale="1">
        <p:scale>
          <a:sx n="43" d="100"/>
          <a:sy n="43" d="100"/>
        </p:scale>
        <p:origin x="16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solidFill>
                  <a:schemeClr val="tx1"/>
                </a:solidFill>
              </a:rPr>
              <a:t>Percent of Receiver’s Understanding</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Percent of Reciever's Understanding</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E10-4827-B70A-589BF97D24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19-4F71-9AF3-946B53BABD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19-4F71-9AF3-946B53BABDAE}"/>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Body Language</c:v>
                </c:pt>
                <c:pt idx="1">
                  <c:v>Tone of Voice</c:v>
                </c:pt>
                <c:pt idx="2">
                  <c:v>Verbal Content</c:v>
                </c:pt>
              </c:strCache>
            </c:strRef>
          </c:cat>
          <c:val>
            <c:numRef>
              <c:f>Sheet1!$B$2:$B$4</c:f>
              <c:numCache>
                <c:formatCode>0%</c:formatCode>
                <c:ptCount val="3"/>
                <c:pt idx="0">
                  <c:v>0.55000000000000004</c:v>
                </c:pt>
                <c:pt idx="1">
                  <c:v>0.38</c:v>
                </c:pt>
                <c:pt idx="2">
                  <c:v>7.0000000000000007E-2</c:v>
                </c:pt>
              </c:numCache>
            </c:numRef>
          </c:val>
          <c:extLst>
            <c:ext xmlns:c16="http://schemas.microsoft.com/office/drawing/2014/chart" uri="{C3380CC4-5D6E-409C-BE32-E72D297353CC}">
              <c16:uniqueId val="{00000000-CE10-4827-B70A-589BF97D243A}"/>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0.43594</cdr:x>
      <cdr:y>0.43309</cdr:y>
    </cdr:from>
    <cdr:to>
      <cdr:x>0.56406</cdr:x>
      <cdr:y>0.56691</cdr:y>
    </cdr:to>
    <cdr:sp macro="" textlink="">
      <cdr:nvSpPr>
        <cdr:cNvPr id="2" name="TextBox 1"/>
        <cdr:cNvSpPr txBox="1"/>
      </cdr:nvSpPr>
      <cdr:spPr>
        <a:xfrm xmlns:a="http://schemas.openxmlformats.org/drawingml/2006/main">
          <a:off x="4134948" y="2531183"/>
          <a:ext cx="1215190" cy="7820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800" b="1" dirty="0" smtClean="0">
              <a:solidFill>
                <a:schemeClr val="tx1"/>
              </a:solidFill>
            </a:rPr>
            <a:t>93%</a:t>
          </a:r>
          <a:endParaRPr lang="en-US" sz="4800" b="1" dirty="0">
            <a:solidFill>
              <a:schemeClr val="tx1"/>
            </a:solidFill>
          </a:endParaRPr>
        </a:p>
      </cdr:txBody>
    </cdr:sp>
  </cdr:relSizeAnchor>
  <cdr:relSizeAnchor xmlns:cdr="http://schemas.openxmlformats.org/drawingml/2006/chartDrawing">
    <cdr:from>
      <cdr:x>0.56546</cdr:x>
      <cdr:y>0.5</cdr:y>
    </cdr:from>
    <cdr:to>
      <cdr:x>0.62508</cdr:x>
      <cdr:y>0.5</cdr:y>
    </cdr:to>
    <cdr:cxnSp macro="">
      <cdr:nvCxnSpPr>
        <cdr:cNvPr id="4" name="Straight Arrow Connector 3"/>
        <cdr:cNvCxnSpPr/>
      </cdr:nvCxnSpPr>
      <cdr:spPr>
        <a:xfrm xmlns:a="http://schemas.openxmlformats.org/drawingml/2006/main">
          <a:off x="5363411" y="2922209"/>
          <a:ext cx="565483" cy="0"/>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0.37392</cdr:x>
      <cdr:y>0.5</cdr:y>
    </cdr:from>
    <cdr:to>
      <cdr:x>0.43354</cdr:x>
      <cdr:y>0.50151</cdr:y>
    </cdr:to>
    <cdr:cxnSp macro="">
      <cdr:nvCxnSpPr>
        <cdr:cNvPr id="5" name="Straight Arrow Connector 4"/>
        <cdr:cNvCxnSpPr/>
      </cdr:nvCxnSpPr>
      <cdr:spPr>
        <a:xfrm xmlns:a="http://schemas.openxmlformats.org/drawingml/2006/main" flipH="1">
          <a:off x="3546646" y="2922209"/>
          <a:ext cx="565480" cy="8848"/>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A37A9-7252-427D-B5B6-308091FC891E}"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C9DF9-2D12-49ED-8DAB-42282D44D705}" type="slidenum">
              <a:rPr lang="en-US" smtClean="0"/>
              <a:t>‹#›</a:t>
            </a:fld>
            <a:endParaRPr lang="en-US"/>
          </a:p>
        </p:txBody>
      </p:sp>
    </p:spTree>
    <p:extLst>
      <p:ext uri="{BB962C8B-B14F-4D97-AF65-F5344CB8AC3E}">
        <p14:creationId xmlns:p14="http://schemas.microsoft.com/office/powerpoint/2010/main" val="126638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training is going to be</a:t>
            </a:r>
            <a:r>
              <a:rPr lang="en-US" baseline="0" dirty="0" smtClean="0"/>
              <a:t> covering the topic of communication skills of a leader. Having positive and effective communication skills is very important when giving presentations, communicating with peers, building relationships with staff, and building a culture of leadership. How you communicate is modeling how others should be communicating.</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a:t>
            </a:fld>
            <a:endParaRPr lang="en-US"/>
          </a:p>
        </p:txBody>
      </p:sp>
    </p:spTree>
    <p:extLst>
      <p:ext uri="{BB962C8B-B14F-4D97-AF65-F5344CB8AC3E}">
        <p14:creationId xmlns:p14="http://schemas.microsoft.com/office/powerpoint/2010/main" val="237240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There are 4 unhealthy</a:t>
            </a:r>
            <a:r>
              <a:rPr lang="en-US" sz="1200" b="0" baseline="0" dirty="0" smtClean="0"/>
              <a:t> ways of communicating we will go over.</a:t>
            </a:r>
          </a:p>
          <a:p>
            <a:endParaRPr lang="en-US" sz="1200" b="0" dirty="0" smtClean="0"/>
          </a:p>
          <a:p>
            <a:r>
              <a:rPr lang="en-US" sz="1200" b="1" dirty="0" smtClean="0"/>
              <a:t>Escalation</a:t>
            </a:r>
            <a:r>
              <a:rPr lang="en-US" sz="1200" dirty="0" smtClean="0"/>
              <a:t> is when a normal conversation blows up into destructive or out-of-control arguments. Negative comments turn into anger and frustration often with hurtful nasty words. Often we regret saying things when we are escalating or getting “heated” and just as often the person we direct that anger towards remembers what we said and not the apology that may follow.</a:t>
            </a:r>
          </a:p>
          <a:p>
            <a:endParaRPr lang="en-US" sz="1200" i="0" dirty="0" smtClean="0"/>
          </a:p>
          <a:p>
            <a:r>
              <a:rPr lang="en-US" sz="1200" b="1" i="0" dirty="0" smtClean="0"/>
              <a:t>Does</a:t>
            </a:r>
            <a:r>
              <a:rPr lang="en-US" sz="1200" b="1" i="0" baseline="0" dirty="0" smtClean="0"/>
              <a:t> anyone have an example of an conversation that may have escalated?</a:t>
            </a:r>
            <a:endParaRPr lang="en-US" sz="1200" b="1" i="0" dirty="0" smtClean="0"/>
          </a:p>
          <a:p>
            <a:endParaRPr lang="en-US" sz="1200" dirty="0" smtClean="0"/>
          </a:p>
          <a:p>
            <a:r>
              <a:rPr lang="en-US" sz="1200" b="1" dirty="0" smtClean="0"/>
              <a:t>Put-Down/Invalidation (= NOT VALUED) </a:t>
            </a:r>
            <a:r>
              <a:rPr lang="en-US" sz="1200" dirty="0" smtClean="0"/>
              <a:t>is when feelings, actions, efforts, or thoughts are dismissed, disrespected, or devalued. Another kind of invalidation is when good things you do are ignored.</a:t>
            </a:r>
          </a:p>
          <a:p>
            <a:endParaRPr lang="en-US" sz="1200" i="0" dirty="0" smtClean="0"/>
          </a:p>
          <a:p>
            <a:r>
              <a:rPr lang="en-US" sz="1200" b="1" i="0" dirty="0" smtClean="0"/>
              <a:t>Does anyone have an example of a</a:t>
            </a:r>
            <a:r>
              <a:rPr lang="en-US" sz="1200" b="1" i="0" baseline="0" dirty="0" smtClean="0"/>
              <a:t> time when you felt put-down or invalidated or maybe put-down or invalidated someone else’s thoughts or feelings?</a:t>
            </a:r>
            <a:endParaRPr lang="en-US" sz="1200" b="1" i="0" dirty="0" smtClean="0"/>
          </a:p>
          <a:p>
            <a:endParaRPr lang="en-US" sz="1200" dirty="0" smtClean="0"/>
          </a:p>
          <a:p>
            <a:r>
              <a:rPr lang="en-US" sz="1200" b="1" dirty="0" smtClean="0"/>
              <a:t>Negative Interpretation </a:t>
            </a:r>
            <a:r>
              <a:rPr lang="en-US" sz="1200" dirty="0" smtClean="0"/>
              <a:t>is when someone takes what you said and turns it around into something negative or always believes the worst about you.</a:t>
            </a:r>
          </a:p>
          <a:p>
            <a:endParaRPr lang="en-US" sz="1200" b="1" i="0" dirty="0" smtClean="0"/>
          </a:p>
          <a:p>
            <a:r>
              <a:rPr lang="en-US" sz="1200" b="1" i="0" dirty="0" smtClean="0"/>
              <a:t>Does anyone have an example of a time when someone</a:t>
            </a:r>
            <a:r>
              <a:rPr lang="en-US" sz="1200" b="1" i="0" baseline="0" dirty="0" smtClean="0"/>
              <a:t> interpreted what you were saying negatively or you interpreted what someone said to you negatively?</a:t>
            </a:r>
            <a:endParaRPr lang="en-US" sz="1200" b="1" i="0" dirty="0" smtClean="0"/>
          </a:p>
          <a:p>
            <a:endParaRPr lang="en-US" sz="1200" b="1" dirty="0" smtClean="0"/>
          </a:p>
          <a:p>
            <a:r>
              <a:rPr lang="en-US" sz="1200" b="1" dirty="0" smtClean="0"/>
              <a:t>Withdrawal/Avoidance* </a:t>
            </a:r>
            <a:r>
              <a:rPr lang="en-US" sz="1200" dirty="0" smtClean="0"/>
              <a:t>is when the</a:t>
            </a:r>
            <a:r>
              <a:rPr lang="en-US" sz="1200" baseline="0" dirty="0" smtClean="0"/>
              <a:t> person you are talking to </a:t>
            </a:r>
            <a:r>
              <a:rPr lang="en-US" sz="1200" dirty="0" smtClean="0"/>
              <a:t>avoids talking about important things or tends to withdraw from a conversation when important issues come up.</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Have you experienced</a:t>
            </a:r>
            <a:r>
              <a:rPr lang="en-US" sz="1200" b="1" i="0" baseline="0" dirty="0" smtClean="0"/>
              <a:t> a time when someone has withdrawn or avoided a conversation you were trying to have with them, or you have withdrawn or avoided a conversation? What was that like?</a:t>
            </a:r>
            <a:endParaRPr lang="en-US" sz="1200" i="0" dirty="0" smtClean="0"/>
          </a:p>
          <a:p>
            <a:endParaRPr lang="en-US" sz="1200" i="1" dirty="0" smtClean="0"/>
          </a:p>
          <a:p>
            <a:r>
              <a:rPr lang="en-US" sz="1200" i="1" dirty="0" smtClean="0"/>
              <a:t>*Point out that there are times when withdrawing from a conversation is very smart and very healthy…if the conversation has escalated to a place that you feel unsafe it may be wise to withdraw.</a:t>
            </a:r>
          </a:p>
          <a:p>
            <a:endParaRPr lang="en-US" dirty="0" smtClean="0"/>
          </a:p>
          <a:p>
            <a:r>
              <a:rPr lang="en-US" dirty="0" smtClean="0"/>
              <a:t>Resource: Love</a:t>
            </a:r>
            <a:r>
              <a:rPr lang="en-US" baseline="0" dirty="0" smtClean="0"/>
              <a:t>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10</a:t>
            </a:fld>
            <a:endParaRPr lang="en-US"/>
          </a:p>
        </p:txBody>
      </p:sp>
    </p:spTree>
    <p:extLst>
      <p:ext uri="{BB962C8B-B14F-4D97-AF65-F5344CB8AC3E}">
        <p14:creationId xmlns:p14="http://schemas.microsoft.com/office/powerpoint/2010/main" val="55509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 might not</a:t>
            </a:r>
            <a:r>
              <a:rPr lang="en-US" b="0" baseline="0" dirty="0" smtClean="0"/>
              <a:t> realize it, but there actually effective and ineffective ways of complaining. Why do we complain? What is our goal or purpose when we complain?</a:t>
            </a:r>
          </a:p>
          <a:p>
            <a:endParaRPr lang="en-US" b="0" baseline="0" dirty="0" smtClean="0"/>
          </a:p>
          <a:p>
            <a:r>
              <a:rPr lang="en-US" b="0" baseline="0" dirty="0" smtClean="0"/>
              <a:t>Let’s talk about a few ineffective ways of complaining.</a:t>
            </a:r>
            <a:endParaRPr lang="en-US" b="0" dirty="0" smtClean="0"/>
          </a:p>
          <a:p>
            <a:r>
              <a:rPr lang="en-US" b="1" dirty="0" smtClean="0"/>
              <a:t>Mind </a:t>
            </a:r>
            <a:r>
              <a:rPr lang="en-US" b="1" dirty="0" smtClean="0"/>
              <a:t>reading </a:t>
            </a:r>
            <a:r>
              <a:rPr lang="en-US" dirty="0" smtClean="0"/>
              <a:t>– assumes that you know what the other person is thinking, what he or she intended, or why he or she did something.</a:t>
            </a:r>
          </a:p>
          <a:p>
            <a:endParaRPr lang="en-US" dirty="0" smtClean="0"/>
          </a:p>
          <a:p>
            <a:r>
              <a:rPr lang="en-US" dirty="0" smtClean="0"/>
              <a:t>• “You don’t care about my feelings.” Or “You made me wait because you are mad</a:t>
            </a:r>
            <a:r>
              <a:rPr lang="en-US" baseline="0" dirty="0" smtClean="0"/>
              <a:t> </a:t>
            </a:r>
            <a:r>
              <a:rPr lang="en-US" dirty="0" smtClean="0"/>
              <a:t>about what I said to you yesterday.”</a:t>
            </a:r>
          </a:p>
          <a:p>
            <a:r>
              <a:rPr lang="en-US" dirty="0" smtClean="0"/>
              <a:t>• It is important to say what you think and feel not what you think the other person things and feel. Instead of “You don’t care about my feelings.” say, “I feel ignored and like I’m unimportant to you.”</a:t>
            </a:r>
          </a:p>
          <a:p>
            <a:endParaRPr lang="en-US" b="1" dirty="0" smtClean="0"/>
          </a:p>
          <a:p>
            <a:r>
              <a:rPr lang="en-US" b="1" dirty="0" smtClean="0"/>
              <a:t>Name-calling </a:t>
            </a:r>
            <a:r>
              <a:rPr lang="en-US" dirty="0" smtClean="0"/>
              <a:t>– happens when you attack someone’s character, instead of focusing on a specific behavior that bugs you.</a:t>
            </a:r>
          </a:p>
          <a:p>
            <a:endParaRPr lang="en-US" dirty="0" smtClean="0"/>
          </a:p>
          <a:p>
            <a:r>
              <a:rPr lang="en-US" dirty="0" smtClean="0"/>
              <a:t>• “You’re so irresponsible.”</a:t>
            </a:r>
          </a:p>
          <a:p>
            <a:r>
              <a:rPr lang="en-US" dirty="0" smtClean="0"/>
              <a:t>• When name-calling, you are making a comment about a person’s character, not a specific</a:t>
            </a:r>
          </a:p>
          <a:p>
            <a:r>
              <a:rPr lang="en-US" dirty="0" smtClean="0"/>
              <a:t>behavior. Say “I’m really upset you didn’t pick up your sister from school today.”</a:t>
            </a:r>
          </a:p>
          <a:p>
            <a:endParaRPr lang="en-US" dirty="0" smtClean="0"/>
          </a:p>
          <a:p>
            <a:r>
              <a:rPr lang="en-US" b="1" dirty="0" smtClean="0"/>
              <a:t>You Always, You Never </a:t>
            </a:r>
            <a:r>
              <a:rPr lang="en-US" dirty="0" smtClean="0"/>
              <a:t>– an overgeneralization</a:t>
            </a:r>
          </a:p>
          <a:p>
            <a:endParaRPr lang="en-US" dirty="0" smtClean="0"/>
          </a:p>
          <a:p>
            <a:r>
              <a:rPr lang="en-US" dirty="0" smtClean="0"/>
              <a:t>• “You never do anything I ask.” or “You always take her side.”</a:t>
            </a:r>
          </a:p>
          <a:p>
            <a:r>
              <a:rPr lang="en-US" dirty="0" smtClean="0"/>
              <a:t>• It is common for all of us to start our complaints this way but no one always does anything</a:t>
            </a:r>
          </a:p>
          <a:p>
            <a:r>
              <a:rPr lang="en-US" dirty="0" smtClean="0"/>
              <a:t>or never does something.</a:t>
            </a:r>
          </a:p>
          <a:p>
            <a:endParaRPr lang="en-US" dirty="0" smtClean="0"/>
          </a:p>
          <a:p>
            <a:r>
              <a:rPr lang="en-US" b="1" dirty="0" smtClean="0"/>
              <a:t>Blaming</a:t>
            </a:r>
            <a:r>
              <a:rPr lang="en-US" dirty="0" smtClean="0"/>
              <a:t> – is usually done with an angry intent to hurt another person.</a:t>
            </a:r>
          </a:p>
          <a:p>
            <a:r>
              <a:rPr lang="en-US" dirty="0" smtClean="0"/>
              <a:t>• “It’s all your fault that this happened.”</a:t>
            </a:r>
          </a:p>
          <a:p>
            <a:r>
              <a:rPr lang="en-US" dirty="0" smtClean="0"/>
              <a:t>• The problem with blaming is that the other person is nearly guaranteed to react defensively, which doesn’t solve the problem.</a:t>
            </a:r>
          </a:p>
          <a:p>
            <a:endParaRPr lang="en-US" dirty="0" smtClean="0"/>
          </a:p>
          <a:p>
            <a:r>
              <a:rPr lang="en-US" b="1" dirty="0" smtClean="0"/>
              <a:t>Kitchen Sinking </a:t>
            </a:r>
            <a:r>
              <a:rPr lang="en-US" dirty="0" smtClean="0"/>
              <a:t>– is when you start with one complaint and then throw another, and another,</a:t>
            </a:r>
          </a:p>
          <a:p>
            <a:r>
              <a:rPr lang="en-US" dirty="0" smtClean="0"/>
              <a:t>and another ultimately overwhelming the person.</a:t>
            </a:r>
          </a:p>
          <a:p>
            <a:endParaRPr lang="en-US" b="1" dirty="0" smtClean="0"/>
          </a:p>
          <a:p>
            <a:r>
              <a:rPr lang="en-US" b="1" dirty="0" smtClean="0"/>
              <a:t>Cross –Complaining </a:t>
            </a:r>
            <a:r>
              <a:rPr lang="en-US" dirty="0" smtClean="0"/>
              <a:t>– is when one person starts complaining and then the other person says,</a:t>
            </a:r>
          </a:p>
          <a:p>
            <a:r>
              <a:rPr lang="en-US" dirty="0" smtClean="0"/>
              <a:t>“Yeah, but you did this, and this…”</a:t>
            </a:r>
          </a:p>
          <a:p>
            <a:endParaRPr lang="en-US" baseline="0" dirty="0" smtClean="0">
              <a:sym typeface="Wingdings"/>
            </a:endParaRPr>
          </a:p>
          <a:p>
            <a:r>
              <a:rPr lang="en-US" baseline="0" dirty="0" smtClean="0">
                <a:sym typeface="Wingdings"/>
              </a:rPr>
              <a:t>How many of you have ever experienced someone complaining to you with one of these methods, or you have complained to someone else with one of these methods</a:t>
            </a:r>
            <a:r>
              <a:rPr lang="en-US" baseline="0" dirty="0" smtClean="0">
                <a:sym typeface="Wingdings"/>
              </a:rPr>
              <a:t>?</a:t>
            </a:r>
          </a:p>
          <a:p>
            <a:endParaRPr lang="en-US" baseline="0" dirty="0" smtClean="0">
              <a:sym typeface="Wingdings"/>
            </a:endParaRPr>
          </a:p>
          <a:p>
            <a:r>
              <a:rPr lang="en-US" baseline="0" dirty="0" smtClean="0">
                <a:sym typeface="Wingdings"/>
              </a:rPr>
              <a:t>Resource: Love Notes, Dibble Institute</a:t>
            </a:r>
          </a:p>
          <a:p>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11</a:t>
            </a:fld>
            <a:endParaRPr lang="en-US"/>
          </a:p>
        </p:txBody>
      </p:sp>
    </p:spTree>
    <p:extLst>
      <p:ext uri="{BB962C8B-B14F-4D97-AF65-F5344CB8AC3E}">
        <p14:creationId xmlns:p14="http://schemas.microsoft.com/office/powerpoint/2010/main" val="2057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unhealthy communication styles we just</a:t>
            </a:r>
            <a:r>
              <a:rPr lang="en-US" baseline="0" dirty="0" smtClean="0"/>
              <a:t> went over </a:t>
            </a:r>
            <a:r>
              <a:rPr lang="en-US" dirty="0" smtClean="0"/>
              <a:t>are normal and common.  We all do them but they are harmful</a:t>
            </a:r>
            <a:r>
              <a:rPr lang="en-US" baseline="0" dirty="0" smtClean="0"/>
              <a:t> especially if they become a pattern of communication.  Too many negative interactions can bring a friendship/relationship down. </a:t>
            </a:r>
          </a:p>
          <a:p>
            <a:endParaRPr lang="en-US" baseline="0" dirty="0" smtClean="0"/>
          </a:p>
          <a:p>
            <a:r>
              <a:rPr lang="en-US" baseline="0" dirty="0" smtClean="0"/>
              <a:t>Negative interactions often have a stronger impact on a friendship/relationship than positive interactions which is why it takes 5 positive interactions for every negative one. We will learn some more skills to help reduce, stop and get out of negative patterns and tendencies.</a:t>
            </a:r>
            <a:endParaRPr lang="en-US" dirty="0" smtClean="0"/>
          </a:p>
          <a:p>
            <a:endParaRPr lang="en-US" baseline="0" dirty="0" smtClean="0"/>
          </a:p>
          <a:p>
            <a:r>
              <a:rPr lang="en-US" baseline="0" dirty="0" smtClean="0"/>
              <a:t>How can you encourage positive interactions with others?</a:t>
            </a:r>
          </a:p>
          <a:p>
            <a:endParaRPr lang="en-US" dirty="0" smtClean="0"/>
          </a:p>
          <a:p>
            <a:r>
              <a:rPr lang="en-US" dirty="0" smtClean="0"/>
              <a:t>Resource: Love Notes,</a:t>
            </a:r>
            <a:r>
              <a:rPr lang="en-US" baseline="0" dirty="0" smtClean="0"/>
              <a:t>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12</a:t>
            </a:fld>
            <a:endParaRPr lang="en-US"/>
          </a:p>
        </p:txBody>
      </p:sp>
    </p:spTree>
    <p:extLst>
      <p:ext uri="{BB962C8B-B14F-4D97-AF65-F5344CB8AC3E}">
        <p14:creationId xmlns:p14="http://schemas.microsoft.com/office/powerpoint/2010/main" val="67760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Have you ever tried to talk to someone who is angry and heated?  </a:t>
            </a:r>
          </a:p>
          <a:p>
            <a:r>
              <a:rPr lang="en-US" sz="1200" dirty="0" smtClean="0"/>
              <a:t>Have you ever been so angry that you said or did things that you later regretted or later thought to yourself “Why didn’t I say this?” or “I should have said such and such.”</a:t>
            </a:r>
          </a:p>
          <a:p>
            <a:endParaRPr lang="en-US" sz="1200" dirty="0" smtClean="0"/>
          </a:p>
          <a:p>
            <a:r>
              <a:rPr lang="en-US" sz="1200" dirty="0" smtClean="0"/>
              <a:t>Well there’s a reason for why this happens and it has to do with how your brain works when you get angry.  Your brain is very complex with many parts.  The higher part of your brain is called the cortex and it is where logic, planning, problem solving and reasoning…it is your “thinking brain”.</a:t>
            </a:r>
          </a:p>
          <a:p>
            <a:endParaRPr lang="en-US" sz="1200" dirty="0" smtClean="0"/>
          </a:p>
          <a:p>
            <a:r>
              <a:rPr lang="en-US" sz="1200" dirty="0" smtClean="0"/>
              <a:t>The lower part of the brain</a:t>
            </a:r>
            <a:r>
              <a:rPr lang="en-US" sz="1200" baseline="0" dirty="0" smtClean="0"/>
              <a:t> </a:t>
            </a:r>
            <a:r>
              <a:rPr lang="en-US" sz="1200" dirty="0" smtClean="0"/>
              <a:t>controls vital bodily functions such as blood pressure, breathing and reflexes; our reactive impulses.</a:t>
            </a:r>
            <a:r>
              <a:rPr lang="en-US" sz="1200" baseline="0" dirty="0" smtClean="0"/>
              <a:t> </a:t>
            </a:r>
            <a:r>
              <a:rPr lang="en-US" sz="1200" dirty="0" smtClean="0"/>
              <a:t>When you are angry, aroused or threatened you are operating in your lower brain; Your brain doesn’t think; it reacts which is why it can be impossible to talk logic or reason with someone who is heated…they truly are not thinking.  </a:t>
            </a:r>
          </a:p>
          <a:p>
            <a:endParaRPr lang="en-US" sz="1200" dirty="0" smtClean="0"/>
          </a:p>
          <a:p>
            <a:r>
              <a:rPr lang="en-US" sz="1200" dirty="0" smtClean="0"/>
              <a:t>The brain is flooded with stress hormones…small amounts of stress hormones can give you energy but too much can make it hard for you to think clearly.  Not until you calm down can you return to your thinking “smart” brain.  </a:t>
            </a:r>
          </a:p>
          <a:p>
            <a:endParaRPr lang="en-US" dirty="0" smtClean="0"/>
          </a:p>
          <a:p>
            <a:r>
              <a:rPr lang="en-US" dirty="0" smtClean="0"/>
              <a:t>It will</a:t>
            </a:r>
            <a:r>
              <a:rPr lang="en-US" baseline="0" dirty="0" smtClean="0"/>
              <a:t> take your brain at least 30 minutes to go from an “angry” brain to a “smart” brain. How do you think this can impact your human performance?</a:t>
            </a:r>
          </a:p>
          <a:p>
            <a:endParaRPr lang="en-US" baseline="0" dirty="0" smtClean="0"/>
          </a:p>
          <a:p>
            <a:r>
              <a:rPr lang="en-US" baseline="0"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13</a:t>
            </a:fld>
            <a:endParaRPr lang="en-US"/>
          </a:p>
        </p:txBody>
      </p:sp>
    </p:spTree>
    <p:extLst>
      <p:ext uri="{BB962C8B-B14F-4D97-AF65-F5344CB8AC3E}">
        <p14:creationId xmlns:p14="http://schemas.microsoft.com/office/powerpoint/2010/main" val="278211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are going to shift gears and learn about healthy and positive ways to communicate with others more effectively</a:t>
            </a:r>
            <a:r>
              <a:rPr lang="en-US" baseline="0" dirty="0" smtClean="0"/>
              <a:t>. The first skill is taking time-outs.</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14</a:t>
            </a:fld>
            <a:endParaRPr lang="en-US"/>
          </a:p>
        </p:txBody>
      </p:sp>
    </p:spTree>
    <p:extLst>
      <p:ext uri="{BB962C8B-B14F-4D97-AF65-F5344CB8AC3E}">
        <p14:creationId xmlns:p14="http://schemas.microsoft.com/office/powerpoint/2010/main" val="288888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What do you think of when you hear the term time out?  </a:t>
            </a:r>
            <a:r>
              <a:rPr lang="en-US" sz="1200" i="1" dirty="0" smtClean="0"/>
              <a:t>Pause</a:t>
            </a:r>
            <a:r>
              <a:rPr lang="en-US" sz="1200" i="1" baseline="0" dirty="0" smtClean="0"/>
              <a:t> for responses.</a:t>
            </a:r>
            <a:endParaRPr lang="en-US" sz="1200" i="1" dirty="0" smtClean="0"/>
          </a:p>
          <a:p>
            <a:r>
              <a:rPr lang="en-US" sz="1200" dirty="0" smtClean="0"/>
              <a:t>This is not the time out we think about for children.  This is like a time out in sports.  </a:t>
            </a:r>
          </a:p>
          <a:p>
            <a:r>
              <a:rPr lang="en-US" sz="1200" dirty="0" smtClean="0"/>
              <a:t>Why do you take a time out in sports? </a:t>
            </a:r>
          </a:p>
          <a:p>
            <a:endParaRPr lang="en-US" sz="1200" dirty="0" smtClean="0"/>
          </a:p>
          <a:p>
            <a:r>
              <a:rPr lang="en-US" sz="1200" dirty="0" smtClean="0"/>
              <a:t>• get a few minutes to rest</a:t>
            </a:r>
          </a:p>
          <a:p>
            <a:r>
              <a:rPr lang="en-US" sz="1200" dirty="0" smtClean="0"/>
              <a:t>• get some coaching</a:t>
            </a:r>
          </a:p>
          <a:p>
            <a:r>
              <a:rPr lang="en-US" sz="1200" dirty="0" smtClean="0"/>
              <a:t>• come up with a plan</a:t>
            </a:r>
          </a:p>
          <a:p>
            <a:endParaRPr lang="en-US" sz="1200" dirty="0" smtClean="0"/>
          </a:p>
          <a:p>
            <a:r>
              <a:rPr lang="en-US" sz="1200" dirty="0" smtClean="0"/>
              <a:t>If you are in a situation where you or the other person is escalating or using their angry brain, that is the perfect opportunity to take a time </a:t>
            </a:r>
            <a:r>
              <a:rPr lang="en-US" sz="1200" dirty="0" smtClean="0"/>
              <a:t>out,</a:t>
            </a:r>
            <a:r>
              <a:rPr lang="en-US" sz="1200" baseline="0" dirty="0" smtClean="0"/>
              <a:t> </a:t>
            </a:r>
            <a:r>
              <a:rPr lang="en-US" sz="1200" dirty="0" smtClean="0"/>
              <a:t>take </a:t>
            </a:r>
            <a:r>
              <a:rPr lang="en-US" sz="1200" dirty="0" smtClean="0"/>
              <a:t>a </a:t>
            </a:r>
            <a:r>
              <a:rPr lang="en-US" sz="1200" dirty="0" smtClean="0"/>
              <a:t>break,</a:t>
            </a:r>
            <a:r>
              <a:rPr lang="en-US" sz="1200" baseline="0" dirty="0" smtClean="0"/>
              <a:t> and </a:t>
            </a:r>
            <a:r>
              <a:rPr lang="en-US" sz="1200" dirty="0" smtClean="0"/>
              <a:t>calm </a:t>
            </a:r>
            <a:r>
              <a:rPr lang="en-US" sz="1200" dirty="0" smtClean="0"/>
              <a:t>down.</a:t>
            </a:r>
          </a:p>
          <a:p>
            <a:endParaRPr lang="en-US" sz="1200" dirty="0" smtClean="0"/>
          </a:p>
          <a:p>
            <a:r>
              <a:rPr lang="en-US" sz="1200" i="1" dirty="0" smtClean="0"/>
              <a:t>Review</a:t>
            </a:r>
            <a:r>
              <a:rPr lang="en-US" sz="1200" i="1" baseline="0" dirty="0" smtClean="0"/>
              <a:t> the Slide with these additional talking points.</a:t>
            </a:r>
            <a:endParaRPr lang="en-US" sz="1200" i="1" dirty="0" smtClean="0"/>
          </a:p>
          <a:p>
            <a:r>
              <a:rPr lang="en-US" sz="1200" dirty="0" smtClean="0"/>
              <a:t>1. Never say </a:t>
            </a:r>
            <a:r>
              <a:rPr lang="en-US" sz="1200" dirty="0" smtClean="0"/>
              <a:t>“you </a:t>
            </a:r>
            <a:r>
              <a:rPr lang="en-US" sz="1200" dirty="0" smtClean="0"/>
              <a:t>need to </a:t>
            </a:r>
            <a:r>
              <a:rPr lang="en-US" sz="1200" dirty="0" smtClean="0"/>
              <a:t>chill” or “you </a:t>
            </a:r>
            <a:r>
              <a:rPr lang="en-US" sz="1200" dirty="0" smtClean="0"/>
              <a:t>need a time </a:t>
            </a:r>
            <a:r>
              <a:rPr lang="en-US" sz="1200" dirty="0" smtClean="0"/>
              <a:t>out”. </a:t>
            </a:r>
            <a:r>
              <a:rPr lang="en-US" sz="1200" dirty="0" smtClean="0"/>
              <a:t>This will just make someone even more defensive. Always say we or I. Or, find</a:t>
            </a:r>
            <a:r>
              <a:rPr lang="en-US" sz="1200" baseline="0" dirty="0" smtClean="0"/>
              <a:t> </a:t>
            </a:r>
            <a:r>
              <a:rPr lang="en-US" sz="1200" dirty="0" smtClean="0"/>
              <a:t>some phrase that works for you and helps you back away.</a:t>
            </a:r>
          </a:p>
          <a:p>
            <a:endParaRPr lang="en-US" sz="1200" dirty="0" smtClean="0"/>
          </a:p>
          <a:p>
            <a:r>
              <a:rPr lang="en-US" sz="1200" dirty="0" smtClean="0"/>
              <a:t>2. Do or say something to calm yourself. Replace hot, negative thoughts with </a:t>
            </a:r>
            <a:r>
              <a:rPr lang="en-US" sz="1200" dirty="0" smtClean="0"/>
              <a:t>soothing,</a:t>
            </a:r>
            <a:r>
              <a:rPr lang="en-US" sz="1200" baseline="0" dirty="0" smtClean="0"/>
              <a:t> positive </a:t>
            </a:r>
            <a:r>
              <a:rPr lang="en-US" sz="1200" dirty="0" smtClean="0"/>
              <a:t>thoughts</a:t>
            </a:r>
            <a:r>
              <a:rPr lang="en-US" sz="1200" dirty="0" smtClean="0"/>
              <a:t>. The messages you repeat inside your head are your </a:t>
            </a:r>
            <a:r>
              <a:rPr lang="en-US" sz="1200" dirty="0" smtClean="0"/>
              <a:t>choice. </a:t>
            </a:r>
            <a:endParaRPr lang="en-US" sz="1200" dirty="0" smtClean="0"/>
          </a:p>
          <a:p>
            <a:endParaRPr lang="en-US" sz="1200" dirty="0" smtClean="0"/>
          </a:p>
          <a:p>
            <a:r>
              <a:rPr lang="en-US" sz="1200" dirty="0" smtClean="0"/>
              <a:t>3. Identify what’s behind the anger. Are you feeling put-down, ignored, disrespected, rejected, accused, unappreciated, devalued, guilty, powerless, uncared for or unloved?</a:t>
            </a:r>
          </a:p>
          <a:p>
            <a:r>
              <a:rPr lang="en-US" sz="1200" dirty="0" smtClean="0"/>
              <a:t>• Thinking about why you are angry will help you be more effective when you do address </a:t>
            </a:r>
            <a:r>
              <a:rPr lang="en-US" sz="1200" dirty="0" smtClean="0"/>
              <a:t>it </a:t>
            </a:r>
            <a:r>
              <a:rPr lang="en-US" sz="1200" dirty="0" smtClean="0"/>
              <a:t>later.</a:t>
            </a:r>
          </a:p>
          <a:p>
            <a:endParaRPr lang="en-US" sz="1200" dirty="0" smtClean="0"/>
          </a:p>
          <a:p>
            <a:r>
              <a:rPr lang="en-US" sz="1200" dirty="0" smtClean="0"/>
              <a:t>4. Remember VIEW: You are Valuable, Important, Equal and Worthy.</a:t>
            </a:r>
          </a:p>
          <a:p>
            <a:r>
              <a:rPr lang="en-US" sz="1200" dirty="0" smtClean="0"/>
              <a:t>• It always help to remember your self-worth.</a:t>
            </a:r>
          </a:p>
          <a:p>
            <a:endParaRPr lang="en-US" sz="1200" dirty="0" smtClean="0"/>
          </a:p>
          <a:p>
            <a:r>
              <a:rPr lang="en-US" sz="1200" dirty="0" smtClean="0"/>
              <a:t>5. Come back and talk. Wait 30 minutes, but no longer than 24 hours. Your brain takes at least 30 minutes to calm down and return to your thinking, smart brain. You need to come back to it within 24 hours so each of you knows you aren’t blowing it off. You may need to use the Speaker Listener Technique to talk through it. You’ll learn this technique soon.</a:t>
            </a:r>
          </a:p>
          <a:p>
            <a:endParaRPr lang="en-US" dirty="0" smtClean="0"/>
          </a:p>
          <a:p>
            <a:r>
              <a:rPr lang="en-US" dirty="0" smtClean="0"/>
              <a:t>Resource:</a:t>
            </a:r>
            <a:r>
              <a:rPr lang="en-US" baseline="0" dirty="0" smtClean="0"/>
              <a:t>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15</a:t>
            </a:fld>
            <a:endParaRPr lang="en-US"/>
          </a:p>
        </p:txBody>
      </p:sp>
    </p:spTree>
    <p:extLst>
      <p:ext uri="{BB962C8B-B14F-4D97-AF65-F5344CB8AC3E}">
        <p14:creationId xmlns:p14="http://schemas.microsoft.com/office/powerpoint/2010/main" val="1210874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Review</a:t>
            </a:r>
            <a:r>
              <a:rPr lang="en-US" sz="1200" i="1" baseline="0" dirty="0" smtClean="0"/>
              <a:t> the Slide with these additional talking points.</a:t>
            </a:r>
            <a:endParaRPr lang="en-US" sz="1200" dirty="0" smtClean="0"/>
          </a:p>
          <a:p>
            <a:r>
              <a:rPr lang="en-US" sz="1200" dirty="0" smtClean="0"/>
              <a:t>1</a:t>
            </a:r>
            <a:r>
              <a:rPr lang="en-US" sz="1200" dirty="0" smtClean="0"/>
              <a:t>. Rehearsing negative thoughts and vengeful comments you plan to make when you talk again only keeps you angry and defeats the whole purpose of a time out, which is to get you back to your calm, thinking, smart brain. </a:t>
            </a:r>
          </a:p>
          <a:p>
            <a:r>
              <a:rPr lang="en-US" sz="1200" b="1" dirty="0" smtClean="0"/>
              <a:t>Examples: </a:t>
            </a:r>
            <a:r>
              <a:rPr lang="en-US" sz="1200" dirty="0" smtClean="0"/>
              <a:t>“She’s a jerk.” “I’m not taking this anymore.” “I’ll show them.”</a:t>
            </a:r>
          </a:p>
          <a:p>
            <a:endParaRPr lang="en-US" sz="1200" dirty="0" smtClean="0"/>
          </a:p>
          <a:p>
            <a:r>
              <a:rPr lang="en-US" sz="1200" dirty="0" smtClean="0"/>
              <a:t>2. Have a couple of soothing messages to repeat over and over to yourself like a mantra when you are angry to replace the negative thoughts that can keep you angry. This also can go along with the human performance project concept</a:t>
            </a:r>
            <a:r>
              <a:rPr lang="en-US" sz="1200" baseline="0" dirty="0" smtClean="0"/>
              <a:t> of mood and mindset.</a:t>
            </a:r>
            <a:endParaRPr lang="en-US" sz="1200" dirty="0" smtClean="0"/>
          </a:p>
          <a:p>
            <a:r>
              <a:rPr lang="en-US" sz="1200" b="1" dirty="0" smtClean="0"/>
              <a:t>Examples: </a:t>
            </a:r>
            <a:r>
              <a:rPr lang="en-US" sz="1200" dirty="0" smtClean="0"/>
              <a:t>“We both might be a little wrong here.” “We’ll figure this out.” “Don’t take it personally. This is not about me.”</a:t>
            </a:r>
          </a:p>
          <a:p>
            <a:endParaRPr lang="en-US" sz="1200" dirty="0" smtClean="0"/>
          </a:p>
          <a:p>
            <a:r>
              <a:rPr lang="en-US" sz="1200" dirty="0" smtClean="0"/>
              <a:t>3. Hurt is usually what lies behind anger. Think about it. Is this person disrespecting you or putting you down? Rejecting you, leaving you out, or ignoring you? Are you jealous? Do you feel falsely accused? Distrusted? Or do you feel </a:t>
            </a:r>
            <a:r>
              <a:rPr lang="en-US" sz="1200" dirty="0" err="1" smtClean="0"/>
              <a:t>unliked</a:t>
            </a:r>
            <a:r>
              <a:rPr lang="en-US" sz="1200" dirty="0" smtClean="0"/>
              <a:t>, uncared-for, or unwanted? Do you feel powerless?</a:t>
            </a:r>
          </a:p>
          <a:p>
            <a:endParaRPr lang="en-US" dirty="0" smtClean="0"/>
          </a:p>
          <a:p>
            <a:r>
              <a:rPr lang="en-US"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16</a:t>
            </a:fld>
            <a:endParaRPr lang="en-US"/>
          </a:p>
        </p:txBody>
      </p:sp>
    </p:spTree>
    <p:extLst>
      <p:ext uri="{BB962C8B-B14F-4D97-AF65-F5344CB8AC3E}">
        <p14:creationId xmlns:p14="http://schemas.microsoft.com/office/powerpoint/2010/main" val="375024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skill we will go over is using the speaker/listener technique to discuss and be comfortable having difficult conversations.</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17</a:t>
            </a:fld>
            <a:endParaRPr lang="en-US"/>
          </a:p>
        </p:txBody>
      </p:sp>
    </p:spTree>
    <p:extLst>
      <p:ext uri="{BB962C8B-B14F-4D97-AF65-F5344CB8AC3E}">
        <p14:creationId xmlns:p14="http://schemas.microsoft.com/office/powerpoint/2010/main" val="313455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I</a:t>
            </a:r>
            <a:r>
              <a:rPr lang="en-US" sz="1200" b="1" i="1" baseline="0" dirty="0" smtClean="0"/>
              <a:t>n this activity you will need two </a:t>
            </a:r>
            <a:r>
              <a:rPr lang="en-US" sz="1200" b="1" i="1" dirty="0" smtClean="0"/>
              <a:t>facilitators to demonstrate an example of a conversation before using Speaker/Listener and one while using the Speaker/Listener technique.</a:t>
            </a:r>
            <a:endParaRPr lang="en-US" sz="1200" dirty="0" smtClean="0"/>
          </a:p>
          <a:p>
            <a:endParaRPr lang="en-US" sz="1200" dirty="0" smtClean="0"/>
          </a:p>
          <a:p>
            <a:r>
              <a:rPr lang="en-US" sz="1200" dirty="0" smtClean="0"/>
              <a:t>So </a:t>
            </a:r>
            <a:r>
              <a:rPr lang="en-US" sz="1200" dirty="0" smtClean="0"/>
              <a:t>you have started to get into a heated discussion with your friend,</a:t>
            </a:r>
            <a:r>
              <a:rPr lang="en-US" sz="1200" baseline="0" dirty="0" smtClean="0"/>
              <a:t> teammate, or partner</a:t>
            </a:r>
            <a:r>
              <a:rPr lang="en-US" sz="1200" dirty="0" smtClean="0"/>
              <a:t> about something really important to you.  You decide to take a time out and a few hours later agree to come back and discuss the problem.  This is when you can use the Speaker/Listener Technique.  When you are in argument, what you want more than anything is to be listened to…which is the same thing the other person wants!  This technique is a way for both of you to get what you want.</a:t>
            </a:r>
          </a:p>
          <a:p>
            <a:r>
              <a:rPr lang="en-US" sz="1200" dirty="0" smtClean="0"/>
              <a:t>The basic principle is that one person speaks while the other person listens.  Sounds easy?!  Well, not when your in an argument which is why you should take a time out and calm down first. </a:t>
            </a:r>
          </a:p>
          <a:p>
            <a:endParaRPr lang="en-US" sz="1200" b="1" dirty="0" smtClean="0"/>
          </a:p>
          <a:p>
            <a:r>
              <a:rPr lang="en-US" sz="1200" b="1" dirty="0" smtClean="0"/>
              <a:t>Scenario: Speaker is upset with Listener because the Listener said they wanted</a:t>
            </a:r>
            <a:r>
              <a:rPr lang="en-US" sz="1200" b="1" baseline="0" dirty="0" smtClean="0"/>
              <a:t> </a:t>
            </a:r>
            <a:r>
              <a:rPr lang="en-US" sz="1200" b="1" dirty="0" smtClean="0"/>
              <a:t>to go the leadership</a:t>
            </a:r>
            <a:r>
              <a:rPr lang="en-US" sz="1200" b="1" baseline="0" dirty="0" smtClean="0"/>
              <a:t> meeting after school </a:t>
            </a:r>
            <a:r>
              <a:rPr lang="en-US" sz="1200" b="1" dirty="0" smtClean="0"/>
              <a:t>but the Speaker</a:t>
            </a:r>
            <a:r>
              <a:rPr lang="en-US" sz="1200" b="1" baseline="0" dirty="0" smtClean="0"/>
              <a:t> saw on Snapchat that they went to Dunkin’ Donuts after school to hang out with friends, when they were supposed to go to the meeting together.</a:t>
            </a:r>
          </a:p>
          <a:p>
            <a:endParaRPr lang="en-US" sz="1200" dirty="0" smtClean="0"/>
          </a:p>
          <a:p>
            <a:r>
              <a:rPr lang="en-US" sz="1200" dirty="0" smtClean="0"/>
              <a:t>The basic idea of the Speaker/Listener Technique:</a:t>
            </a:r>
          </a:p>
          <a:p>
            <a:endParaRPr lang="en-US" sz="1200" dirty="0" smtClean="0"/>
          </a:p>
          <a:p>
            <a:pPr marL="291179" indent="-291179">
              <a:buFont typeface="Arial"/>
              <a:buChar char="•"/>
            </a:pPr>
            <a:r>
              <a:rPr lang="en-US" sz="1200" dirty="0" smtClean="0"/>
              <a:t>The Speaker/Listener Technique is simple. One talks while the other listens.</a:t>
            </a:r>
          </a:p>
          <a:p>
            <a:pPr marL="291179" indent="-291179">
              <a:buFont typeface="Arial"/>
              <a:buChar char="•"/>
            </a:pPr>
            <a:r>
              <a:rPr lang="en-US" sz="1200" dirty="0" smtClean="0"/>
              <a:t>Sounds easy, but here is the catch. The Listener has to listen so well that she or he will be able to paraphrase back what she or he heard.</a:t>
            </a:r>
          </a:p>
          <a:p>
            <a:pPr marL="291179" indent="-291179">
              <a:buFont typeface="Arial"/>
              <a:buChar char="•"/>
            </a:pPr>
            <a:r>
              <a:rPr lang="en-US" sz="1200" dirty="0" smtClean="0"/>
              <a:t>During an argument, while the other person is talking, what are most people doing?</a:t>
            </a:r>
          </a:p>
          <a:p>
            <a:pPr marL="291179" indent="-291179">
              <a:buFont typeface="Arial"/>
              <a:buChar char="•"/>
            </a:pPr>
            <a:r>
              <a:rPr lang="en-US" sz="1200" dirty="0" smtClean="0"/>
              <a:t>(Pause for responses) Yes, you are thinking about your response. You are either forming a response, disagreeing, and often interrupting. You are definitely not listening very well.</a:t>
            </a:r>
          </a:p>
          <a:p>
            <a:pPr marL="291179" indent="-291179">
              <a:buFont typeface="Arial"/>
              <a:buChar char="•"/>
            </a:pPr>
            <a:r>
              <a:rPr lang="en-US" sz="1200" dirty="0" smtClean="0"/>
              <a:t>Paraphrasing simply means saying in your own words what you heard. Paraphrasing feels artificial and slow, but it is the only way to ensure the listener is effectively listening and not being distracted by thinking of his or her response.</a:t>
            </a:r>
            <a:endParaRPr lang="en-US" sz="1200" b="1" dirty="0" smtClean="0"/>
          </a:p>
          <a:p>
            <a:endParaRPr lang="en-US" dirty="0" smtClean="0"/>
          </a:p>
          <a:p>
            <a:r>
              <a:rPr lang="en-US"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18</a:t>
            </a:fld>
            <a:endParaRPr lang="en-US"/>
          </a:p>
        </p:txBody>
      </p:sp>
    </p:spTree>
    <p:extLst>
      <p:ext uri="{BB962C8B-B14F-4D97-AF65-F5344CB8AC3E}">
        <p14:creationId xmlns:p14="http://schemas.microsoft.com/office/powerpoint/2010/main" val="2022579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rules:</a:t>
            </a:r>
          </a:p>
          <a:p>
            <a:r>
              <a:rPr lang="en-US" sz="1200" dirty="0" smtClean="0"/>
              <a:t>1.  Stay on one topic at a time: Don’t go on and on. Make a few statements and wait for the listener to paraphrase.</a:t>
            </a:r>
          </a:p>
          <a:p>
            <a:r>
              <a:rPr lang="en-US" sz="1200" dirty="0" smtClean="0"/>
              <a:t>2. Speak for yourself: It is your opportunity to give information about yourself.</a:t>
            </a:r>
          </a:p>
          <a:p>
            <a:r>
              <a:rPr lang="en-US" sz="1200" dirty="0" smtClean="0"/>
              <a:t>3. Don’t Mind Read the other person: Remember, this is your opportunity to tell the other person your point of view or your concerns.</a:t>
            </a:r>
          </a:p>
          <a:p>
            <a:r>
              <a:rPr lang="en-US" sz="1200" dirty="0" smtClean="0"/>
              <a:t>4. Give the listener good feedback…</a:t>
            </a:r>
          </a:p>
          <a:p>
            <a:r>
              <a:rPr lang="en-US" sz="1200" dirty="0" smtClean="0"/>
              <a:t>	“Yes, that’s it. You’ve got it.”</a:t>
            </a:r>
          </a:p>
          <a:p>
            <a:r>
              <a:rPr lang="en-US" sz="1200" dirty="0" smtClean="0"/>
              <a:t>	“Well, yes, you got part of what I was saying, but that’s not it exactly. Here, let me try again.”</a:t>
            </a:r>
          </a:p>
          <a:p>
            <a:r>
              <a:rPr lang="en-US" sz="1200" dirty="0" smtClean="0"/>
              <a:t>	“No that isn’t what I mean. Let me try again.”</a:t>
            </a:r>
          </a:p>
          <a:p>
            <a:endParaRPr lang="en-US" dirty="0" smtClean="0"/>
          </a:p>
          <a:p>
            <a:r>
              <a:rPr lang="en-US"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19</a:t>
            </a:fld>
            <a:endParaRPr lang="en-US"/>
          </a:p>
        </p:txBody>
      </p:sp>
    </p:spTree>
    <p:extLst>
      <p:ext uri="{BB962C8B-B14F-4D97-AF65-F5344CB8AC3E}">
        <p14:creationId xmlns:p14="http://schemas.microsoft.com/office/powerpoint/2010/main" val="316348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BEAC9DF9-2D12-49ED-8DAB-42282D44D705}" type="slidenum">
              <a:rPr lang="en-US" smtClean="0"/>
              <a:t>2</a:t>
            </a:fld>
            <a:endParaRPr lang="en-US"/>
          </a:p>
        </p:txBody>
      </p:sp>
    </p:spTree>
    <p:extLst>
      <p:ext uri="{BB962C8B-B14F-4D97-AF65-F5344CB8AC3E}">
        <p14:creationId xmlns:p14="http://schemas.microsoft.com/office/powerpoint/2010/main" val="723043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Rules for the Listener:</a:t>
            </a:r>
          </a:p>
          <a:p>
            <a:endParaRPr lang="en-US" sz="1200" dirty="0" smtClean="0"/>
          </a:p>
          <a:p>
            <a:pPr marL="349415" indent="-349415">
              <a:buAutoNum type="arabicPeriod"/>
            </a:pPr>
            <a:r>
              <a:rPr lang="en-US" sz="1200" dirty="0" smtClean="0"/>
              <a:t>Don’t disagree, give your side, interrupt or to solve the problem.</a:t>
            </a:r>
          </a:p>
          <a:p>
            <a:pPr marL="349415" indent="-349415">
              <a:buAutoNum type="arabicPeriod"/>
            </a:pPr>
            <a:r>
              <a:rPr lang="en-US" sz="1200" dirty="0" smtClean="0"/>
              <a:t>Listen and try to understand what the Speaker is saying.</a:t>
            </a:r>
          </a:p>
          <a:p>
            <a:pPr marL="349415" indent="-349415">
              <a:buAutoNum type="arabicPeriod"/>
            </a:pPr>
            <a:r>
              <a:rPr lang="en-US" sz="1200" dirty="0" smtClean="0"/>
              <a:t>Paraphrase back what you heard. “So what I hear you saying is…”</a:t>
            </a:r>
          </a:p>
          <a:p>
            <a:pPr marL="349415" indent="-349415">
              <a:buAutoNum type="arabicPeriod"/>
            </a:pPr>
            <a:r>
              <a:rPr lang="en-US" sz="1200" dirty="0" smtClean="0"/>
              <a:t>Ask questions to clarify if needed. You can say, “I don’t understand. Try to explain that again.”</a:t>
            </a:r>
          </a:p>
          <a:p>
            <a:pPr marL="349415" indent="-349415">
              <a:buAutoNum type="arabicPeriod"/>
            </a:pPr>
            <a:endParaRPr lang="en-US" sz="1200" dirty="0" smtClean="0"/>
          </a:p>
          <a:p>
            <a:r>
              <a:rPr lang="en-US" sz="1200" dirty="0" smtClean="0"/>
              <a:t>• When it is said that you can’t disagree while listening, it doesn’t mean you can’t disagree.</a:t>
            </a:r>
          </a:p>
          <a:p>
            <a:r>
              <a:rPr lang="en-US" sz="1200" dirty="0" smtClean="0"/>
              <a:t>• When it is your turn to speak, you can disagree. Then, you can give your perspective.</a:t>
            </a:r>
          </a:p>
          <a:p>
            <a:endParaRPr lang="en-US" dirty="0" smtClean="0"/>
          </a:p>
          <a:p>
            <a:r>
              <a:rPr lang="en-US"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20</a:t>
            </a:fld>
            <a:endParaRPr lang="en-US"/>
          </a:p>
        </p:txBody>
      </p:sp>
    </p:spTree>
    <p:extLst>
      <p:ext uri="{BB962C8B-B14F-4D97-AF65-F5344CB8AC3E}">
        <p14:creationId xmlns:p14="http://schemas.microsoft.com/office/powerpoint/2010/main" val="2554792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p>
          <a:p>
            <a:endParaRPr lang="en-US" baseline="0" dirty="0" smtClean="0"/>
          </a:p>
          <a:p>
            <a:endParaRPr lang="en-US" baseline="0" dirty="0" smtClean="0"/>
          </a:p>
          <a:p>
            <a:r>
              <a:rPr lang="en-US" baseline="0" dirty="0" smtClean="0"/>
              <a:t>Resources: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21</a:t>
            </a:fld>
            <a:endParaRPr lang="en-US"/>
          </a:p>
        </p:txBody>
      </p:sp>
    </p:spTree>
    <p:extLst>
      <p:ext uri="{BB962C8B-B14F-4D97-AF65-F5344CB8AC3E}">
        <p14:creationId xmlns:p14="http://schemas.microsoft.com/office/powerpoint/2010/main" val="171581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will get the opportunity</a:t>
            </a:r>
            <a:r>
              <a:rPr lang="en-US" baseline="0" dirty="0" smtClean="0"/>
              <a:t> to practice the speaker/listener technique with a partner. There are a few different scenarios that will be passed out amongst the group and you will pair up and have one person be the speaker and one person be the listener. Take a few minutes to prepare your conversation and then we will have a few of you share to the group through a role-play. You will be adding your own words and personality to the scenario.</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22</a:t>
            </a:fld>
            <a:endParaRPr lang="en-US"/>
          </a:p>
        </p:txBody>
      </p:sp>
    </p:spTree>
    <p:extLst>
      <p:ext uri="{BB962C8B-B14F-4D97-AF65-F5344CB8AC3E}">
        <p14:creationId xmlns:p14="http://schemas.microsoft.com/office/powerpoint/2010/main" val="155870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communication skills ties into a previous slide about ineffective ways to complain. Now, we</a:t>
            </a:r>
            <a:r>
              <a:rPr lang="en-US" baseline="0" dirty="0" smtClean="0"/>
              <a:t> will go over a communication technique to help us better explain our thoughts, feelings, and facts about the situation.</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23</a:t>
            </a:fld>
            <a:endParaRPr lang="en-US"/>
          </a:p>
        </p:txBody>
      </p:sp>
    </p:spTree>
    <p:extLst>
      <p:ext uri="{BB962C8B-B14F-4D97-AF65-F5344CB8AC3E}">
        <p14:creationId xmlns:p14="http://schemas.microsoft.com/office/powerpoint/2010/main" val="2740345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buSzPct val="25000"/>
              <a:defRPr/>
            </a:pPr>
            <a:r>
              <a:rPr lang="en-US" i="1" dirty="0" smtClean="0"/>
              <a:t>Go over slide.</a:t>
            </a:r>
          </a:p>
          <a:p>
            <a:pPr defTabSz="465887">
              <a:buSzPct val="25000"/>
              <a:defRPr/>
            </a:pPr>
            <a:endParaRPr lang="en-US" dirty="0" smtClean="0"/>
          </a:p>
          <a:p>
            <a:r>
              <a:rPr lang="en-US" dirty="0" smtClean="0"/>
              <a:t>The objective is to think about the </a:t>
            </a:r>
            <a:r>
              <a:rPr lang="en-US" b="1" dirty="0" smtClean="0"/>
              <a:t>W</a:t>
            </a:r>
            <a:r>
              <a:rPr lang="en-US" dirty="0" smtClean="0"/>
              <a:t>hat (specific behavior), the </a:t>
            </a:r>
            <a:r>
              <a:rPr lang="en-US" b="1" dirty="0" smtClean="0"/>
              <a:t>W</a:t>
            </a:r>
            <a:r>
              <a:rPr lang="en-US" dirty="0" smtClean="0"/>
              <a:t>hen or </a:t>
            </a:r>
            <a:r>
              <a:rPr lang="en-US" b="1" dirty="0" smtClean="0"/>
              <a:t>W</a:t>
            </a:r>
            <a:r>
              <a:rPr lang="en-US" dirty="0" smtClean="0"/>
              <a:t>here (it happened last), and to state how it </a:t>
            </a:r>
            <a:r>
              <a:rPr lang="en-US" b="1" dirty="0" smtClean="0"/>
              <a:t>A</a:t>
            </a:r>
            <a:r>
              <a:rPr lang="en-US" dirty="0" smtClean="0"/>
              <a:t>ffected you.</a:t>
            </a:r>
          </a:p>
          <a:p>
            <a:endParaRPr lang="en-US" dirty="0" smtClean="0"/>
          </a:p>
          <a:p>
            <a:r>
              <a:rPr lang="en-US" i="1" dirty="0" smtClean="0"/>
              <a:t>Emphasize to participants a complaint is an opportunity for one person to let another person know how and why something affects or bothers you.</a:t>
            </a:r>
          </a:p>
          <a:p>
            <a:endParaRPr lang="en-US" dirty="0" smtClean="0"/>
          </a:p>
          <a:p>
            <a:r>
              <a:rPr lang="en-US"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24</a:t>
            </a:fld>
            <a:endParaRPr lang="en-US"/>
          </a:p>
        </p:txBody>
      </p:sp>
    </p:spTree>
    <p:extLst>
      <p:ext uri="{BB962C8B-B14F-4D97-AF65-F5344CB8AC3E}">
        <p14:creationId xmlns:p14="http://schemas.microsoft.com/office/powerpoint/2010/main" val="3219842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Use the PowerPoint slides or simply read aloud the examples below. Ask the group to identify the parts (W, W, and </a:t>
            </a:r>
            <a:r>
              <a:rPr lang="en-US" i="1" dirty="0" smtClean="0"/>
              <a:t>A)</a:t>
            </a:r>
            <a:r>
              <a:rPr lang="en-US" i="1" baseline="0" dirty="0" smtClean="0"/>
              <a:t> </a:t>
            </a:r>
            <a:r>
              <a:rPr lang="en-US" i="1" dirty="0" smtClean="0"/>
              <a:t>in </a:t>
            </a:r>
            <a:r>
              <a:rPr lang="en-US" i="1" dirty="0" smtClean="0"/>
              <a:t>the examples.</a:t>
            </a:r>
          </a:p>
          <a:p>
            <a:endParaRPr lang="en-US" dirty="0" smtClean="0"/>
          </a:p>
          <a:p>
            <a:r>
              <a:rPr lang="en-US" dirty="0" smtClean="0"/>
              <a:t>Example A: “Yesterday when you didn’t show up to my jazz concert like you said you would, I felt sad and betrayed because I trusted your word. I often</a:t>
            </a:r>
            <a:r>
              <a:rPr lang="en-US" baseline="0" dirty="0" smtClean="0"/>
              <a:t> go the extra mile to attend your events to support you.”</a:t>
            </a:r>
            <a:endParaRPr lang="en-US" dirty="0" smtClean="0"/>
          </a:p>
          <a:p>
            <a:endParaRPr lang="en-US" dirty="0" smtClean="0"/>
          </a:p>
          <a:p>
            <a:r>
              <a:rPr lang="en-US" dirty="0" smtClean="0"/>
              <a:t>Key: What—didn’t show up; When or Where—yesterday,</a:t>
            </a:r>
            <a:r>
              <a:rPr lang="en-US" baseline="0" dirty="0" smtClean="0"/>
              <a:t> the jazz concert</a:t>
            </a:r>
            <a:r>
              <a:rPr lang="en-US" dirty="0" smtClean="0"/>
              <a:t>; and How it Affected You—I felt sad and betrayed</a:t>
            </a:r>
          </a:p>
          <a:p>
            <a:r>
              <a:rPr lang="en-US" dirty="0" smtClean="0"/>
              <a:t>because I trusted you.</a:t>
            </a:r>
          </a:p>
          <a:p>
            <a:endParaRPr lang="en-US" dirty="0" smtClean="0"/>
          </a:p>
          <a:p>
            <a:r>
              <a:rPr lang="en-US" i="1" dirty="0" smtClean="0"/>
              <a:t>• Ask them to compare that complaint with the example of an ineffective way of complaining: </a:t>
            </a:r>
            <a:r>
              <a:rPr lang="en-US" dirty="0" smtClean="0"/>
              <a:t>“There you go again, always late or never showing up. I should have known. You’re</a:t>
            </a:r>
            <a:r>
              <a:rPr lang="en-US" baseline="0" dirty="0" smtClean="0"/>
              <a:t> such a terrible friend</a:t>
            </a:r>
            <a:r>
              <a:rPr lang="en-US" dirty="0" smtClean="0"/>
              <a:t>.”</a:t>
            </a:r>
          </a:p>
          <a:p>
            <a:endParaRPr lang="en-US" dirty="0" smtClean="0"/>
          </a:p>
          <a:p>
            <a:r>
              <a:rPr lang="en-US" dirty="0" smtClean="0"/>
              <a:t>How might things</a:t>
            </a:r>
            <a:r>
              <a:rPr lang="en-US" baseline="0" dirty="0" smtClean="0"/>
              <a:t> have gone if this person used the ineffective way to complain? What ineffective strategies are they using in this example? </a:t>
            </a:r>
            <a:endParaRPr lang="en-US" baseline="0" dirty="0" smtClean="0"/>
          </a:p>
          <a:p>
            <a:endParaRPr lang="en-US" baseline="0" dirty="0" smtClean="0"/>
          </a:p>
          <a:p>
            <a:r>
              <a:rPr lang="en-US" baseline="0" dirty="0" smtClean="0"/>
              <a:t>How could using the WWA approach help you in handling complaints as a leader?</a:t>
            </a:r>
            <a:endParaRPr lang="en-US" baseline="0" dirty="0" smtClean="0"/>
          </a:p>
          <a:p>
            <a:endParaRPr lang="en-US" dirty="0" smtClean="0"/>
          </a:p>
          <a:p>
            <a:r>
              <a:rPr lang="en-US" dirty="0" smtClean="0"/>
              <a:t>Resource:</a:t>
            </a:r>
            <a:r>
              <a:rPr lang="en-US" baseline="0" dirty="0" smtClean="0"/>
              <a:t> Love Notes, Dibble Institute</a:t>
            </a:r>
            <a:endParaRPr lang="en-US" dirty="0" smtClean="0"/>
          </a:p>
          <a:p>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25</a:t>
            </a:fld>
            <a:endParaRPr lang="en-US"/>
          </a:p>
        </p:txBody>
      </p:sp>
    </p:spTree>
    <p:extLst>
      <p:ext uri="{BB962C8B-B14F-4D97-AF65-F5344CB8AC3E}">
        <p14:creationId xmlns:p14="http://schemas.microsoft.com/office/powerpoint/2010/main" val="1567160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communication skill is about</a:t>
            </a:r>
            <a:r>
              <a:rPr lang="en-US" baseline="0" dirty="0" smtClean="0"/>
              <a:t> solving problems more effectively and making sure all voices are heard in the decision-making process.</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26</a:t>
            </a:fld>
            <a:endParaRPr lang="en-US"/>
          </a:p>
        </p:txBody>
      </p:sp>
    </p:spTree>
    <p:extLst>
      <p:ext uri="{BB962C8B-B14F-4D97-AF65-F5344CB8AC3E}">
        <p14:creationId xmlns:p14="http://schemas.microsoft.com/office/powerpoint/2010/main" val="386791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t>All </a:t>
            </a:r>
            <a:r>
              <a:rPr lang="en-US" dirty="0" smtClean="0"/>
              <a:t>people have problems – big ones and small ones – with those they love, live with or work with.  Best friends have problems, teams</a:t>
            </a:r>
            <a:r>
              <a:rPr lang="en-US" baseline="0" dirty="0" smtClean="0"/>
              <a:t> have problems,</a:t>
            </a:r>
            <a:r>
              <a:rPr lang="en-US" dirty="0" smtClean="0"/>
              <a:t> happy </a:t>
            </a:r>
            <a:r>
              <a:rPr lang="en-US" dirty="0" smtClean="0"/>
              <a:t>couples have </a:t>
            </a:r>
            <a:r>
              <a:rPr lang="en-US" dirty="0" smtClean="0"/>
              <a:t>problems…but there is a simple tool you can use when trying to deal with these problems.</a:t>
            </a:r>
          </a:p>
          <a:p>
            <a:pPr>
              <a:buSzPct val="25000"/>
            </a:pPr>
            <a:endParaRPr lang="en-US" dirty="0" smtClean="0"/>
          </a:p>
          <a:p>
            <a:pPr>
              <a:buSzPct val="25000"/>
            </a:pPr>
            <a:r>
              <a:rPr lang="en-US" dirty="0" smtClean="0"/>
              <a:t>Effective problem solving needs to be divided into two parts. The first part is to have a good discussion about the problem or issue so you understand what’s going on with the other person.</a:t>
            </a:r>
            <a:r>
              <a:rPr lang="en-US" baseline="0" dirty="0" smtClean="0"/>
              <a:t> </a:t>
            </a:r>
            <a:r>
              <a:rPr lang="en-US" dirty="0" smtClean="0"/>
              <a:t>This discussion helps you understand the perspective and concerns of the other person. Many times we don’t really understand why something is important or bothering someone, or why someone did something. The Speaker/Listener Technique is an excellent tool to use.</a:t>
            </a:r>
          </a:p>
          <a:p>
            <a:pPr>
              <a:buClr>
                <a:schemeClr val="dk1"/>
              </a:buClr>
              <a:buSzPct val="25000"/>
            </a:pPr>
            <a:endParaRPr lang="en-US" dirty="0" smtClean="0"/>
          </a:p>
          <a:p>
            <a:pPr>
              <a:buClr>
                <a:schemeClr val="dk1"/>
              </a:buClr>
              <a:buSzPct val="25000"/>
            </a:pPr>
            <a:r>
              <a:rPr lang="en-US" dirty="0" smtClean="0"/>
              <a:t>Resource:</a:t>
            </a:r>
            <a:r>
              <a:rPr lang="en-US" baseline="0" dirty="0" smtClean="0"/>
              <a:t> Love Notes, Dibble Institute</a:t>
            </a:r>
            <a:endParaRPr lang="en-US" dirty="0" smtClean="0"/>
          </a:p>
          <a:p>
            <a:pPr>
              <a:buSzPct val="25000"/>
            </a:pPr>
            <a:endParaRPr lang="en-US" dirty="0" smtClean="0"/>
          </a:p>
          <a:p>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27</a:t>
            </a:fld>
            <a:endParaRPr lang="en-US"/>
          </a:p>
        </p:txBody>
      </p:sp>
    </p:spTree>
    <p:extLst>
      <p:ext uri="{BB962C8B-B14F-4D97-AF65-F5344CB8AC3E}">
        <p14:creationId xmlns:p14="http://schemas.microsoft.com/office/powerpoint/2010/main" val="3770415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endParaRPr lang="en-US" i="1" dirty="0"/>
          </a:p>
        </p:txBody>
      </p:sp>
      <p:sp>
        <p:nvSpPr>
          <p:cNvPr id="4" name="Slide Number Placeholder 3"/>
          <p:cNvSpPr>
            <a:spLocks noGrp="1"/>
          </p:cNvSpPr>
          <p:nvPr>
            <p:ph type="sldNum" sz="quarter" idx="10"/>
          </p:nvPr>
        </p:nvSpPr>
        <p:spPr/>
        <p:txBody>
          <a:bodyPr/>
          <a:lstStyle/>
          <a:p>
            <a:fld id="{BEAC9DF9-2D12-49ED-8DAB-42282D44D705}" type="slidenum">
              <a:rPr lang="en-US" smtClean="0"/>
              <a:t>28</a:t>
            </a:fld>
            <a:endParaRPr lang="en-US"/>
          </a:p>
        </p:txBody>
      </p:sp>
    </p:spTree>
    <p:extLst>
      <p:ext uri="{BB962C8B-B14F-4D97-AF65-F5344CB8AC3E}">
        <p14:creationId xmlns:p14="http://schemas.microsoft.com/office/powerpoint/2010/main" val="3034432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learned several skills to communicating effectively as</a:t>
            </a:r>
            <a:r>
              <a:rPr lang="en-US" baseline="0" dirty="0" smtClean="0"/>
              <a:t> a leader</a:t>
            </a:r>
            <a:r>
              <a:rPr lang="en-US" dirty="0" smtClean="0"/>
              <a:t>.  Can you identify which skill you use for which scenario?  </a:t>
            </a:r>
            <a:r>
              <a:rPr lang="en-US" i="1" dirty="0" smtClean="0"/>
              <a:t>Have participants shout out their answers.</a:t>
            </a:r>
          </a:p>
          <a:p>
            <a:pPr marL="232943" indent="-232943">
              <a:buAutoNum type="arabicPeriod"/>
            </a:pPr>
            <a:endParaRPr lang="en-US" dirty="0" smtClean="0"/>
          </a:p>
          <a:p>
            <a:r>
              <a:rPr lang="en-US" dirty="0" smtClean="0"/>
              <a:t>A. When your feelings are hurt by someone’s actions or behaviors……use the WWA</a:t>
            </a:r>
          </a:p>
          <a:p>
            <a:r>
              <a:rPr lang="en-US" dirty="0" smtClean="0"/>
              <a:t>technique.</a:t>
            </a:r>
          </a:p>
          <a:p>
            <a:r>
              <a:rPr lang="en-US" dirty="0" smtClean="0"/>
              <a:t>Answer: 2</a:t>
            </a:r>
          </a:p>
          <a:p>
            <a:r>
              <a:rPr lang="en-US" dirty="0" smtClean="0"/>
              <a:t>B.</a:t>
            </a:r>
            <a:r>
              <a:rPr lang="en-US" baseline="0" dirty="0" smtClean="0"/>
              <a:t> </a:t>
            </a:r>
            <a:r>
              <a:rPr lang="en-US" dirty="0" smtClean="0"/>
              <a:t>When you are both having a difficult time communicating about facts or feelings…..use the Speaker/Listener Technique.</a:t>
            </a:r>
          </a:p>
          <a:p>
            <a:r>
              <a:rPr lang="en-US" dirty="0" smtClean="0"/>
              <a:t>Answer: 3</a:t>
            </a:r>
          </a:p>
          <a:p>
            <a:r>
              <a:rPr lang="en-US" dirty="0" smtClean="0"/>
              <a:t>C. When you both agree that you need to work on an issue…..use the Problem Solving model.</a:t>
            </a:r>
          </a:p>
          <a:p>
            <a:r>
              <a:rPr lang="en-US" dirty="0" smtClean="0"/>
              <a:t>Answer: 4</a:t>
            </a:r>
          </a:p>
          <a:p>
            <a:r>
              <a:rPr lang="en-US" dirty="0" smtClean="0"/>
              <a:t>D. When you feel yourself getting really upset…..use Time-Outs.</a:t>
            </a:r>
          </a:p>
          <a:p>
            <a:r>
              <a:rPr lang="en-US" dirty="0" smtClean="0"/>
              <a:t>Answer: 1</a:t>
            </a:r>
          </a:p>
          <a:p>
            <a:endParaRPr lang="en-US" dirty="0" smtClean="0"/>
          </a:p>
          <a:p>
            <a:r>
              <a:rPr lang="en-US" dirty="0" smtClean="0"/>
              <a:t>Resource: Love Notes, Dibble Institute</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29</a:t>
            </a:fld>
            <a:endParaRPr lang="en-US"/>
          </a:p>
        </p:txBody>
      </p:sp>
    </p:spTree>
    <p:extLst>
      <p:ext uri="{BB962C8B-B14F-4D97-AF65-F5344CB8AC3E}">
        <p14:creationId xmlns:p14="http://schemas.microsoft.com/office/powerpoint/2010/main" val="211140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think of communication, majority</a:t>
            </a:r>
            <a:r>
              <a:rPr lang="en-US" baseline="0" dirty="0" smtClean="0"/>
              <a:t> of the time we are thinking about the words we communicate, and not necessarily our body language, facial expressions, or tone of voice. Having conversations is more than just words, it’s about how your body is communicating and relaying the information as well.</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3</a:t>
            </a:fld>
            <a:endParaRPr lang="en-US"/>
          </a:p>
        </p:txBody>
      </p:sp>
    </p:spTree>
    <p:extLst>
      <p:ext uri="{BB962C8B-B14F-4D97-AF65-F5344CB8AC3E}">
        <p14:creationId xmlns:p14="http://schemas.microsoft.com/office/powerpoint/2010/main" val="273834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You will need</a:t>
            </a:r>
            <a:r>
              <a:rPr lang="en-US" b="1" i="1" baseline="0" dirty="0" smtClean="0"/>
              <a:t> notecards or blank paper for this activity.</a:t>
            </a:r>
          </a:p>
          <a:p>
            <a:endParaRPr lang="en-US" dirty="0" smtClean="0"/>
          </a:p>
          <a:p>
            <a:r>
              <a:rPr lang="en-US" dirty="0" smtClean="0"/>
              <a:t>To</a:t>
            </a:r>
            <a:r>
              <a:rPr lang="en-US" baseline="0" dirty="0" smtClean="0"/>
              <a:t> wrap up this training, we will write a daily appreciation.</a:t>
            </a:r>
            <a:r>
              <a:rPr lang="en-US" dirty="0" smtClean="0"/>
              <a:t> When people feel appreciated, they are much more willing to problem-solve</a:t>
            </a:r>
            <a:r>
              <a:rPr lang="en-US" baseline="0" dirty="0" smtClean="0"/>
              <a:t> and hear complaints.</a:t>
            </a:r>
          </a:p>
          <a:p>
            <a:r>
              <a:rPr lang="en-US" baseline="0" dirty="0" smtClean="0"/>
              <a:t>Relationships break down not only because of a build-up of negatives (the bad stuff), but also because there’s a decrease in positives (the good stuff) in the relationship. In healthy relationships, each person should have at least five positive words or interactions for every one negative outside of arguments. </a:t>
            </a:r>
          </a:p>
          <a:p>
            <a:r>
              <a:rPr lang="en-US" baseline="0" dirty="0" smtClean="0"/>
              <a:t>All people in close relationships can have problems and disagreements. To have a successful relationship, it’s important for two people amid the irritations and disagreements to remember the positive qualities of the other person. Pay attention to the positive things the other person does or says. </a:t>
            </a:r>
          </a:p>
          <a:p>
            <a:r>
              <a:rPr lang="en-US" baseline="0" dirty="0" smtClean="0"/>
              <a:t>We’d probably all do better in life if we remembered to give appreciations to those we care about and those we work with.</a:t>
            </a:r>
          </a:p>
          <a:p>
            <a:endParaRPr lang="en-US" baseline="0" dirty="0" smtClean="0"/>
          </a:p>
          <a:p>
            <a:r>
              <a:rPr lang="en-US" baseline="0" dirty="0" smtClean="0"/>
              <a:t>It’s been said that we take for granted those we love and care about most. It’s easy to get so caught up in our own lives that we forget to take the time with people we care about. We miss opportunities to say the things we want to those who mean the most to us. It feels good to know someone appreciates us for the little things or the big things we do. When you feel appreciated, it is easier to deal with complaints, problems, or issues. Relationships are better when people show their appreciations. As you know, relationships tend to go downhill when there aren’t enough positives. I would like to ask you to write down a brief note of appreciation to someone who means, or has meant, a lot to you. Imagine you have one last opportunity to communicate with them.  It could be someone you love, admire, or simply someone who has helped you in a special way. It might be a family member, relative, friend, partner, boss, coach, teacher, neighbor, or some other person. It might even be a hero you’ve never met personally.</a:t>
            </a:r>
          </a:p>
          <a:p>
            <a:pPr defTabSz="465887">
              <a:defRPr/>
            </a:pPr>
            <a:endParaRPr lang="en-US" i="1" baseline="0" dirty="0" smtClean="0"/>
          </a:p>
          <a:p>
            <a:pPr defTabSz="465887">
              <a:defRPr/>
            </a:pPr>
            <a:r>
              <a:rPr lang="en-US" i="1" baseline="0" dirty="0" smtClean="0"/>
              <a:t>PASS OUT INDEX CARDS/BLANK PAPER..</a:t>
            </a:r>
          </a:p>
          <a:p>
            <a:pPr defTabSz="465887">
              <a:defRPr/>
            </a:pPr>
            <a:r>
              <a:rPr lang="en-US" baseline="0" dirty="0" smtClean="0"/>
              <a:t>Think about these questions as you write the note card/blank paper…</a:t>
            </a:r>
          </a:p>
          <a:p>
            <a:pPr defTabSz="465887">
              <a:defRPr/>
            </a:pPr>
            <a:r>
              <a:rPr lang="en-US" baseline="0" dirty="0" smtClean="0"/>
              <a:t>What do you admire about this person?</a:t>
            </a:r>
          </a:p>
          <a:p>
            <a:pPr defTabSz="465887">
              <a:defRPr/>
            </a:pPr>
            <a:r>
              <a:rPr lang="en-US" baseline="0" dirty="0" smtClean="0"/>
              <a:t>What is something you appreciate that he or she has done for you or others?</a:t>
            </a:r>
          </a:p>
          <a:p>
            <a:pPr defTabSz="465887">
              <a:defRPr/>
            </a:pPr>
            <a:r>
              <a:rPr lang="en-US" baseline="0" dirty="0" smtClean="0"/>
              <a:t>What has this person meant to you?</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30</a:t>
            </a:fld>
            <a:endParaRPr lang="en-US"/>
          </a:p>
        </p:txBody>
      </p:sp>
    </p:spTree>
    <p:extLst>
      <p:ext uri="{BB962C8B-B14F-4D97-AF65-F5344CB8AC3E}">
        <p14:creationId xmlns:p14="http://schemas.microsoft.com/office/powerpoint/2010/main" val="3739657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more information</a:t>
            </a:r>
            <a:r>
              <a:rPr lang="en-US" baseline="0" dirty="0" smtClean="0"/>
              <a:t>, additional resources, or trainings, please visit us at www.ilhpp.org!</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31</a:t>
            </a:fld>
            <a:endParaRPr lang="en-US"/>
          </a:p>
        </p:txBody>
      </p:sp>
    </p:spTree>
    <p:extLst>
      <p:ext uri="{BB962C8B-B14F-4D97-AF65-F5344CB8AC3E}">
        <p14:creationId xmlns:p14="http://schemas.microsoft.com/office/powerpoint/2010/main" val="263818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Body Rules:</a:t>
            </a:r>
          </a:p>
          <a:p>
            <a:r>
              <a:rPr lang="en-US" dirty="0" smtClean="0"/>
              <a:t>First, there are three commonly understood</a:t>
            </a:r>
            <a:r>
              <a:rPr lang="en-US" baseline="0" dirty="0" smtClean="0"/>
              <a:t> elements in any face-to-face human communication: words, tone of voice, and body language. </a:t>
            </a:r>
          </a:p>
          <a:p>
            <a:r>
              <a:rPr lang="en-US" baseline="0" dirty="0" smtClean="0"/>
              <a:t>The first category, the words, is known as verbal communication, and the last two categories, tone of voice and body language, are known as non-verbal communication (for this presentation).</a:t>
            </a:r>
          </a:p>
          <a:p>
            <a:endParaRPr lang="en-US" baseline="0" dirty="0" smtClean="0"/>
          </a:p>
          <a:p>
            <a:r>
              <a:rPr lang="en-US" baseline="0" dirty="0" smtClean="0"/>
              <a:t>The nonverbal elements have been found to be important for communicating the information that forms a receiver’s understanding of the feelings, attitude, or intent behind the communication.</a:t>
            </a:r>
            <a:endParaRPr lang="en-US" dirty="0" smtClean="0"/>
          </a:p>
          <a:p>
            <a:endParaRPr lang="en-US" dirty="0" smtClean="0"/>
          </a:p>
          <a:p>
            <a:r>
              <a:rPr lang="en-US" dirty="0" smtClean="0"/>
              <a:t>Body language accounts for</a:t>
            </a:r>
            <a:r>
              <a:rPr lang="en-US" baseline="0" dirty="0" smtClean="0"/>
              <a:t> 55 percent of that understanding</a:t>
            </a:r>
          </a:p>
          <a:p>
            <a:r>
              <a:rPr lang="en-US" baseline="0" dirty="0" smtClean="0"/>
              <a:t>Tone of voice accounts for 38 percent,</a:t>
            </a:r>
          </a:p>
          <a:p>
            <a:r>
              <a:rPr lang="en-US" baseline="0" dirty="0" smtClean="0"/>
              <a:t>And the verbal content, the words, supplies only 7 percent of the perceived overall feeling, attitude, or intent that a communicator communicates. </a:t>
            </a:r>
          </a:p>
          <a:p>
            <a:r>
              <a:rPr lang="en-US" baseline="0" dirty="0" smtClean="0"/>
              <a:t>This implies that the feeling, attitude, or intent that we might communicate is almost entirely dependent on the non-verbal message (93%), not on what we say.</a:t>
            </a:r>
          </a:p>
          <a:p>
            <a:endParaRPr lang="en-US" baseline="0" dirty="0" smtClean="0"/>
          </a:p>
          <a:p>
            <a:r>
              <a:rPr lang="en-US" baseline="0" dirty="0" smtClean="0"/>
              <a:t>Resource: Winning Body Language, Mark Bowden, pg. 6-7)</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4</a:t>
            </a:fld>
            <a:endParaRPr lang="en-US"/>
          </a:p>
        </p:txBody>
      </p:sp>
    </p:spTree>
    <p:extLst>
      <p:ext uri="{BB962C8B-B14F-4D97-AF65-F5344CB8AC3E}">
        <p14:creationId xmlns:p14="http://schemas.microsoft.com/office/powerpoint/2010/main" val="262800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 over slide,</a:t>
            </a:r>
            <a:r>
              <a:rPr lang="en-US" i="1" baseline="0" dirty="0" smtClean="0"/>
              <a:t> then have students practice negative body language by standing up and following the negative body language descriptions.</a:t>
            </a:r>
            <a:endParaRPr lang="en-US" i="1" dirty="0"/>
          </a:p>
        </p:txBody>
      </p:sp>
      <p:sp>
        <p:nvSpPr>
          <p:cNvPr id="4" name="Slide Number Placeholder 3"/>
          <p:cNvSpPr>
            <a:spLocks noGrp="1"/>
          </p:cNvSpPr>
          <p:nvPr>
            <p:ph type="sldNum" sz="quarter" idx="10"/>
          </p:nvPr>
        </p:nvSpPr>
        <p:spPr/>
        <p:txBody>
          <a:bodyPr/>
          <a:lstStyle/>
          <a:p>
            <a:fld id="{BEAC9DF9-2D12-49ED-8DAB-42282D44D705}" type="slidenum">
              <a:rPr lang="en-US" smtClean="0"/>
              <a:t>5</a:t>
            </a:fld>
            <a:endParaRPr lang="en-US"/>
          </a:p>
        </p:txBody>
      </p:sp>
    </p:spTree>
    <p:extLst>
      <p:ext uri="{BB962C8B-B14F-4D97-AF65-F5344CB8AC3E}">
        <p14:creationId xmlns:p14="http://schemas.microsoft.com/office/powerpoint/2010/main" val="373495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 over slide,</a:t>
            </a:r>
            <a:r>
              <a:rPr lang="en-US" i="1" baseline="0" dirty="0" smtClean="0"/>
              <a:t> then have students practice positive body language.</a:t>
            </a:r>
          </a:p>
          <a:p>
            <a:endParaRPr lang="en-US" baseline="0" dirty="0" smtClean="0"/>
          </a:p>
          <a:p>
            <a:r>
              <a:rPr lang="en-US" i="1" baseline="0" dirty="0" smtClean="0"/>
              <a:t>Debrief:</a:t>
            </a:r>
          </a:p>
          <a:p>
            <a:pPr marL="228600" indent="-228600">
              <a:buAutoNum type="arabicPeriod"/>
            </a:pPr>
            <a:r>
              <a:rPr lang="en-US" baseline="0" dirty="0" smtClean="0"/>
              <a:t>Did you notice a difference in your confidence?</a:t>
            </a:r>
            <a:endParaRPr lang="en-US" baseline="0" dirty="0"/>
          </a:p>
          <a:p>
            <a:pPr marL="228600" indent="-228600">
              <a:buAutoNum type="arabicPeriod"/>
            </a:pPr>
            <a:r>
              <a:rPr lang="en-US" baseline="0" dirty="0" smtClean="0"/>
              <a:t>Would it be difficult to check yourself when communicating with others to be sure your portraying positive body language instead of negative?</a:t>
            </a:r>
          </a:p>
          <a:p>
            <a:pPr marL="228600" indent="-228600">
              <a:buAutoNum type="arabicPeriod"/>
            </a:pPr>
            <a:r>
              <a:rPr lang="en-US" baseline="0" dirty="0" smtClean="0"/>
              <a:t>How would you try to implement this body language change into your life?</a:t>
            </a:r>
          </a:p>
        </p:txBody>
      </p:sp>
      <p:sp>
        <p:nvSpPr>
          <p:cNvPr id="4" name="Slide Number Placeholder 3"/>
          <p:cNvSpPr>
            <a:spLocks noGrp="1"/>
          </p:cNvSpPr>
          <p:nvPr>
            <p:ph type="sldNum" sz="quarter" idx="10"/>
          </p:nvPr>
        </p:nvSpPr>
        <p:spPr/>
        <p:txBody>
          <a:bodyPr/>
          <a:lstStyle/>
          <a:p>
            <a:fld id="{BEAC9DF9-2D12-49ED-8DAB-42282D44D705}" type="slidenum">
              <a:rPr lang="en-US" smtClean="0"/>
              <a:t>6</a:t>
            </a:fld>
            <a:endParaRPr lang="en-US"/>
          </a:p>
        </p:txBody>
      </p:sp>
    </p:spTree>
    <p:extLst>
      <p:ext uri="{BB962C8B-B14F-4D97-AF65-F5344CB8AC3E}">
        <p14:creationId xmlns:p14="http://schemas.microsoft.com/office/powerpoint/2010/main" val="133229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also a positive way and a negative way to portray tone of voice. </a:t>
            </a:r>
          </a:p>
          <a:p>
            <a:endParaRPr lang="en-US" baseline="0" dirty="0" smtClean="0"/>
          </a:p>
          <a:p>
            <a:r>
              <a:rPr lang="en-US" i="1" baseline="0" dirty="0" smtClean="0"/>
              <a:t>Read through the positives and the negatives. Have the participants practice reading the statement on the following slide with an example of a negative tone of voice and then an example of a positive tone of voice to a partner. Each partner will read a different statement.</a:t>
            </a:r>
            <a:endParaRPr lang="en-US" i="1" dirty="0"/>
          </a:p>
        </p:txBody>
      </p:sp>
      <p:sp>
        <p:nvSpPr>
          <p:cNvPr id="4" name="Slide Number Placeholder 3"/>
          <p:cNvSpPr>
            <a:spLocks noGrp="1"/>
          </p:cNvSpPr>
          <p:nvPr>
            <p:ph type="sldNum" sz="quarter" idx="10"/>
          </p:nvPr>
        </p:nvSpPr>
        <p:spPr/>
        <p:txBody>
          <a:bodyPr/>
          <a:lstStyle/>
          <a:p>
            <a:fld id="{BEAC9DF9-2D12-49ED-8DAB-42282D44D705}" type="slidenum">
              <a:rPr lang="en-US" smtClean="0"/>
              <a:t>7</a:t>
            </a:fld>
            <a:endParaRPr lang="en-US"/>
          </a:p>
        </p:txBody>
      </p:sp>
    </p:spTree>
    <p:extLst>
      <p:ext uri="{BB962C8B-B14F-4D97-AF65-F5344CB8AC3E}">
        <p14:creationId xmlns:p14="http://schemas.microsoft.com/office/powerpoint/2010/main" val="158215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smtClean="0"/>
              <a:t>Person 1: </a:t>
            </a:r>
            <a:r>
              <a:rPr lang="en-US" sz="1200" dirty="0" smtClean="0"/>
              <a:t>“A leader is one who knows the way, goes the way, and shows the way.” – John</a:t>
            </a:r>
            <a:r>
              <a:rPr lang="en-US" sz="1200" baseline="0" dirty="0" smtClean="0"/>
              <a:t> Maxwell</a:t>
            </a:r>
            <a:endParaRPr lang="en-US" sz="1200" dirty="0" smtClean="0"/>
          </a:p>
          <a:p>
            <a:pPr algn="l"/>
            <a:r>
              <a:rPr lang="en-US" sz="1200" b="1" dirty="0" smtClean="0"/>
              <a:t>Person 2: </a:t>
            </a:r>
            <a:r>
              <a:rPr lang="en-US" sz="1200" dirty="0" smtClean="0"/>
              <a:t>“The art of communication is the language of leadership.” – James </a:t>
            </a:r>
            <a:r>
              <a:rPr lang="en-US" sz="1200" dirty="0" err="1" smtClean="0"/>
              <a:t>Humes</a:t>
            </a:r>
            <a:endParaRPr lang="en-US" sz="1200" dirty="0" smtClean="0"/>
          </a:p>
          <a:p>
            <a:pPr algn="l"/>
            <a:endParaRPr lang="en-US" sz="1200" dirty="0" smtClean="0"/>
          </a:p>
          <a:p>
            <a:pPr algn="l"/>
            <a:r>
              <a:rPr lang="en-US" sz="1200" i="1" dirty="0" smtClean="0"/>
              <a:t>Debrief:</a:t>
            </a:r>
          </a:p>
          <a:p>
            <a:pPr marL="228600" indent="-228600" algn="l">
              <a:buAutoNum type="arabicPeriod"/>
            </a:pPr>
            <a:r>
              <a:rPr lang="en-US" sz="1200" baseline="0" dirty="0" smtClean="0"/>
              <a:t>How did the positive tone of voice differ from the negative tone of voice?</a:t>
            </a:r>
          </a:p>
          <a:p>
            <a:pPr marL="228600" indent="-228600" algn="l">
              <a:buAutoNum type="arabicPeriod"/>
            </a:pPr>
            <a:r>
              <a:rPr lang="en-US" sz="1200" baseline="0" dirty="0" smtClean="0"/>
              <a:t>How can you practice a positive tone of voice?</a:t>
            </a:r>
          </a:p>
          <a:p>
            <a:pPr marL="228600" indent="-228600" algn="l">
              <a:buAutoNum type="arabicPeriod"/>
            </a:pPr>
            <a:r>
              <a:rPr lang="en-US" sz="1200" baseline="0" dirty="0" smtClean="0"/>
              <a:t>How would you influence others to communicate in a positive tone of voice?</a:t>
            </a:r>
            <a:endParaRPr lang="en-US" sz="1200" dirty="0" smtClean="0"/>
          </a:p>
        </p:txBody>
      </p:sp>
      <p:sp>
        <p:nvSpPr>
          <p:cNvPr id="4" name="Slide Number Placeholder 3"/>
          <p:cNvSpPr>
            <a:spLocks noGrp="1"/>
          </p:cNvSpPr>
          <p:nvPr>
            <p:ph type="sldNum" sz="quarter" idx="10"/>
          </p:nvPr>
        </p:nvSpPr>
        <p:spPr/>
        <p:txBody>
          <a:bodyPr/>
          <a:lstStyle/>
          <a:p>
            <a:fld id="{BEAC9DF9-2D12-49ED-8DAB-42282D44D705}" type="slidenum">
              <a:rPr lang="en-US" smtClean="0"/>
              <a:t>8</a:t>
            </a:fld>
            <a:endParaRPr lang="en-US"/>
          </a:p>
        </p:txBody>
      </p:sp>
    </p:spTree>
    <p:extLst>
      <p:ext uri="{BB962C8B-B14F-4D97-AF65-F5344CB8AC3E}">
        <p14:creationId xmlns:p14="http://schemas.microsoft.com/office/powerpoint/2010/main" val="34478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when we are upset, angry, hurt, or frustrated, we tend to use unhealthy communication styles to convey how we are feeling or what we want to change. We will now look over unhealthy communication styles and how to communicate more effectively when it comes to complaining.</a:t>
            </a:r>
            <a:endParaRPr lang="en-US" dirty="0"/>
          </a:p>
        </p:txBody>
      </p:sp>
      <p:sp>
        <p:nvSpPr>
          <p:cNvPr id="4" name="Slide Number Placeholder 3"/>
          <p:cNvSpPr>
            <a:spLocks noGrp="1"/>
          </p:cNvSpPr>
          <p:nvPr>
            <p:ph type="sldNum" sz="quarter" idx="10"/>
          </p:nvPr>
        </p:nvSpPr>
        <p:spPr/>
        <p:txBody>
          <a:bodyPr/>
          <a:lstStyle/>
          <a:p>
            <a:fld id="{BEAC9DF9-2D12-49ED-8DAB-42282D44D705}" type="slidenum">
              <a:rPr lang="en-US" smtClean="0"/>
              <a:t>9</a:t>
            </a:fld>
            <a:endParaRPr lang="en-US"/>
          </a:p>
        </p:txBody>
      </p:sp>
    </p:spTree>
    <p:extLst>
      <p:ext uri="{BB962C8B-B14F-4D97-AF65-F5344CB8AC3E}">
        <p14:creationId xmlns:p14="http://schemas.microsoft.com/office/powerpoint/2010/main" val="2101566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ight Blu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2943B-758A-4CF1-980F-AA1B50EABEDC}"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17585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edium Horizontal 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6558986"/>
            <a:ext cx="12188952" cy="362349"/>
          </a:xfrm>
          <a:prstGeom prst="rect">
            <a:avLst/>
          </a:prstGeom>
        </p:spPr>
      </p:pic>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a:xfrm>
            <a:off x="4722876"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5870726"/>
            <a:ext cx="612894" cy="612473"/>
          </a:xfrm>
          <a:prstGeom prst="rect">
            <a:avLst/>
          </a:prstGeom>
        </p:spPr>
      </p:pic>
    </p:spTree>
    <p:extLst>
      <p:ext uri="{BB962C8B-B14F-4D97-AF65-F5344CB8AC3E}">
        <p14:creationId xmlns:p14="http://schemas.microsoft.com/office/powerpoint/2010/main" val="193299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ark Vertic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33173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edium Vertic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93413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Light Blue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131898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ark Header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15103"/>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4835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850" y="4175326"/>
            <a:ext cx="10515600" cy="31315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27549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Medium Header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15103"/>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4835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850" y="4183361"/>
            <a:ext cx="10515600" cy="3126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34908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ark Horizton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6" name="Slide Number Placeholder 5"/>
          <p:cNvSpPr>
            <a:spLocks noGrp="1"/>
          </p:cNvSpPr>
          <p:nvPr>
            <p:ph type="sldNum" sz="quarter" idx="12"/>
          </p:nvPr>
        </p:nvSpPr>
        <p:spPr>
          <a:xfrm>
            <a:off x="4718050"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78083" y="5870591"/>
            <a:ext cx="612894" cy="612473"/>
          </a:xfrm>
          <a:prstGeom prst="rect">
            <a:avLst/>
          </a:prstGeom>
        </p:spPr>
      </p:pic>
    </p:spTree>
    <p:extLst>
      <p:ext uri="{BB962C8B-B14F-4D97-AF65-F5344CB8AC3E}">
        <p14:creationId xmlns:p14="http://schemas.microsoft.com/office/powerpoint/2010/main" val="2397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Medium Horizont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6" name="Slide Number Placeholder 5"/>
          <p:cNvSpPr>
            <a:spLocks noGrp="1"/>
          </p:cNvSpPr>
          <p:nvPr>
            <p:ph type="sldNum" sz="quarter" idx="12"/>
          </p:nvPr>
        </p:nvSpPr>
        <p:spPr>
          <a:xfrm>
            <a:off x="4718050"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8458" y="5880542"/>
            <a:ext cx="612894" cy="612473"/>
          </a:xfrm>
          <a:prstGeom prst="rect">
            <a:avLst/>
          </a:prstGeom>
        </p:spPr>
      </p:pic>
    </p:spTree>
    <p:extLst>
      <p:ext uri="{BB962C8B-B14F-4D97-AF65-F5344CB8AC3E}">
        <p14:creationId xmlns:p14="http://schemas.microsoft.com/office/powerpoint/2010/main" val="756777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ark Vertic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156544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Medium Vertic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11858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ark Horizontal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a:xfrm>
            <a:off x="4722876" y="653364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5832090"/>
            <a:ext cx="612894" cy="612473"/>
          </a:xfrm>
          <a:prstGeom prst="rect">
            <a:avLst/>
          </a:prstGeom>
        </p:spPr>
      </p:pic>
    </p:spTree>
    <p:extLst>
      <p:ext uri="{BB962C8B-B14F-4D97-AF65-F5344CB8AC3E}">
        <p14:creationId xmlns:p14="http://schemas.microsoft.com/office/powerpoint/2010/main" val="104536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Light Blu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413772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ark Header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575" y="306053"/>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9411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938669"/>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a:xfrm>
            <a:off x="4714775" y="6408150"/>
            <a:ext cx="2743200" cy="365125"/>
          </a:xfrm>
        </p:spPr>
        <p:txBody>
          <a:bodyPr/>
          <a:lstStyle/>
          <a:p>
            <a:fld id="{00D2943B-758A-4CF1-980F-AA1B50EABEDC}" type="slidenum">
              <a:rPr lang="en-US" smtClean="0"/>
              <a:t>‹#›</a:t>
            </a:fld>
            <a:endParaRPr lang="en-US" dirty="0"/>
          </a:p>
        </p:txBody>
      </p:sp>
      <p:pic>
        <p:nvPicPr>
          <p:cNvPr id="8"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575" y="1625517"/>
            <a:ext cx="10515600" cy="31315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45931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Medium Header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575" y="306053"/>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9411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938669"/>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a:xfrm>
            <a:off x="4714775" y="6408150"/>
            <a:ext cx="2743200" cy="365125"/>
          </a:xfrm>
        </p:spPr>
        <p:txBody>
          <a:bodyPr/>
          <a:lstStyle/>
          <a:p>
            <a:fld id="{00D2943B-758A-4CF1-980F-AA1B50EABEDC}" type="slidenum">
              <a:rPr lang="en-US" smtClean="0"/>
              <a:t>‹#›</a:t>
            </a:fld>
            <a:endParaRPr lang="en-US" dirty="0"/>
          </a:p>
        </p:txBody>
      </p:sp>
      <p:pic>
        <p:nvPicPr>
          <p:cNvPr id="9"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575" y="1626065"/>
            <a:ext cx="10515600" cy="3126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843361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ark Horizont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7" name="Slide Number Placeholder 6"/>
          <p:cNvSpPr>
            <a:spLocks noGrp="1"/>
          </p:cNvSpPr>
          <p:nvPr>
            <p:ph type="sldNum" sz="quarter" idx="12"/>
          </p:nvPr>
        </p:nvSpPr>
        <p:spPr>
          <a:xfrm>
            <a:off x="4722876"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5870726"/>
            <a:ext cx="612894" cy="612473"/>
          </a:xfrm>
          <a:prstGeom prst="rect">
            <a:avLst/>
          </a:prstGeom>
        </p:spPr>
      </p:pic>
    </p:spTree>
    <p:extLst>
      <p:ext uri="{BB962C8B-B14F-4D97-AF65-F5344CB8AC3E}">
        <p14:creationId xmlns:p14="http://schemas.microsoft.com/office/powerpoint/2010/main" val="3220946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Medium Horizont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7" name="Slide Number Placeholder 6"/>
          <p:cNvSpPr>
            <a:spLocks noGrp="1"/>
          </p:cNvSpPr>
          <p:nvPr>
            <p:ph type="sldNum" sz="quarter" idx="12"/>
          </p:nvPr>
        </p:nvSpPr>
        <p:spPr>
          <a:xfrm>
            <a:off x="4722876" y="6556210"/>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5870726"/>
            <a:ext cx="612894" cy="612473"/>
          </a:xfrm>
          <a:prstGeom prst="rect">
            <a:avLst/>
          </a:prstGeom>
        </p:spPr>
      </p:pic>
    </p:spTree>
    <p:extLst>
      <p:ext uri="{BB962C8B-B14F-4D97-AF65-F5344CB8AC3E}">
        <p14:creationId xmlns:p14="http://schemas.microsoft.com/office/powerpoint/2010/main" val="3699269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ark Vertic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72059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Medium Vertic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178577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Blue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p:txBody>
          <a:bodyPr/>
          <a:lstStyle/>
          <a:p>
            <a:fld id="{00D2943B-758A-4CF1-980F-AA1B50EABEDC}" type="slidenum">
              <a:rPr lang="en-US" smtClean="0"/>
              <a:t>‹#›</a:t>
            </a:fld>
            <a:endParaRPr lang="en-US" dirty="0"/>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509639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um Header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11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7" y="19355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7" y="277520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9355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a:xfrm>
            <a:off x="4724400" y="6475525"/>
            <a:ext cx="2743200" cy="365125"/>
          </a:xfrm>
        </p:spPr>
        <p:txBody>
          <a:bodyPr/>
          <a:lstStyle/>
          <a:p>
            <a:fld id="{00D2943B-758A-4CF1-980F-AA1B50EABEDC}" type="slidenum">
              <a:rPr lang="en-US" smtClean="0"/>
              <a:t>‹#›</a:t>
            </a:fld>
            <a:endParaRPr lang="en-US" dirty="0"/>
          </a:p>
        </p:txBody>
      </p:sp>
      <p:sp>
        <p:nvSpPr>
          <p:cNvPr id="10" name="Content Placeholder 3"/>
          <p:cNvSpPr>
            <a:spLocks noGrp="1"/>
          </p:cNvSpPr>
          <p:nvPr>
            <p:ph sz="half" idx="13" hasCustomPrompt="1"/>
          </p:nvPr>
        </p:nvSpPr>
        <p:spPr>
          <a:xfrm>
            <a:off x="6172200" y="277520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11"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536688"/>
            <a:ext cx="10515600" cy="31260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709615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Header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11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7" y="19355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7" y="277520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9355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a:xfrm>
            <a:off x="4724400" y="6475525"/>
            <a:ext cx="2743200" cy="365125"/>
          </a:xfrm>
        </p:spPr>
        <p:txBody>
          <a:bodyPr/>
          <a:lstStyle/>
          <a:p>
            <a:fld id="{00D2943B-758A-4CF1-980F-AA1B50EABEDC}" type="slidenum">
              <a:rPr lang="en-US" smtClean="0"/>
              <a:t>‹#›</a:t>
            </a:fld>
            <a:endParaRPr lang="en-US" dirty="0"/>
          </a:p>
        </p:txBody>
      </p:sp>
      <p:sp>
        <p:nvSpPr>
          <p:cNvPr id="10" name="Content Placeholder 3"/>
          <p:cNvSpPr>
            <a:spLocks noGrp="1"/>
          </p:cNvSpPr>
          <p:nvPr>
            <p:ph sz="half" idx="13" hasCustomPrompt="1"/>
          </p:nvPr>
        </p:nvSpPr>
        <p:spPr>
          <a:xfrm>
            <a:off x="6172200" y="277520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12"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536688"/>
            <a:ext cx="10515600" cy="313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86430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edium Horizontal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a:xfrm>
            <a:off x="4722876"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957" y="5860966"/>
            <a:ext cx="612894" cy="612473"/>
          </a:xfrm>
          <a:prstGeom prst="rect">
            <a:avLst/>
          </a:prstGeom>
        </p:spPr>
      </p:pic>
    </p:spTree>
    <p:extLst>
      <p:ext uri="{BB962C8B-B14F-4D97-AF65-F5344CB8AC3E}">
        <p14:creationId xmlns:p14="http://schemas.microsoft.com/office/powerpoint/2010/main" val="3077588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Horizontal 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2" name="Title 1"/>
          <p:cNvSpPr>
            <a:spLocks noGrp="1"/>
          </p:cNvSpPr>
          <p:nvPr>
            <p:ph type="title" hasCustomPrompt="1"/>
          </p:nvPr>
        </p:nvSpPr>
        <p:spPr>
          <a:xfrm>
            <a:off x="839788" y="365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a:xfrm>
            <a:off x="4722876"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5883426"/>
            <a:ext cx="612894" cy="612473"/>
          </a:xfrm>
          <a:prstGeom prst="rect">
            <a:avLst/>
          </a:prstGeom>
        </p:spPr>
      </p:pic>
    </p:spTree>
    <p:extLst>
      <p:ext uri="{BB962C8B-B14F-4D97-AF65-F5344CB8AC3E}">
        <p14:creationId xmlns:p14="http://schemas.microsoft.com/office/powerpoint/2010/main" val="3245245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dium Horizontal 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title" hasCustomPrompt="1"/>
          </p:nvPr>
        </p:nvSpPr>
        <p:spPr>
          <a:xfrm>
            <a:off x="839788" y="365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a:xfrm>
            <a:off x="4722876"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2" y="5883426"/>
            <a:ext cx="612894" cy="612473"/>
          </a:xfrm>
          <a:prstGeom prst="rect">
            <a:avLst/>
          </a:prstGeom>
        </p:spPr>
      </p:pic>
    </p:spTree>
    <p:extLst>
      <p:ext uri="{BB962C8B-B14F-4D97-AF65-F5344CB8AC3E}">
        <p14:creationId xmlns:p14="http://schemas.microsoft.com/office/powerpoint/2010/main" val="1267796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Vertica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p:txBody>
          <a:bodyPr/>
          <a:lstStyle/>
          <a:p>
            <a:fld id="{00D2943B-758A-4CF1-980F-AA1B50EABEDC}" type="slidenum">
              <a:rPr lang="en-US" smtClean="0"/>
              <a:t>‹#›</a:t>
            </a:fld>
            <a:endParaRPr lang="en-US" dirty="0"/>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908439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um Vertica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9" name="Slide Number Placeholder 8"/>
          <p:cNvSpPr>
            <a:spLocks noGrp="1"/>
          </p:cNvSpPr>
          <p:nvPr>
            <p:ph type="sldNum" sz="quarter" idx="12"/>
          </p:nvPr>
        </p:nvSpPr>
        <p:spPr/>
        <p:txBody>
          <a:bodyPr/>
          <a:lstStyle/>
          <a:p>
            <a:fld id="{00D2943B-758A-4CF1-980F-AA1B50EABEDC}" type="slidenum">
              <a:rPr lang="en-US" smtClean="0"/>
              <a:t>‹#›</a:t>
            </a:fld>
            <a:endParaRPr lang="en-US" dirty="0"/>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549827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Light Blu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4207835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Medium Head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260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527167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Dark Head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dirty="0"/>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315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40230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Dark Horizontal 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a:xfrm>
            <a:off x="4722876"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8832" y="5822465"/>
            <a:ext cx="612894" cy="612473"/>
          </a:xfrm>
          <a:prstGeom prst="rect">
            <a:avLst/>
          </a:prstGeom>
        </p:spPr>
      </p:pic>
    </p:spTree>
    <p:extLst>
      <p:ext uri="{BB962C8B-B14F-4D97-AF65-F5344CB8AC3E}">
        <p14:creationId xmlns:p14="http://schemas.microsoft.com/office/powerpoint/2010/main" val="2650870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Medium Horiztonal 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a:xfrm>
            <a:off x="4722876"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8832" y="5841716"/>
            <a:ext cx="612894" cy="612473"/>
          </a:xfrm>
          <a:prstGeom prst="rect">
            <a:avLst/>
          </a:prstGeom>
        </p:spPr>
      </p:pic>
    </p:spTree>
    <p:extLst>
      <p:ext uri="{BB962C8B-B14F-4D97-AF65-F5344CB8AC3E}">
        <p14:creationId xmlns:p14="http://schemas.microsoft.com/office/powerpoint/2010/main" val="1969134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Dark Vertic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15691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ark Vertic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7860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Medium Vertic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4097108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ight Blue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2943B-758A-4CF1-980F-AA1B50EABEDC}"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111055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Dark Horizontal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4" name="Slide Number Placeholder 3"/>
          <p:cNvSpPr>
            <a:spLocks noGrp="1"/>
          </p:cNvSpPr>
          <p:nvPr>
            <p:ph type="sldNum" sz="quarter" idx="12"/>
          </p:nvPr>
        </p:nvSpPr>
        <p:spPr>
          <a:xfrm>
            <a:off x="4722876"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5841716"/>
            <a:ext cx="612894" cy="612473"/>
          </a:xfrm>
          <a:prstGeom prst="rect">
            <a:avLst/>
          </a:prstGeom>
        </p:spPr>
      </p:pic>
    </p:spTree>
    <p:extLst>
      <p:ext uri="{BB962C8B-B14F-4D97-AF65-F5344CB8AC3E}">
        <p14:creationId xmlns:p14="http://schemas.microsoft.com/office/powerpoint/2010/main" val="2367798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Medium Horizontal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4" name="Slide Number Placeholder 3"/>
          <p:cNvSpPr>
            <a:spLocks noGrp="1"/>
          </p:cNvSpPr>
          <p:nvPr>
            <p:ph type="sldNum" sz="quarter" idx="12"/>
          </p:nvPr>
        </p:nvSpPr>
        <p:spPr>
          <a:xfrm>
            <a:off x="4722876" y="654431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8833" y="5851340"/>
            <a:ext cx="612894" cy="612473"/>
          </a:xfrm>
          <a:prstGeom prst="rect">
            <a:avLst/>
          </a:prstGeom>
        </p:spPr>
      </p:pic>
    </p:spTree>
    <p:extLst>
      <p:ext uri="{BB962C8B-B14F-4D97-AF65-F5344CB8AC3E}">
        <p14:creationId xmlns:p14="http://schemas.microsoft.com/office/powerpoint/2010/main" val="1078595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Dark Vertical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2943B-758A-4CF1-980F-AA1B50EABEDC}"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277930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Medium Vertical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2943B-758A-4CF1-980F-AA1B50EABEDC}"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995815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Light Blue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392097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Dark Horizontal 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a:xfrm>
            <a:off x="4722876"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5868988"/>
            <a:ext cx="612894" cy="612473"/>
          </a:xfrm>
          <a:prstGeom prst="rect">
            <a:avLst/>
          </a:prstGeom>
        </p:spPr>
      </p:pic>
    </p:spTree>
    <p:extLst>
      <p:ext uri="{BB962C8B-B14F-4D97-AF65-F5344CB8AC3E}">
        <p14:creationId xmlns:p14="http://schemas.microsoft.com/office/powerpoint/2010/main" val="2691679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Medium Horizontal 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a:xfrm>
            <a:off x="4722876"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61050"/>
            <a:ext cx="612894" cy="612473"/>
          </a:xfrm>
          <a:prstGeom prst="rect">
            <a:avLst/>
          </a:prstGeom>
        </p:spPr>
      </p:pic>
    </p:spTree>
    <p:extLst>
      <p:ext uri="{BB962C8B-B14F-4D97-AF65-F5344CB8AC3E}">
        <p14:creationId xmlns:p14="http://schemas.microsoft.com/office/powerpoint/2010/main" val="2132845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Dark Vertical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133810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edium Vertic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1548935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Medium Vertical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956628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Light Blue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088147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Dark Horiztonal 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a:xfrm>
            <a:off x="4722876" y="6550524"/>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61050"/>
            <a:ext cx="612894" cy="612473"/>
          </a:xfrm>
          <a:prstGeom prst="rect">
            <a:avLst/>
          </a:prstGeom>
        </p:spPr>
      </p:pic>
    </p:spTree>
    <p:extLst>
      <p:ext uri="{BB962C8B-B14F-4D97-AF65-F5344CB8AC3E}">
        <p14:creationId xmlns:p14="http://schemas.microsoft.com/office/powerpoint/2010/main" val="2454305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Medium Horizont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7" name="Slide Number Placeholder 6"/>
          <p:cNvSpPr>
            <a:spLocks noGrp="1"/>
          </p:cNvSpPr>
          <p:nvPr>
            <p:ph type="sldNum" sz="quarter" idx="12"/>
          </p:nvPr>
        </p:nvSpPr>
        <p:spPr>
          <a:xfrm>
            <a:off x="4722876" y="6548775"/>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61050"/>
            <a:ext cx="612894" cy="612473"/>
          </a:xfrm>
          <a:prstGeom prst="rect">
            <a:avLst/>
          </a:prstGeom>
        </p:spPr>
      </p:pic>
    </p:spTree>
    <p:extLst>
      <p:ext uri="{BB962C8B-B14F-4D97-AF65-F5344CB8AC3E}">
        <p14:creationId xmlns:p14="http://schemas.microsoft.com/office/powerpoint/2010/main" val="3181966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Dark Vertic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79354" y="6188225"/>
            <a:ext cx="612894" cy="612473"/>
          </a:xfrm>
          <a:prstGeom prst="rect">
            <a:avLst/>
          </a:prstGeom>
        </p:spPr>
      </p:pic>
    </p:spTree>
    <p:extLst>
      <p:ext uri="{BB962C8B-B14F-4D97-AF65-F5344CB8AC3E}">
        <p14:creationId xmlns:p14="http://schemas.microsoft.com/office/powerpoint/2010/main" val="1409833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Medium Vertic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6188225"/>
            <a:ext cx="612894" cy="612473"/>
          </a:xfrm>
          <a:prstGeom prst="rect">
            <a:avLst/>
          </a:prstGeom>
        </p:spPr>
      </p:pic>
    </p:spTree>
    <p:extLst>
      <p:ext uri="{BB962C8B-B14F-4D97-AF65-F5344CB8AC3E}">
        <p14:creationId xmlns:p14="http://schemas.microsoft.com/office/powerpoint/2010/main" val="275344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ight Blu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a:xfrm>
            <a:off x="4724400" y="6342168"/>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01718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Medium Header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a:xfrm>
            <a:off x="838200" y="2000820"/>
            <a:ext cx="10515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a:xfrm>
            <a:off x="4724400" y="6361634"/>
            <a:ext cx="2743200" cy="365125"/>
          </a:xfrm>
        </p:spPr>
        <p:txBody>
          <a:bodyPr/>
          <a:lstStyle/>
          <a:p>
            <a:fld id="{00D2943B-758A-4CF1-980F-AA1B50EABEDC}" type="slidenum">
              <a:rPr lang="en-US" smtClean="0"/>
              <a:t>‹#›</a:t>
            </a:fld>
            <a:endParaRPr lang="en-US" dirty="0"/>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26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195501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ark Header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a:xfrm>
            <a:off x="838200" y="2000820"/>
            <a:ext cx="10515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6" name="Slide Number Placeholder 5"/>
          <p:cNvSpPr>
            <a:spLocks noGrp="1"/>
          </p:cNvSpPr>
          <p:nvPr>
            <p:ph type="sldNum" sz="quarter" idx="12"/>
          </p:nvPr>
        </p:nvSpPr>
        <p:spPr>
          <a:xfrm>
            <a:off x="4724400" y="6361634"/>
            <a:ext cx="2743200" cy="365125"/>
          </a:xfrm>
        </p:spPr>
        <p:txBody>
          <a:bodyPr/>
          <a:lstStyle/>
          <a:p>
            <a:fld id="{00D2943B-758A-4CF1-980F-AA1B50EABEDC}" type="slidenum">
              <a:rPr lang="en-US" smtClean="0"/>
              <a:t>‹#›</a:t>
            </a:fld>
            <a:endParaRPr lang="en-US" dirty="0"/>
          </a:p>
        </p:txBody>
      </p:sp>
      <p:pic>
        <p:nvPicPr>
          <p:cNvPr id="8"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315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7" y="6188225"/>
            <a:ext cx="612894" cy="612473"/>
          </a:xfrm>
          <a:prstGeom prst="rect">
            <a:avLst/>
          </a:prstGeom>
        </p:spPr>
      </p:pic>
    </p:spTree>
    <p:extLst>
      <p:ext uri="{BB962C8B-B14F-4D97-AF65-F5344CB8AC3E}">
        <p14:creationId xmlns:p14="http://schemas.microsoft.com/office/powerpoint/2010/main" val="271222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ark Horizont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153959"/>
                </a:solidFill>
              </a:rPr>
              <a:t>Testing 1| </a:t>
            </a:r>
            <a:r>
              <a:rPr lang="en-US" dirty="0" smtClean="0">
                <a:solidFill>
                  <a:srgbClr val="1F517F"/>
                </a:solidFill>
              </a:rPr>
              <a:t>Testing 1|</a:t>
            </a:r>
            <a:r>
              <a:rPr lang="en-US" dirty="0" smtClean="0">
                <a:solidFill>
                  <a:srgbClr val="4B708A"/>
                </a:solidFill>
              </a:rPr>
              <a:t>Testing 1|  </a:t>
            </a:r>
            <a:r>
              <a:rPr lang="en-US" dirty="0" smtClean="0">
                <a:solidFill>
                  <a:srgbClr val="0D95AD"/>
                </a:solidFill>
              </a:rPr>
              <a:t>Testing 1| </a:t>
            </a:r>
            <a:r>
              <a:rPr lang="en-US" dirty="0" smtClean="0">
                <a:solidFill>
                  <a:schemeClr val="accent2"/>
                </a:solidFill>
              </a:rPr>
              <a:t>Testing 1| </a:t>
            </a:r>
            <a:r>
              <a:rPr lang="en-US" dirty="0" smtClean="0">
                <a:solidFill>
                  <a:srgbClr val="A4DBE2"/>
                </a:solidFill>
              </a:rPr>
              <a:t>Testing 1 |</a:t>
            </a:r>
            <a:endParaRPr lang="en-US" dirty="0"/>
          </a:p>
        </p:txBody>
      </p:sp>
      <p:sp>
        <p:nvSpPr>
          <p:cNvPr id="3" name="Content Placeholder 2"/>
          <p:cNvSpPr>
            <a:spLocks noGrp="1"/>
          </p:cNvSpPr>
          <p:nvPr>
            <p:ph idx="1"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462"/>
            <a:ext cx="12188952" cy="362984"/>
          </a:xfrm>
          <a:prstGeom prst="rect">
            <a:avLst/>
          </a:prstGeom>
        </p:spPr>
      </p:pic>
      <p:sp>
        <p:nvSpPr>
          <p:cNvPr id="6" name="Slide Number Placeholder 5"/>
          <p:cNvSpPr>
            <a:spLocks noGrp="1"/>
          </p:cNvSpPr>
          <p:nvPr>
            <p:ph type="sldNum" sz="quarter" idx="12"/>
          </p:nvPr>
        </p:nvSpPr>
        <p:spPr>
          <a:xfrm>
            <a:off x="4722876" y="655846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8832" y="5870726"/>
            <a:ext cx="612894" cy="612473"/>
          </a:xfrm>
          <a:prstGeom prst="rect">
            <a:avLst/>
          </a:prstGeom>
        </p:spPr>
      </p:pic>
    </p:spTree>
    <p:extLst>
      <p:ext uri="{BB962C8B-B14F-4D97-AF65-F5344CB8AC3E}">
        <p14:creationId xmlns:p14="http://schemas.microsoft.com/office/powerpoint/2010/main" val="9813232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solidFill>
                  <a:srgbClr val="153959"/>
                </a:solidFill>
              </a:rPr>
              <a:t>Light Blue 2| </a:t>
            </a:r>
            <a:r>
              <a:rPr lang="en-US" dirty="0" smtClean="0">
                <a:solidFill>
                  <a:srgbClr val="1F517F"/>
                </a:solidFill>
              </a:rPr>
              <a:t>Light Blue 2| </a:t>
            </a:r>
            <a:r>
              <a:rPr lang="en-US" dirty="0" smtClean="0">
                <a:solidFill>
                  <a:srgbClr val="4B708A"/>
                </a:solidFill>
              </a:rPr>
              <a:t>Light Blue 2| </a:t>
            </a:r>
            <a:r>
              <a:rPr lang="en-US" dirty="0" smtClean="0">
                <a:solidFill>
                  <a:srgbClr val="0D95AD"/>
                </a:solidFill>
              </a:rPr>
              <a:t>Light Blue 2| </a:t>
            </a:r>
            <a:r>
              <a:rPr lang="en-US" dirty="0" smtClean="0">
                <a:solidFill>
                  <a:srgbClr val="4AB6C5"/>
                </a:solidFill>
              </a:rPr>
              <a:t>Light Blue 2|</a:t>
            </a:r>
            <a:r>
              <a:rPr lang="en-US" dirty="0" smtClean="0"/>
              <a:t> </a:t>
            </a:r>
            <a:r>
              <a:rPr lang="en-US" dirty="0" smtClean="0">
                <a:solidFill>
                  <a:srgbClr val="A4DBE2"/>
                </a:solidFill>
              </a:rPr>
              <a:t>Light Blue 2| </a:t>
            </a:r>
            <a:r>
              <a:rPr lang="en-US" dirty="0" smtClean="0">
                <a:solidFill>
                  <a:schemeClr val="bg1"/>
                </a:solidFill>
              </a:rPr>
              <a:t>Light Blue 2|</a:t>
            </a:r>
            <a:r>
              <a:rPr lang="en-US" dirty="0" smtClean="0"/>
              <a:t>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smtClean="0">
                <a:solidFill>
                  <a:srgbClr val="153959"/>
                </a:solidFill>
              </a:rPr>
              <a:t>Testing 2| </a:t>
            </a:r>
            <a:r>
              <a:rPr lang="en-US" dirty="0" smtClean="0">
                <a:solidFill>
                  <a:srgbClr val="1F517F"/>
                </a:solidFill>
              </a:rPr>
              <a:t>Testing 2| </a:t>
            </a:r>
            <a:r>
              <a:rPr lang="en-US" dirty="0" smtClean="0">
                <a:solidFill>
                  <a:srgbClr val="4B708A"/>
                </a:solidFill>
              </a:rPr>
              <a:t>Testing 2| </a:t>
            </a:r>
            <a:r>
              <a:rPr lang="en-US" dirty="0" smtClean="0">
                <a:solidFill>
                  <a:srgbClr val="0D95AD"/>
                </a:solidFill>
              </a:rPr>
              <a:t>Testing 2| </a:t>
            </a:r>
            <a:r>
              <a:rPr lang="en-US" dirty="0" smtClean="0">
                <a:solidFill>
                  <a:srgbClr val="4AB6C5"/>
                </a:solidFill>
              </a:rPr>
              <a:t>Testing 2|</a:t>
            </a:r>
            <a:r>
              <a:rPr lang="en-US" dirty="0" smtClean="0"/>
              <a:t> </a:t>
            </a:r>
          </a:p>
          <a:p>
            <a:pPr lvl="1"/>
            <a:r>
              <a:rPr lang="en-US" dirty="0" smtClean="0">
                <a:solidFill>
                  <a:srgbClr val="153959"/>
                </a:solidFill>
              </a:rPr>
              <a:t>Testing 2| </a:t>
            </a:r>
            <a:r>
              <a:rPr lang="en-US" dirty="0" smtClean="0">
                <a:solidFill>
                  <a:srgbClr val="1F517F"/>
                </a:solidFill>
              </a:rPr>
              <a:t>Testing 2| </a:t>
            </a:r>
            <a:r>
              <a:rPr lang="en-US" dirty="0" smtClean="0">
                <a:solidFill>
                  <a:srgbClr val="4B708A"/>
                </a:solidFill>
              </a:rPr>
              <a:t>Testing 2| </a:t>
            </a:r>
            <a:r>
              <a:rPr lang="en-US" dirty="0" smtClean="0">
                <a:solidFill>
                  <a:srgbClr val="0D95AD"/>
                </a:solidFill>
              </a:rPr>
              <a:t>Testing 2| </a:t>
            </a:r>
            <a:r>
              <a:rPr lang="en-US" dirty="0" smtClean="0">
                <a:solidFill>
                  <a:srgbClr val="4AB6C5"/>
                </a:solidFill>
              </a:rPr>
              <a:t>Testing 2|</a:t>
            </a:r>
            <a:r>
              <a:rPr lang="en-US" dirty="0" smtClean="0"/>
              <a:t> </a:t>
            </a:r>
          </a:p>
          <a:p>
            <a:pPr lvl="2"/>
            <a:r>
              <a:rPr lang="en-US" dirty="0" smtClean="0">
                <a:solidFill>
                  <a:srgbClr val="153959"/>
                </a:solidFill>
              </a:rPr>
              <a:t>Testing 2| </a:t>
            </a:r>
            <a:r>
              <a:rPr lang="en-US" dirty="0" smtClean="0">
                <a:solidFill>
                  <a:srgbClr val="1F517F"/>
                </a:solidFill>
              </a:rPr>
              <a:t>Testing 2| </a:t>
            </a:r>
            <a:r>
              <a:rPr lang="en-US" dirty="0" smtClean="0">
                <a:solidFill>
                  <a:srgbClr val="4B708A"/>
                </a:solidFill>
              </a:rPr>
              <a:t>Testing 2| </a:t>
            </a:r>
            <a:r>
              <a:rPr lang="en-US" dirty="0" smtClean="0">
                <a:solidFill>
                  <a:srgbClr val="0D95AD"/>
                </a:solidFill>
              </a:rPr>
              <a:t>Testing 2| </a:t>
            </a:r>
            <a:r>
              <a:rPr lang="en-US" dirty="0" smtClean="0">
                <a:solidFill>
                  <a:srgbClr val="4AB6C5"/>
                </a:solidFill>
              </a:rPr>
              <a:t>Testing 2|</a:t>
            </a:r>
            <a:r>
              <a:rPr lang="en-US" dirty="0" smtClean="0"/>
              <a:t> </a:t>
            </a:r>
          </a:p>
          <a:p>
            <a:pPr lvl="3"/>
            <a:r>
              <a:rPr lang="en-US" dirty="0" smtClean="0">
                <a:solidFill>
                  <a:srgbClr val="153959"/>
                </a:solidFill>
              </a:rPr>
              <a:t>Testing 2| </a:t>
            </a:r>
            <a:r>
              <a:rPr lang="en-US" dirty="0" smtClean="0">
                <a:solidFill>
                  <a:srgbClr val="1F517F"/>
                </a:solidFill>
              </a:rPr>
              <a:t>Testing 2| </a:t>
            </a:r>
            <a:r>
              <a:rPr lang="en-US" dirty="0" smtClean="0">
                <a:solidFill>
                  <a:srgbClr val="4B708A"/>
                </a:solidFill>
              </a:rPr>
              <a:t>Testing 2| </a:t>
            </a:r>
            <a:r>
              <a:rPr lang="en-US" dirty="0" smtClean="0">
                <a:solidFill>
                  <a:srgbClr val="0D95AD"/>
                </a:solidFill>
              </a:rPr>
              <a:t>Testing 2| </a:t>
            </a:r>
            <a:r>
              <a:rPr lang="en-US" dirty="0" smtClean="0">
                <a:solidFill>
                  <a:srgbClr val="4AB6C5"/>
                </a:solidFill>
              </a:rPr>
              <a:t>Testing 2|</a:t>
            </a:r>
            <a:r>
              <a:rPr lang="en-US" dirty="0" smtClean="0"/>
              <a:t> </a:t>
            </a:r>
          </a:p>
          <a:p>
            <a:pPr lvl="4"/>
            <a:r>
              <a:rPr lang="en-US" dirty="0" smtClean="0">
                <a:solidFill>
                  <a:srgbClr val="153959"/>
                </a:solidFill>
              </a:rPr>
              <a:t>Testing 2| </a:t>
            </a:r>
            <a:r>
              <a:rPr lang="en-US" dirty="0" smtClean="0">
                <a:solidFill>
                  <a:srgbClr val="1F517F"/>
                </a:solidFill>
              </a:rPr>
              <a:t>Testing 2| </a:t>
            </a:r>
            <a:r>
              <a:rPr lang="en-US" dirty="0" smtClean="0">
                <a:solidFill>
                  <a:srgbClr val="4B708A"/>
                </a:solidFill>
              </a:rPr>
              <a:t>Testing 2| </a:t>
            </a:r>
            <a:r>
              <a:rPr lang="en-US" dirty="0" smtClean="0">
                <a:solidFill>
                  <a:srgbClr val="0D95AD"/>
                </a:solidFill>
              </a:rPr>
              <a:t>Testing 2| </a:t>
            </a:r>
            <a:r>
              <a:rPr lang="en-US" dirty="0" smtClean="0">
                <a:solidFill>
                  <a:srgbClr val="4AB6C5"/>
                </a:solidFill>
              </a:rPr>
              <a:t>Testing 2|</a:t>
            </a:r>
            <a:endParaRPr lang="en-US" dirty="0" smtClean="0"/>
          </a:p>
        </p:txBody>
      </p:sp>
      <p:sp>
        <p:nvSpPr>
          <p:cNvPr id="6" name="Slide Number Placeholder 5"/>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0D2943B-758A-4CF1-980F-AA1B50EABEDC}" type="slidenum">
              <a:rPr lang="en-US" smtClean="0"/>
              <a:pPr/>
              <a:t>‹#›</a:t>
            </a:fld>
            <a:endParaRPr lang="en-US" dirty="0"/>
          </a:p>
        </p:txBody>
      </p:sp>
    </p:spTree>
    <p:extLst>
      <p:ext uri="{BB962C8B-B14F-4D97-AF65-F5344CB8AC3E}">
        <p14:creationId xmlns:p14="http://schemas.microsoft.com/office/powerpoint/2010/main" val="3706487917"/>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86" r:id="rId3"/>
    <p:sldLayoutId id="2147483676" r:id="rId4"/>
    <p:sldLayoutId id="2147483666" r:id="rId5"/>
    <p:sldLayoutId id="2147483713" r:id="rId6"/>
    <p:sldLayoutId id="2147483714" r:id="rId7"/>
    <p:sldLayoutId id="2147483715" r:id="rId8"/>
    <p:sldLayoutId id="2147483690" r:id="rId9"/>
    <p:sldLayoutId id="2147483689" r:id="rId10"/>
    <p:sldLayoutId id="2147483677" r:id="rId11"/>
    <p:sldLayoutId id="2147483667" r:id="rId12"/>
    <p:sldLayoutId id="2147483651" r:id="rId13"/>
    <p:sldLayoutId id="2147483718" r:id="rId14"/>
    <p:sldLayoutId id="2147483717" r:id="rId15"/>
    <p:sldLayoutId id="2147483693" r:id="rId16"/>
    <p:sldLayoutId id="2147483692" r:id="rId17"/>
    <p:sldLayoutId id="2147483678" r:id="rId18"/>
    <p:sldLayoutId id="2147483668" r:id="rId19"/>
    <p:sldLayoutId id="2147483652" r:id="rId20"/>
    <p:sldLayoutId id="2147483719" r:id="rId21"/>
    <p:sldLayoutId id="2147483722" r:id="rId22"/>
    <p:sldLayoutId id="2147483696" r:id="rId23"/>
    <p:sldLayoutId id="2147483695" r:id="rId24"/>
    <p:sldLayoutId id="2147483679" r:id="rId25"/>
    <p:sldLayoutId id="2147483669" r:id="rId26"/>
    <p:sldLayoutId id="2147483653" r:id="rId27"/>
    <p:sldLayoutId id="2147483724" r:id="rId28"/>
    <p:sldLayoutId id="2147483725" r:id="rId29"/>
    <p:sldLayoutId id="2147483699" r:id="rId30"/>
    <p:sldLayoutId id="2147483698" r:id="rId31"/>
    <p:sldLayoutId id="2147483680" r:id="rId32"/>
    <p:sldLayoutId id="2147483670" r:id="rId33"/>
    <p:sldLayoutId id="2147483654" r:id="rId34"/>
    <p:sldLayoutId id="2147483727" r:id="rId35"/>
    <p:sldLayoutId id="2147483728" r:id="rId36"/>
    <p:sldLayoutId id="2147483702" r:id="rId37"/>
    <p:sldLayoutId id="2147483701" r:id="rId38"/>
    <p:sldLayoutId id="2147483681" r:id="rId39"/>
    <p:sldLayoutId id="2147483672" r:id="rId40"/>
    <p:sldLayoutId id="2147483655" r:id="rId41"/>
    <p:sldLayoutId id="2147483705" r:id="rId42"/>
    <p:sldLayoutId id="2147483704" r:id="rId43"/>
    <p:sldLayoutId id="2147483682" r:id="rId44"/>
    <p:sldLayoutId id="2147483673" r:id="rId45"/>
    <p:sldLayoutId id="2147483656" r:id="rId46"/>
    <p:sldLayoutId id="2147483708" r:id="rId47"/>
    <p:sldLayoutId id="2147483707" r:id="rId48"/>
    <p:sldLayoutId id="2147483683" r:id="rId49"/>
    <p:sldLayoutId id="2147483674" r:id="rId50"/>
    <p:sldLayoutId id="2147483657" r:id="rId51"/>
    <p:sldLayoutId id="2147483711" r:id="rId52"/>
    <p:sldLayoutId id="2147483710" r:id="rId53"/>
    <p:sldLayoutId id="2147483684" r:id="rId54"/>
    <p:sldLayoutId id="2147483675" r:id="rId55"/>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iking multiple peopl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572250"/>
          </a:xfrm>
          <a:prstGeom prst="rect">
            <a:avLst/>
          </a:prstGeom>
          <a:solidFill>
            <a:schemeClr val="accent6"/>
          </a:solidFill>
        </p:spPr>
      </p:pic>
      <p:sp>
        <p:nvSpPr>
          <p:cNvPr id="4" name="Rectangle 3"/>
          <p:cNvSpPr/>
          <p:nvPr/>
        </p:nvSpPr>
        <p:spPr>
          <a:xfrm>
            <a:off x="0" y="0"/>
            <a:ext cx="12192000" cy="657225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329247"/>
            <a:ext cx="9144000" cy="2387600"/>
          </a:xfrm>
        </p:spPr>
        <p:txBody>
          <a:bodyPr>
            <a:normAutofit/>
          </a:bodyPr>
          <a:lstStyle/>
          <a:p>
            <a:r>
              <a:rPr lang="en-US" dirty="0" smtClean="0">
                <a:solidFill>
                  <a:srgbClr val="0D95AD"/>
                </a:solidFill>
              </a:rPr>
              <a:t>Communication Skills of a Leader</a:t>
            </a:r>
            <a:endParaRPr lang="en-US" dirty="0">
              <a:latin typeface="Cambria" panose="02040503050406030204" pitchFamily="18" charset="0"/>
            </a:endParaRPr>
          </a:p>
        </p:txBody>
      </p:sp>
      <p:sp>
        <p:nvSpPr>
          <p:cNvPr id="3" name="Subtitle 2"/>
          <p:cNvSpPr>
            <a:spLocks noGrp="1"/>
          </p:cNvSpPr>
          <p:nvPr>
            <p:ph type="subTitle" idx="1"/>
          </p:nvPr>
        </p:nvSpPr>
        <p:spPr>
          <a:xfrm>
            <a:off x="1524000" y="6073616"/>
            <a:ext cx="9144000" cy="1655762"/>
          </a:xfrm>
        </p:spPr>
        <p:txBody>
          <a:bodyPr>
            <a:normAutofit/>
          </a:bodyPr>
          <a:lstStyle/>
          <a:p>
            <a:r>
              <a:rPr lang="en-US" sz="3200" dirty="0" smtClean="0"/>
              <a:t>Illinois Human Performance Project</a:t>
            </a:r>
            <a:endParaRPr lang="en-US" sz="3200" dirty="0"/>
          </a:p>
        </p:txBody>
      </p:sp>
      <p:pic>
        <p:nvPicPr>
          <p:cNvPr id="6" name="Picture 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06987" y="2481191"/>
            <a:ext cx="2978026" cy="2975985"/>
          </a:xfrm>
          <a:prstGeom prst="rect">
            <a:avLst/>
          </a:prstGeom>
        </p:spPr>
      </p:pic>
    </p:spTree>
    <p:extLst>
      <p:ext uri="{BB962C8B-B14F-4D97-AF65-F5344CB8AC3E}">
        <p14:creationId xmlns:p14="http://schemas.microsoft.com/office/powerpoint/2010/main" val="302171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2387"/>
            <a:ext cx="10515600" cy="1325563"/>
          </a:xfrm>
        </p:spPr>
        <p:txBody>
          <a:bodyPr/>
          <a:lstStyle/>
          <a:p>
            <a:r>
              <a:rPr lang="en-US" dirty="0" smtClean="0">
                <a:solidFill>
                  <a:schemeClr val="accent1"/>
                </a:solidFill>
              </a:rPr>
              <a:t>4 Unhealthy Communication Styles</a:t>
            </a:r>
            <a:endParaRPr lang="en-US" dirty="0">
              <a:solidFill>
                <a:schemeClr val="accent1"/>
              </a:solidFill>
            </a:endParaRPr>
          </a:p>
        </p:txBody>
      </p:sp>
      <p:sp>
        <p:nvSpPr>
          <p:cNvPr id="5" name="Content Placeholder 4"/>
          <p:cNvSpPr>
            <a:spLocks noGrp="1"/>
          </p:cNvSpPr>
          <p:nvPr>
            <p:ph idx="1"/>
          </p:nvPr>
        </p:nvSpPr>
        <p:spPr>
          <a:xfrm>
            <a:off x="838200" y="935288"/>
            <a:ext cx="10515600" cy="5922712"/>
          </a:xfrm>
        </p:spPr>
        <p:txBody>
          <a:bodyPr>
            <a:normAutofit fontScale="70000" lnSpcReduction="20000"/>
          </a:bodyPr>
          <a:lstStyle/>
          <a:p>
            <a:r>
              <a:rPr lang="en-US" sz="4000" b="1" dirty="0" smtClean="0"/>
              <a:t>Escalation</a:t>
            </a:r>
          </a:p>
          <a:p>
            <a:pPr lvl="1"/>
            <a:r>
              <a:rPr lang="en-US" sz="3600" dirty="0" smtClean="0"/>
              <a:t>Person 1: “Hey, why didn’t you pass me the ball? I was open.”</a:t>
            </a:r>
          </a:p>
          <a:p>
            <a:pPr lvl="1"/>
            <a:r>
              <a:rPr lang="en-US" sz="3600" dirty="0" smtClean="0"/>
              <a:t>Person 2: “I DON”T ALWAYS HAVE TO PASS YOU THE BALL! THERE’S OTHER PEOPLE ON THE TEAM</a:t>
            </a:r>
            <a:r>
              <a:rPr lang="en-US" sz="3600" dirty="0" smtClean="0"/>
              <a:t>! STOP PICKING ON ME!”</a:t>
            </a:r>
            <a:endParaRPr lang="en-US" sz="3600" dirty="0" smtClean="0"/>
          </a:p>
          <a:p>
            <a:r>
              <a:rPr lang="en-US" sz="4000" b="1" dirty="0" smtClean="0"/>
              <a:t>Put-Down/Invalidation</a:t>
            </a:r>
          </a:p>
          <a:p>
            <a:pPr lvl="1"/>
            <a:r>
              <a:rPr lang="en-US" sz="3600" dirty="0" smtClean="0"/>
              <a:t>Person 1: “I’m really bummed I didn’t make the cut for the band competition.”</a:t>
            </a:r>
          </a:p>
          <a:p>
            <a:pPr lvl="1"/>
            <a:r>
              <a:rPr lang="en-US" sz="3600" dirty="0" smtClean="0"/>
              <a:t>Person 2: “I didn’t think you’d make it anyways. </a:t>
            </a:r>
            <a:r>
              <a:rPr lang="en-US" sz="3600" dirty="0"/>
              <a:t>Y</a:t>
            </a:r>
            <a:r>
              <a:rPr lang="en-US" sz="3600" dirty="0" smtClean="0"/>
              <a:t>ou’re not that good.”</a:t>
            </a:r>
          </a:p>
          <a:p>
            <a:r>
              <a:rPr lang="en-US" sz="4000" b="1" dirty="0" smtClean="0"/>
              <a:t>Negative Interpretations</a:t>
            </a:r>
          </a:p>
          <a:p>
            <a:pPr lvl="1"/>
            <a:r>
              <a:rPr lang="en-US" sz="3600" dirty="0" smtClean="0"/>
              <a:t>Person 1: “Sorry I didn’t work with you in class today. Megan asked me first.”</a:t>
            </a:r>
          </a:p>
          <a:p>
            <a:pPr lvl="1"/>
            <a:r>
              <a:rPr lang="en-US" sz="3600" dirty="0" smtClean="0"/>
              <a:t>Person 2: “So you don’t want to be friends anymore? Why do you hate me?”</a:t>
            </a:r>
          </a:p>
          <a:p>
            <a:r>
              <a:rPr lang="en-US" sz="4000" b="1" dirty="0" smtClean="0"/>
              <a:t>Avoidance/Withdrawal</a:t>
            </a:r>
          </a:p>
          <a:p>
            <a:pPr lvl="1"/>
            <a:r>
              <a:rPr lang="en-US" sz="3600" dirty="0" smtClean="0"/>
              <a:t>Person 1: “Hey, I heard you went to Nick’s party on Friday. Can we talk about what this might do to our team?”</a:t>
            </a:r>
          </a:p>
          <a:p>
            <a:pPr lvl="1"/>
            <a:r>
              <a:rPr lang="en-US" sz="3600" dirty="0" smtClean="0"/>
              <a:t>Person 2: “Oops, sorry. My mom’s calling, I </a:t>
            </a:r>
            <a:r>
              <a:rPr lang="en-US" sz="3600" dirty="0" err="1" smtClean="0"/>
              <a:t>gotta</a:t>
            </a:r>
            <a:r>
              <a:rPr lang="en-US" sz="3600" dirty="0" smtClean="0"/>
              <a:t> go!”</a:t>
            </a:r>
          </a:p>
        </p:txBody>
      </p:sp>
    </p:spTree>
    <p:extLst>
      <p:ext uri="{BB962C8B-B14F-4D97-AF65-F5344CB8AC3E}">
        <p14:creationId xmlns:p14="http://schemas.microsoft.com/office/powerpoint/2010/main" val="992003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Ineffective Ways to Complain</a:t>
            </a:r>
            <a:endParaRPr lang="en-US" dirty="0">
              <a:solidFill>
                <a:schemeClr val="accent1"/>
              </a:solidFill>
            </a:endParaRPr>
          </a:p>
        </p:txBody>
      </p:sp>
      <p:sp>
        <p:nvSpPr>
          <p:cNvPr id="3" name="Content Placeholder 2"/>
          <p:cNvSpPr>
            <a:spLocks noGrp="1"/>
          </p:cNvSpPr>
          <p:nvPr>
            <p:ph sz="half" idx="1"/>
          </p:nvPr>
        </p:nvSpPr>
        <p:spPr/>
        <p:txBody>
          <a:bodyPr>
            <a:normAutofit/>
          </a:bodyPr>
          <a:lstStyle/>
          <a:p>
            <a:pPr marL="342900" lvl="0" indent="-342900">
              <a:spcBef>
                <a:spcPts val="0"/>
              </a:spcBef>
              <a:buClr>
                <a:schemeClr val="dk1"/>
              </a:buClr>
              <a:buSzPct val="100000"/>
              <a:buFont typeface="Arial"/>
              <a:buChar char="•"/>
            </a:pPr>
            <a:endParaRPr lang="en-US" sz="4000" dirty="0" smtClean="0">
              <a:latin typeface="Calibri"/>
              <a:ea typeface="Calibri"/>
              <a:cs typeface="Calibri"/>
              <a:sym typeface="Calibri"/>
            </a:endParaRPr>
          </a:p>
          <a:p>
            <a:pPr marL="342900" lvl="0" indent="-342900">
              <a:spcBef>
                <a:spcPts val="0"/>
              </a:spcBef>
              <a:buClr>
                <a:schemeClr val="dk1"/>
              </a:buClr>
              <a:buSzPct val="100000"/>
              <a:buFont typeface="Arial"/>
              <a:buChar char="•"/>
            </a:pPr>
            <a:r>
              <a:rPr lang="en-US" sz="4000" dirty="0" smtClean="0">
                <a:latin typeface="Calibri"/>
                <a:ea typeface="Calibri"/>
                <a:cs typeface="Calibri"/>
                <a:sym typeface="Calibri"/>
              </a:rPr>
              <a:t>Mind </a:t>
            </a:r>
            <a:r>
              <a:rPr lang="en-US" sz="4000" dirty="0">
                <a:latin typeface="Calibri"/>
                <a:ea typeface="Calibri"/>
                <a:cs typeface="Calibri"/>
                <a:sym typeface="Calibri"/>
              </a:rPr>
              <a:t>reading</a:t>
            </a:r>
          </a:p>
          <a:p>
            <a:pPr marL="342900" lvl="0" indent="-342900">
              <a:spcBef>
                <a:spcPts val="1800"/>
              </a:spcBef>
              <a:buClr>
                <a:schemeClr val="dk1"/>
              </a:buClr>
              <a:buSzPct val="100000"/>
              <a:buFont typeface="Arial"/>
              <a:buChar char="•"/>
            </a:pPr>
            <a:r>
              <a:rPr lang="en-US" sz="4000" dirty="0">
                <a:latin typeface="Calibri"/>
                <a:ea typeface="Calibri"/>
                <a:cs typeface="Calibri"/>
                <a:sym typeface="Calibri"/>
              </a:rPr>
              <a:t>Name-calling </a:t>
            </a:r>
          </a:p>
          <a:p>
            <a:pPr marL="342900" lvl="0" indent="-342900">
              <a:spcBef>
                <a:spcPts val="1800"/>
              </a:spcBef>
              <a:buClr>
                <a:schemeClr val="dk1"/>
              </a:buClr>
              <a:buSzPct val="100000"/>
              <a:buFont typeface="Arial"/>
              <a:buChar char="•"/>
            </a:pPr>
            <a:r>
              <a:rPr lang="en-US" sz="4000" dirty="0">
                <a:latin typeface="Calibri"/>
                <a:ea typeface="Calibri"/>
                <a:cs typeface="Calibri"/>
                <a:sym typeface="Calibri"/>
              </a:rPr>
              <a:t>You always, you never</a:t>
            </a:r>
          </a:p>
          <a:p>
            <a:endParaRPr lang="en-US" dirty="0"/>
          </a:p>
        </p:txBody>
      </p:sp>
      <p:sp>
        <p:nvSpPr>
          <p:cNvPr id="4" name="Content Placeholder 3"/>
          <p:cNvSpPr>
            <a:spLocks noGrp="1"/>
          </p:cNvSpPr>
          <p:nvPr>
            <p:ph sz="half" idx="2"/>
          </p:nvPr>
        </p:nvSpPr>
        <p:spPr/>
        <p:txBody>
          <a:bodyPr>
            <a:normAutofit/>
          </a:bodyPr>
          <a:lstStyle/>
          <a:p>
            <a:pPr marL="0" lvl="0" indent="0">
              <a:spcBef>
                <a:spcPts val="1800"/>
              </a:spcBef>
              <a:buClr>
                <a:srgbClr val="153959"/>
              </a:buClr>
              <a:buSzPct val="100000"/>
              <a:buNone/>
            </a:pPr>
            <a:endParaRPr lang="en-US" sz="2400" dirty="0" smtClean="0">
              <a:solidFill>
                <a:srgbClr val="153959"/>
              </a:solidFill>
              <a:latin typeface="Calibri"/>
              <a:ea typeface="Calibri"/>
              <a:cs typeface="Calibri"/>
              <a:sym typeface="Calibri"/>
            </a:endParaRPr>
          </a:p>
          <a:p>
            <a:pPr marL="342900" lvl="0" indent="-342900">
              <a:spcBef>
                <a:spcPts val="1800"/>
              </a:spcBef>
              <a:buClr>
                <a:srgbClr val="153959"/>
              </a:buClr>
              <a:buSzPct val="100000"/>
              <a:buFont typeface="Arial"/>
              <a:buChar char="•"/>
            </a:pPr>
            <a:r>
              <a:rPr lang="en-US" sz="4000" dirty="0" smtClean="0">
                <a:solidFill>
                  <a:srgbClr val="153959"/>
                </a:solidFill>
                <a:latin typeface="Calibri"/>
                <a:ea typeface="Calibri"/>
                <a:cs typeface="Calibri"/>
                <a:sym typeface="Calibri"/>
              </a:rPr>
              <a:t>Blaming</a:t>
            </a:r>
            <a:endParaRPr lang="en-US" sz="4000" dirty="0">
              <a:solidFill>
                <a:srgbClr val="153959"/>
              </a:solidFill>
              <a:latin typeface="Calibri"/>
              <a:ea typeface="Calibri"/>
              <a:cs typeface="Calibri"/>
              <a:sym typeface="Calibri"/>
            </a:endParaRPr>
          </a:p>
          <a:p>
            <a:pPr marL="342900" lvl="0" indent="-342900">
              <a:spcBef>
                <a:spcPts val="1800"/>
              </a:spcBef>
              <a:buClr>
                <a:srgbClr val="153959"/>
              </a:buClr>
              <a:buSzPct val="100000"/>
              <a:buFont typeface="Arial"/>
              <a:buChar char="•"/>
            </a:pPr>
            <a:r>
              <a:rPr lang="en-US" sz="4000" dirty="0">
                <a:solidFill>
                  <a:srgbClr val="153959"/>
                </a:solidFill>
                <a:latin typeface="Calibri"/>
                <a:ea typeface="Calibri"/>
                <a:cs typeface="Calibri"/>
                <a:sym typeface="Calibri"/>
              </a:rPr>
              <a:t>Kitchen-sinking </a:t>
            </a:r>
          </a:p>
          <a:p>
            <a:pPr marL="342900" lvl="0" indent="-342900">
              <a:spcBef>
                <a:spcPts val="1800"/>
              </a:spcBef>
              <a:buClr>
                <a:srgbClr val="153959"/>
              </a:buClr>
              <a:buSzPct val="100000"/>
              <a:buFont typeface="Arial"/>
              <a:buChar char="•"/>
            </a:pPr>
            <a:r>
              <a:rPr lang="en-US" sz="4000" dirty="0">
                <a:solidFill>
                  <a:srgbClr val="153959"/>
                </a:solidFill>
                <a:latin typeface="Calibri"/>
                <a:ea typeface="Calibri"/>
                <a:cs typeface="Calibri"/>
                <a:sym typeface="Calibri"/>
              </a:rPr>
              <a:t>Cross-complaining</a:t>
            </a:r>
          </a:p>
          <a:p>
            <a:endParaRPr lang="en-US" dirty="0"/>
          </a:p>
        </p:txBody>
      </p:sp>
    </p:spTree>
    <p:extLst>
      <p:ext uri="{BB962C8B-B14F-4D97-AF65-F5344CB8AC3E}">
        <p14:creationId xmlns:p14="http://schemas.microsoft.com/office/powerpoint/2010/main" val="2259561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131437" y="771896"/>
            <a:ext cx="10438410" cy="4572000"/>
          </a:xfrm>
          <a:prstGeom prst="wedgeRectCallout">
            <a:avLst>
              <a:gd name="adj1" fmla="val -20833"/>
              <a:gd name="adj2" fmla="val 72630"/>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You need </a:t>
            </a:r>
            <a:r>
              <a:rPr lang="en-US" sz="6600" b="1" i="1" dirty="0" smtClean="0">
                <a:latin typeface="+mj-lt"/>
              </a:rPr>
              <a:t>5 POSITIVIE INTERACTIONS </a:t>
            </a:r>
            <a:r>
              <a:rPr lang="en-US" sz="6600" dirty="0" smtClean="0"/>
              <a:t>for every </a:t>
            </a:r>
            <a:r>
              <a:rPr lang="en-US" sz="6600" b="1" i="1" dirty="0" smtClean="0">
                <a:latin typeface="+mj-lt"/>
              </a:rPr>
              <a:t>1 NEGATIVE INTERACTION.</a:t>
            </a:r>
            <a:endParaRPr lang="en-US" sz="6600" b="1" i="1" dirty="0">
              <a:latin typeface="+mj-lt"/>
            </a:endParaRPr>
          </a:p>
        </p:txBody>
      </p:sp>
    </p:spTree>
    <p:extLst>
      <p:ext uri="{BB962C8B-B14F-4D97-AF65-F5344CB8AC3E}">
        <p14:creationId xmlns:p14="http://schemas.microsoft.com/office/powerpoint/2010/main" val="519775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69" y="0"/>
            <a:ext cx="10515600" cy="1325563"/>
          </a:xfrm>
        </p:spPr>
        <p:txBody>
          <a:bodyPr/>
          <a:lstStyle/>
          <a:p>
            <a:pPr algn="ctr"/>
            <a:r>
              <a:rPr lang="en-US" dirty="0" smtClean="0"/>
              <a:t>Communication With Angry Brains</a:t>
            </a:r>
            <a:endParaRPr lang="en-US" dirty="0"/>
          </a:p>
        </p:txBody>
      </p:sp>
      <p:pic>
        <p:nvPicPr>
          <p:cNvPr id="5" name="Picture 3" descr="brainste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07764" y="2832100"/>
            <a:ext cx="2576512" cy="3201988"/>
          </a:xfrm>
          <a:prstGeom prst="rect">
            <a:avLst/>
          </a:prstGeom>
          <a:noFill/>
          <a:ln w="9525">
            <a:noFill/>
            <a:miter lim="800000"/>
            <a:headEnd/>
            <a:tailEnd/>
          </a:ln>
        </p:spPr>
      </p:pic>
      <p:sp>
        <p:nvSpPr>
          <p:cNvPr id="6" name="AutoShape 4"/>
          <p:cNvSpPr>
            <a:spLocks noChangeArrowheads="1"/>
          </p:cNvSpPr>
          <p:nvPr/>
        </p:nvSpPr>
        <p:spPr bwMode="auto">
          <a:xfrm>
            <a:off x="2181726" y="4622800"/>
            <a:ext cx="4800600" cy="1143000"/>
          </a:xfrm>
          <a:prstGeom prst="wedgeRectCallout">
            <a:avLst>
              <a:gd name="adj1" fmla="val 72598"/>
              <a:gd name="adj2" fmla="val -102130"/>
            </a:avLst>
          </a:prstGeom>
          <a:solidFill>
            <a:schemeClr val="accent6"/>
          </a:solidFill>
          <a:ln w="9525">
            <a:noFill/>
            <a:miter lim="800000"/>
            <a:headEnd/>
            <a:tailEnd/>
          </a:ln>
        </p:spPr>
        <p:txBody>
          <a:bodyPr>
            <a:prstTxWarp prst="textNoShape">
              <a:avLst/>
            </a:prstTxWarp>
          </a:bodyPr>
          <a:lstStyle/>
          <a:p>
            <a:pPr algn="ctr"/>
            <a:r>
              <a:rPr lang="en-US" sz="2000" b="1" dirty="0">
                <a:latin typeface="Calibri" charset="0"/>
                <a:ea typeface="Calibri" charset="0"/>
                <a:cs typeface="Calibri" charset="0"/>
              </a:rPr>
              <a:t>Lower Brain-Reactive, </a:t>
            </a:r>
            <a:r>
              <a:rPr lang="en-US" sz="2000" b="1" dirty="0" smtClean="0">
                <a:latin typeface="Calibri" charset="0"/>
                <a:ea typeface="Calibri" charset="0"/>
                <a:cs typeface="Calibri" charset="0"/>
              </a:rPr>
              <a:t>Automatic </a:t>
            </a:r>
            <a:r>
              <a:rPr lang="en-US" sz="2000" dirty="0" smtClean="0">
                <a:solidFill>
                  <a:schemeClr val="tx1"/>
                </a:solidFill>
                <a:latin typeface="Calibri" charset="0"/>
                <a:ea typeface="Calibri" charset="0"/>
                <a:cs typeface="Calibri" charset="0"/>
              </a:rPr>
              <a:t>- </a:t>
            </a:r>
            <a:endParaRPr lang="en-US" sz="2000" dirty="0">
              <a:solidFill>
                <a:schemeClr val="tx1"/>
              </a:solidFill>
              <a:latin typeface="Calibri" charset="0"/>
              <a:ea typeface="Calibri" charset="0"/>
              <a:cs typeface="Calibri" charset="0"/>
            </a:endParaRPr>
          </a:p>
          <a:p>
            <a:pPr algn="ctr"/>
            <a:r>
              <a:rPr lang="en-US" sz="2000" dirty="0">
                <a:solidFill>
                  <a:schemeClr val="tx1"/>
                </a:solidFill>
                <a:latin typeface="Calibri" charset="0"/>
                <a:ea typeface="Calibri" charset="0"/>
                <a:cs typeface="Calibri" charset="0"/>
              </a:rPr>
              <a:t>Regulates bodily functions &amp; </a:t>
            </a:r>
          </a:p>
          <a:p>
            <a:pPr algn="ctr"/>
            <a:r>
              <a:rPr lang="en-US" sz="2000" dirty="0">
                <a:solidFill>
                  <a:schemeClr val="tx1"/>
                </a:solidFill>
                <a:latin typeface="Calibri" charset="0"/>
                <a:ea typeface="Calibri" charset="0"/>
                <a:cs typeface="Calibri" charset="0"/>
              </a:rPr>
              <a:t>Reactions (fight or flight</a:t>
            </a:r>
            <a:r>
              <a:rPr lang="en-US" sz="2000" dirty="0" smtClean="0">
                <a:solidFill>
                  <a:schemeClr val="tx1"/>
                </a:solidFill>
                <a:latin typeface="Calibri" charset="0"/>
                <a:ea typeface="Calibri" charset="0"/>
                <a:cs typeface="Calibri" charset="0"/>
              </a:rPr>
              <a:t>) </a:t>
            </a:r>
            <a:endParaRPr lang="en-US" sz="2000" dirty="0">
              <a:solidFill>
                <a:schemeClr val="tx1"/>
              </a:solidFill>
              <a:latin typeface="Calibri" charset="0"/>
              <a:ea typeface="Calibri" charset="0"/>
              <a:cs typeface="Calibri" charset="0"/>
            </a:endParaRPr>
          </a:p>
        </p:txBody>
      </p:sp>
      <p:sp>
        <p:nvSpPr>
          <p:cNvPr id="7" name="AutoShape 5"/>
          <p:cNvSpPr>
            <a:spLocks noChangeArrowheads="1"/>
          </p:cNvSpPr>
          <p:nvPr/>
        </p:nvSpPr>
        <p:spPr bwMode="auto">
          <a:xfrm>
            <a:off x="2988647" y="1163634"/>
            <a:ext cx="4419600" cy="1319212"/>
          </a:xfrm>
          <a:prstGeom prst="wedgeRectCallout">
            <a:avLst>
              <a:gd name="adj1" fmla="val 76472"/>
              <a:gd name="adj2" fmla="val 99574"/>
            </a:avLst>
          </a:prstGeom>
          <a:solidFill>
            <a:schemeClr val="accent6"/>
          </a:solidFill>
          <a:ln w="9525">
            <a:noFill/>
            <a:miter lim="800000"/>
            <a:headEnd/>
            <a:tailEnd/>
          </a:ln>
        </p:spPr>
        <p:txBody>
          <a:bodyPr>
            <a:prstTxWarp prst="textNoShape">
              <a:avLst/>
            </a:prstTxWarp>
          </a:bodyPr>
          <a:lstStyle/>
          <a:p>
            <a:pPr algn="ctr"/>
            <a:r>
              <a:rPr lang="en-US" sz="2000" b="1" dirty="0">
                <a:latin typeface="Calibri" charset="0"/>
                <a:ea typeface="Calibri" charset="0"/>
                <a:cs typeface="Calibri" charset="0"/>
              </a:rPr>
              <a:t>Cortex-Your Higher Thinking </a:t>
            </a:r>
            <a:r>
              <a:rPr lang="en-US" sz="2000" b="1" dirty="0" smtClean="0">
                <a:latin typeface="Calibri" charset="0"/>
                <a:ea typeface="Calibri" charset="0"/>
                <a:cs typeface="Calibri" charset="0"/>
              </a:rPr>
              <a:t>Brain </a:t>
            </a:r>
            <a:r>
              <a:rPr lang="en-US" sz="2000" dirty="0" smtClean="0">
                <a:solidFill>
                  <a:schemeClr val="tx1"/>
                </a:solidFill>
                <a:latin typeface="Calibri" charset="0"/>
                <a:ea typeface="Calibri" charset="0"/>
                <a:cs typeface="Calibri" charset="0"/>
              </a:rPr>
              <a:t>- </a:t>
            </a:r>
            <a:endParaRPr lang="en-US" sz="2000" dirty="0">
              <a:solidFill>
                <a:schemeClr val="tx1"/>
              </a:solidFill>
              <a:latin typeface="Calibri" charset="0"/>
              <a:ea typeface="Calibri" charset="0"/>
              <a:cs typeface="Calibri" charset="0"/>
            </a:endParaRPr>
          </a:p>
          <a:p>
            <a:pPr algn="ctr"/>
            <a:r>
              <a:rPr lang="en-US" sz="2000" dirty="0">
                <a:solidFill>
                  <a:schemeClr val="tx1"/>
                </a:solidFill>
                <a:latin typeface="Calibri" charset="0"/>
                <a:ea typeface="Calibri" charset="0"/>
                <a:cs typeface="Calibri" charset="0"/>
              </a:rPr>
              <a:t>Where logic, reason, perception, planning, and problem-solving take place</a:t>
            </a:r>
            <a:r>
              <a:rPr lang="en-US" sz="2000" dirty="0" smtClean="0">
                <a:solidFill>
                  <a:schemeClr val="tx1"/>
                </a:solidFill>
                <a:latin typeface="Calibri" charset="0"/>
                <a:ea typeface="Calibri" charset="0"/>
                <a:cs typeface="Calibri" charset="0"/>
              </a:rPr>
              <a:t>.</a:t>
            </a:r>
            <a:endParaRPr lang="en-US" sz="2000" dirty="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3888325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539023"/>
          </a:xfrm>
          <a:prstGeom prst="rect">
            <a:avLst/>
          </a:prstGeom>
        </p:spPr>
      </p:pic>
      <p:sp>
        <p:nvSpPr>
          <p:cNvPr id="2" name="Title 1"/>
          <p:cNvSpPr>
            <a:spLocks noGrp="1"/>
          </p:cNvSpPr>
          <p:nvPr>
            <p:ph type="title"/>
          </p:nvPr>
        </p:nvSpPr>
        <p:spPr/>
        <p:txBody>
          <a:bodyPr/>
          <a:lstStyle/>
          <a:p>
            <a:r>
              <a:rPr lang="en-US" dirty="0" smtClean="0"/>
              <a:t>Communication Skill #1</a:t>
            </a:r>
            <a:endParaRPr lang="en-US" dirty="0"/>
          </a:p>
        </p:txBody>
      </p:sp>
      <p:sp>
        <p:nvSpPr>
          <p:cNvPr id="3" name="Text Placeholder 2"/>
          <p:cNvSpPr>
            <a:spLocks noGrp="1"/>
          </p:cNvSpPr>
          <p:nvPr>
            <p:ph type="body" idx="1"/>
          </p:nvPr>
        </p:nvSpPr>
        <p:spPr/>
        <p:txBody>
          <a:bodyPr/>
          <a:lstStyle/>
          <a:p>
            <a:r>
              <a:rPr lang="en-US" dirty="0" smtClean="0">
                <a:solidFill>
                  <a:schemeClr val="accent1"/>
                </a:solidFill>
              </a:rPr>
              <a:t>Time-Out</a:t>
            </a:r>
            <a:endParaRPr lang="en-US" dirty="0">
              <a:solidFill>
                <a:schemeClr val="accent1"/>
              </a:solidFill>
            </a:endParaRPr>
          </a:p>
        </p:txBody>
      </p:sp>
    </p:spTree>
    <p:extLst>
      <p:ext uri="{BB962C8B-B14F-4D97-AF65-F5344CB8AC3E}">
        <p14:creationId xmlns:p14="http://schemas.microsoft.com/office/powerpoint/2010/main" val="3986679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Time-Out</a:t>
            </a:r>
            <a:endParaRPr lang="en-US" dirty="0">
              <a:solidFill>
                <a:schemeClr val="accent1"/>
              </a:solidFill>
            </a:endParaRPr>
          </a:p>
        </p:txBody>
      </p:sp>
      <p:sp>
        <p:nvSpPr>
          <p:cNvPr id="5" name="Content Placeholder 4"/>
          <p:cNvSpPr>
            <a:spLocks noGrp="1"/>
          </p:cNvSpPr>
          <p:nvPr>
            <p:ph idx="1"/>
          </p:nvPr>
        </p:nvSpPr>
        <p:spPr/>
        <p:txBody>
          <a:bodyPr/>
          <a:lstStyle/>
          <a:p>
            <a:r>
              <a:rPr lang="en-US" dirty="0" smtClean="0"/>
              <a:t>Say, “We/I need a time out” or some phrase to                                                      back away.</a:t>
            </a:r>
          </a:p>
          <a:p>
            <a:r>
              <a:rPr lang="en-US" dirty="0" smtClean="0"/>
              <a:t>Do or say something to calm yourself down.</a:t>
            </a:r>
          </a:p>
          <a:p>
            <a:r>
              <a:rPr lang="en-US" dirty="0" smtClean="0"/>
              <a:t>Identify the hurt behind the anger.</a:t>
            </a:r>
          </a:p>
          <a:p>
            <a:r>
              <a:rPr lang="en-US" dirty="0" smtClean="0"/>
              <a:t>Remember VIEW</a:t>
            </a:r>
          </a:p>
          <a:p>
            <a:r>
              <a:rPr lang="en-US" dirty="0" smtClean="0"/>
              <a:t>Wait at least 30 minutes, but no more than 24 hours to come back and talk.</a:t>
            </a:r>
            <a:endParaRPr lang="en-US" dirty="0"/>
          </a:p>
        </p:txBody>
      </p:sp>
      <p:pic>
        <p:nvPicPr>
          <p:cNvPr id="1026" name="Picture 2" descr="Image result for clock"/>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40239" y="181490"/>
            <a:ext cx="3111335" cy="311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61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Do’s and Don’ts for Time-Out’s</a:t>
            </a:r>
            <a:endParaRPr lang="en-US" dirty="0">
              <a:solidFill>
                <a:schemeClr val="accent1"/>
              </a:solidFill>
            </a:endParaRPr>
          </a:p>
        </p:txBody>
      </p:sp>
      <p:sp>
        <p:nvSpPr>
          <p:cNvPr id="3" name="Content Placeholder 2"/>
          <p:cNvSpPr>
            <a:spLocks noGrp="1"/>
          </p:cNvSpPr>
          <p:nvPr>
            <p:ph idx="1"/>
          </p:nvPr>
        </p:nvSpPr>
        <p:spPr/>
        <p:txBody>
          <a:bodyPr/>
          <a:lstStyle/>
          <a:p>
            <a:pPr marL="611187" lvl="0" indent="-611187">
              <a:spcBef>
                <a:spcPts val="0"/>
              </a:spcBef>
              <a:buClr>
                <a:schemeClr val="dk1"/>
              </a:buClr>
              <a:buSzPct val="100000"/>
              <a:buFont typeface="Calibri"/>
              <a:buAutoNum type="arabicPeriod"/>
            </a:pPr>
            <a:r>
              <a:rPr lang="en-US" sz="3600" b="1" dirty="0">
                <a:latin typeface="Calibri"/>
                <a:ea typeface="Calibri"/>
                <a:cs typeface="Calibri"/>
                <a:sym typeface="Calibri"/>
              </a:rPr>
              <a:t>Don’t</a:t>
            </a:r>
            <a:r>
              <a:rPr lang="en-US" sz="3600" dirty="0">
                <a:latin typeface="Calibri"/>
                <a:ea typeface="Calibri"/>
                <a:cs typeface="Calibri"/>
                <a:sym typeface="Calibri"/>
              </a:rPr>
              <a:t> rehearse negative thoughts or hurtful, vengeful comments you plan to make. </a:t>
            </a:r>
          </a:p>
          <a:p>
            <a:pPr marL="611187" lvl="0" indent="-611187">
              <a:spcBef>
                <a:spcPts val="2360"/>
              </a:spcBef>
              <a:buClr>
                <a:schemeClr val="dk1"/>
              </a:buClr>
              <a:buSzPct val="100000"/>
              <a:buFont typeface="Calibri"/>
              <a:buAutoNum type="arabicPeriod"/>
            </a:pPr>
            <a:r>
              <a:rPr lang="en-US" sz="3600" b="1" dirty="0">
                <a:latin typeface="Calibri"/>
                <a:ea typeface="Calibri"/>
                <a:cs typeface="Calibri"/>
                <a:sym typeface="Calibri"/>
              </a:rPr>
              <a:t>Do</a:t>
            </a:r>
            <a:r>
              <a:rPr lang="en-US" sz="3600" dirty="0">
                <a:latin typeface="Calibri"/>
                <a:ea typeface="Calibri"/>
                <a:cs typeface="Calibri"/>
                <a:sym typeface="Calibri"/>
              </a:rPr>
              <a:t> have a few soothing messages to repeat to yourself when you are angry to replace the negative thoughts that can keep you angry. </a:t>
            </a:r>
          </a:p>
          <a:p>
            <a:pPr marL="611187" lvl="0" indent="-611187">
              <a:spcBef>
                <a:spcPts val="2360"/>
              </a:spcBef>
              <a:buClr>
                <a:schemeClr val="dk1"/>
              </a:buClr>
              <a:buSzPct val="100000"/>
              <a:buFont typeface="Calibri"/>
              <a:buAutoNum type="arabicPeriod"/>
            </a:pPr>
            <a:r>
              <a:rPr lang="en-US" sz="3600" b="1" dirty="0">
                <a:latin typeface="Calibri"/>
                <a:ea typeface="Calibri"/>
                <a:cs typeface="Calibri"/>
                <a:sym typeface="Calibri"/>
              </a:rPr>
              <a:t>Do</a:t>
            </a:r>
            <a:r>
              <a:rPr lang="en-US" sz="3600" dirty="0">
                <a:latin typeface="Calibri"/>
                <a:ea typeface="Calibri"/>
                <a:cs typeface="Calibri"/>
                <a:sym typeface="Calibri"/>
              </a:rPr>
              <a:t> try to identify what is really behind the anger = hurt.</a:t>
            </a:r>
          </a:p>
          <a:p>
            <a:endParaRPr lang="en-US" dirty="0"/>
          </a:p>
        </p:txBody>
      </p:sp>
    </p:spTree>
    <p:extLst>
      <p:ext uri="{BB962C8B-B14F-4D97-AF65-F5344CB8AC3E}">
        <p14:creationId xmlns:p14="http://schemas.microsoft.com/office/powerpoint/2010/main" val="951894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eak, Talk, Microphone, Tin Can, Can, Tin, Mouth, Say"/>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351"/>
            <a:ext cx="12192000" cy="6566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351"/>
            <a:ext cx="12192000" cy="656663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Communication Skill #2</a:t>
            </a:r>
            <a:endParaRPr lang="en-US" dirty="0"/>
          </a:p>
        </p:txBody>
      </p:sp>
      <p:sp>
        <p:nvSpPr>
          <p:cNvPr id="3" name="Text Placeholder 2"/>
          <p:cNvSpPr>
            <a:spLocks noGrp="1"/>
          </p:cNvSpPr>
          <p:nvPr>
            <p:ph type="body" idx="1"/>
          </p:nvPr>
        </p:nvSpPr>
        <p:spPr/>
        <p:txBody>
          <a:bodyPr/>
          <a:lstStyle/>
          <a:p>
            <a:r>
              <a:rPr lang="en-US" dirty="0" smtClean="0">
                <a:solidFill>
                  <a:schemeClr val="accent1"/>
                </a:solidFill>
              </a:rPr>
              <a:t>Speaker/Listener Technique</a:t>
            </a:r>
            <a:endParaRPr lang="en-US" dirty="0">
              <a:solidFill>
                <a:schemeClr val="accent1"/>
              </a:solidFill>
            </a:endParaRPr>
          </a:p>
        </p:txBody>
      </p:sp>
    </p:spTree>
    <p:extLst>
      <p:ext uri="{BB962C8B-B14F-4D97-AF65-F5344CB8AC3E}">
        <p14:creationId xmlns:p14="http://schemas.microsoft.com/office/powerpoint/2010/main" val="265563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Speaker-Listener Technique</a:t>
            </a:r>
            <a:endParaRPr lang="en-US" dirty="0">
              <a:solidFill>
                <a:schemeClr val="accent1"/>
              </a:solidFill>
            </a:endParaRPr>
          </a:p>
        </p:txBody>
      </p:sp>
      <p:sp>
        <p:nvSpPr>
          <p:cNvPr id="7" name="Text Placeholder 6"/>
          <p:cNvSpPr>
            <a:spLocks noGrp="1"/>
          </p:cNvSpPr>
          <p:nvPr>
            <p:ph type="body" idx="1"/>
          </p:nvPr>
        </p:nvSpPr>
        <p:spPr/>
        <p:txBody>
          <a:bodyPr>
            <a:noAutofit/>
          </a:bodyPr>
          <a:lstStyle/>
          <a:p>
            <a:r>
              <a:rPr lang="en-US" sz="5400" dirty="0" smtClean="0"/>
              <a:t>SPEAKER</a:t>
            </a:r>
            <a:endParaRPr lang="en-US" sz="5400" dirty="0"/>
          </a:p>
        </p:txBody>
      </p:sp>
      <p:sp>
        <p:nvSpPr>
          <p:cNvPr id="8" name="Content Placeholder 7"/>
          <p:cNvSpPr>
            <a:spLocks noGrp="1"/>
          </p:cNvSpPr>
          <p:nvPr>
            <p:ph sz="half" idx="2"/>
          </p:nvPr>
        </p:nvSpPr>
        <p:spPr/>
        <p:txBody>
          <a:bodyPr>
            <a:normAutofit/>
          </a:bodyPr>
          <a:lstStyle/>
          <a:p>
            <a:r>
              <a:rPr lang="en-US" sz="3200" dirty="0" smtClean="0"/>
              <a:t>Speak for yourself, no mind reading</a:t>
            </a:r>
          </a:p>
          <a:p>
            <a:r>
              <a:rPr lang="en-US" sz="3200" dirty="0" smtClean="0"/>
              <a:t>Don’t go on and on</a:t>
            </a:r>
          </a:p>
          <a:p>
            <a:r>
              <a:rPr lang="en-US" sz="3200" dirty="0" smtClean="0"/>
              <a:t>Pause, let listener paraphrase</a:t>
            </a:r>
            <a:endParaRPr lang="en-US" sz="3200" dirty="0"/>
          </a:p>
        </p:txBody>
      </p:sp>
      <p:sp>
        <p:nvSpPr>
          <p:cNvPr id="9" name="Text Placeholder 8"/>
          <p:cNvSpPr>
            <a:spLocks noGrp="1"/>
          </p:cNvSpPr>
          <p:nvPr>
            <p:ph type="body" sz="quarter" idx="3"/>
          </p:nvPr>
        </p:nvSpPr>
        <p:spPr/>
        <p:txBody>
          <a:bodyPr>
            <a:noAutofit/>
          </a:bodyPr>
          <a:lstStyle/>
          <a:p>
            <a:r>
              <a:rPr lang="en-US" sz="6000" dirty="0" smtClean="0"/>
              <a:t>LISTENER</a:t>
            </a:r>
            <a:endParaRPr lang="en-US" sz="6000" dirty="0"/>
          </a:p>
        </p:txBody>
      </p:sp>
      <p:sp>
        <p:nvSpPr>
          <p:cNvPr id="10" name="Content Placeholder 9"/>
          <p:cNvSpPr>
            <a:spLocks noGrp="1"/>
          </p:cNvSpPr>
          <p:nvPr>
            <p:ph sz="half" idx="13"/>
          </p:nvPr>
        </p:nvSpPr>
        <p:spPr/>
        <p:txBody>
          <a:bodyPr/>
          <a:lstStyle/>
          <a:p>
            <a:r>
              <a:rPr lang="en-US" sz="3200" dirty="0" smtClean="0"/>
              <a:t>Don’t interrupt, don’t disagree</a:t>
            </a:r>
          </a:p>
          <a:p>
            <a:r>
              <a:rPr lang="en-US" sz="3200" dirty="0" smtClean="0"/>
              <a:t>Seek to understand</a:t>
            </a:r>
          </a:p>
          <a:p>
            <a:r>
              <a:rPr lang="en-US" sz="3200" dirty="0" smtClean="0"/>
              <a:t>Paraphrase what you hear</a:t>
            </a:r>
          </a:p>
          <a:p>
            <a:pPr marL="0" indent="0">
              <a:buNone/>
            </a:pPr>
            <a:endParaRPr lang="en-US" dirty="0"/>
          </a:p>
        </p:txBody>
      </p:sp>
    </p:spTree>
    <p:extLst>
      <p:ext uri="{BB962C8B-B14F-4D97-AF65-F5344CB8AC3E}">
        <p14:creationId xmlns:p14="http://schemas.microsoft.com/office/powerpoint/2010/main" val="1580450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Rules for Speaker</a:t>
            </a:r>
            <a:endParaRPr lang="en-US" dirty="0">
              <a:solidFill>
                <a:schemeClr val="accent1"/>
              </a:solidFill>
            </a:endParaRPr>
          </a:p>
        </p:txBody>
      </p:sp>
      <p:sp>
        <p:nvSpPr>
          <p:cNvPr id="5" name="Content Placeholder 4"/>
          <p:cNvSpPr>
            <a:spLocks noGrp="1"/>
          </p:cNvSpPr>
          <p:nvPr>
            <p:ph idx="1"/>
          </p:nvPr>
        </p:nvSpPr>
        <p:spPr/>
        <p:txBody>
          <a:bodyPr/>
          <a:lstStyle/>
          <a:p>
            <a:pPr marL="282575" lvl="0" indent="-282575">
              <a:lnSpc>
                <a:spcPct val="100000"/>
              </a:lnSpc>
              <a:spcBef>
                <a:spcPts val="560"/>
              </a:spcBef>
              <a:buClr>
                <a:schemeClr val="dk1"/>
              </a:buClr>
              <a:buSzPct val="100000"/>
              <a:buFont typeface="Arial"/>
              <a:buChar char="•"/>
            </a:pPr>
            <a:r>
              <a:rPr lang="en-US" b="1" dirty="0">
                <a:latin typeface="Calibri"/>
                <a:ea typeface="Calibri"/>
                <a:cs typeface="Calibri"/>
                <a:sym typeface="Calibri"/>
              </a:rPr>
              <a:t>Speak For Yourself</a:t>
            </a:r>
            <a:r>
              <a:rPr lang="en-US" dirty="0">
                <a:latin typeface="Calibri"/>
                <a:ea typeface="Calibri"/>
                <a:cs typeface="Calibri"/>
                <a:sym typeface="Calibri"/>
              </a:rPr>
              <a:t>: It is your opportunity to give information about yourself.</a:t>
            </a:r>
          </a:p>
          <a:p>
            <a:pPr marL="282575" lvl="0" indent="-282575">
              <a:lnSpc>
                <a:spcPct val="100000"/>
              </a:lnSpc>
              <a:spcBef>
                <a:spcPts val="560"/>
              </a:spcBef>
              <a:buClr>
                <a:schemeClr val="dk1"/>
              </a:buClr>
              <a:buSzPct val="100000"/>
              <a:buNone/>
            </a:pPr>
            <a:endParaRPr lang="en-US" dirty="0">
              <a:latin typeface="Calibri"/>
              <a:ea typeface="Calibri"/>
              <a:cs typeface="Calibri"/>
              <a:sym typeface="Calibri"/>
            </a:endParaRPr>
          </a:p>
          <a:p>
            <a:pPr marL="282575" lvl="0" indent="-282575">
              <a:lnSpc>
                <a:spcPct val="100000"/>
              </a:lnSpc>
              <a:spcBef>
                <a:spcPts val="560"/>
              </a:spcBef>
              <a:buClr>
                <a:schemeClr val="dk1"/>
              </a:buClr>
              <a:buSzPct val="100000"/>
              <a:buFont typeface="Arial"/>
              <a:buChar char="•"/>
            </a:pPr>
            <a:r>
              <a:rPr lang="en-US" b="1" dirty="0">
                <a:latin typeface="Calibri"/>
                <a:ea typeface="Calibri"/>
                <a:cs typeface="Calibri"/>
                <a:sym typeface="Calibri"/>
              </a:rPr>
              <a:t>Don’t Mind Read The Other Person</a:t>
            </a:r>
            <a:r>
              <a:rPr lang="en-US" dirty="0">
                <a:latin typeface="Calibri"/>
                <a:ea typeface="Calibri"/>
                <a:cs typeface="Calibri"/>
                <a:sym typeface="Calibri"/>
              </a:rPr>
              <a:t>: Remember, this is your opportunity to tell the other person your point of view or your concerns. </a:t>
            </a:r>
          </a:p>
          <a:p>
            <a:pPr marL="282575" lvl="0" indent="-282575">
              <a:lnSpc>
                <a:spcPct val="100000"/>
              </a:lnSpc>
              <a:spcBef>
                <a:spcPts val="560"/>
              </a:spcBef>
              <a:buClr>
                <a:schemeClr val="dk1"/>
              </a:buClr>
              <a:buSzPct val="100000"/>
              <a:buNone/>
            </a:pPr>
            <a:endParaRPr lang="en-US" dirty="0">
              <a:latin typeface="Calibri"/>
              <a:ea typeface="Calibri"/>
              <a:cs typeface="Calibri"/>
              <a:sym typeface="Calibri"/>
            </a:endParaRPr>
          </a:p>
          <a:p>
            <a:pPr marL="282575" lvl="0" indent="-282575">
              <a:lnSpc>
                <a:spcPct val="100000"/>
              </a:lnSpc>
              <a:spcBef>
                <a:spcPts val="560"/>
              </a:spcBef>
              <a:buClr>
                <a:schemeClr val="dk1"/>
              </a:buClr>
              <a:buSzPct val="100000"/>
              <a:buFont typeface="Arial"/>
              <a:buChar char="•"/>
            </a:pPr>
            <a:r>
              <a:rPr lang="en-US" b="1" dirty="0">
                <a:latin typeface="Calibri" panose="020F0502020204030204" pitchFamily="34" charset="0"/>
                <a:ea typeface="Calibri"/>
                <a:cs typeface="Calibri" panose="020F0502020204030204" pitchFamily="34" charset="0"/>
                <a:sym typeface="Calibri"/>
              </a:rPr>
              <a:t>Pause To Let The </a:t>
            </a:r>
            <a:r>
              <a:rPr lang="en-US" b="1" dirty="0">
                <a:latin typeface="Calibri" panose="020F0502020204030204" pitchFamily="34" charset="0"/>
                <a:cs typeface="Calibri" panose="020F0502020204030204" pitchFamily="34" charset="0"/>
              </a:rPr>
              <a:t>Listener</a:t>
            </a:r>
            <a:r>
              <a:rPr lang="en-US" b="1" dirty="0">
                <a:latin typeface="Calibri" panose="020F0502020204030204" pitchFamily="34" charset="0"/>
                <a:ea typeface="Calibri"/>
                <a:cs typeface="Calibri" panose="020F0502020204030204" pitchFamily="34" charset="0"/>
                <a:sym typeface="Calibri"/>
              </a:rPr>
              <a:t> Paraphrase</a:t>
            </a:r>
            <a:r>
              <a:rPr lang="en-US" dirty="0">
                <a:latin typeface="Calibri" panose="020F0502020204030204" pitchFamily="34" charset="0"/>
                <a:ea typeface="Calibri"/>
                <a:cs typeface="Calibri" panose="020F0502020204030204" pitchFamily="34" charset="0"/>
                <a:sym typeface="Calibri"/>
              </a:rPr>
              <a:t>. </a:t>
            </a:r>
            <a:r>
              <a:rPr lang="en-US" dirty="0">
                <a:latin typeface="Calibri"/>
                <a:ea typeface="Calibri"/>
                <a:cs typeface="Calibri"/>
                <a:sym typeface="Calibri"/>
              </a:rPr>
              <a:t>Don’t go on and on. </a:t>
            </a:r>
          </a:p>
          <a:p>
            <a:endParaRPr lang="en-US" dirty="0"/>
          </a:p>
        </p:txBody>
      </p:sp>
    </p:spTree>
    <p:extLst>
      <p:ext uri="{BB962C8B-B14F-4D97-AF65-F5344CB8AC3E}">
        <p14:creationId xmlns:p14="http://schemas.microsoft.com/office/powerpoint/2010/main" val="58711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Objectives:</a:t>
            </a:r>
            <a:endParaRPr lang="en-US" dirty="0">
              <a:solidFill>
                <a:schemeClr val="accent1"/>
              </a:solidFill>
            </a:endParaRPr>
          </a:p>
        </p:txBody>
      </p:sp>
      <p:sp>
        <p:nvSpPr>
          <p:cNvPr id="5" name="Content Placeholder 4"/>
          <p:cNvSpPr>
            <a:spLocks noGrp="1"/>
          </p:cNvSpPr>
          <p:nvPr>
            <p:ph idx="1"/>
          </p:nvPr>
        </p:nvSpPr>
        <p:spPr/>
        <p:txBody>
          <a:bodyPr/>
          <a:lstStyle/>
          <a:p>
            <a:pPr marL="0" indent="0">
              <a:buNone/>
            </a:pPr>
            <a:r>
              <a:rPr lang="en-US" i="1" dirty="0" smtClean="0"/>
              <a:t>After this training, participants will be able to:</a:t>
            </a:r>
          </a:p>
          <a:p>
            <a:r>
              <a:rPr lang="en-US" dirty="0" smtClean="0"/>
              <a:t>Understand that communication is more than just words</a:t>
            </a:r>
          </a:p>
          <a:p>
            <a:r>
              <a:rPr lang="en-US" dirty="0" smtClean="0"/>
              <a:t>Identify key differences between positive and negative body language</a:t>
            </a:r>
          </a:p>
          <a:p>
            <a:r>
              <a:rPr lang="en-US" dirty="0" smtClean="0"/>
              <a:t>Recognize the signs of unhealthy communication</a:t>
            </a:r>
          </a:p>
          <a:p>
            <a:r>
              <a:rPr lang="en-US" dirty="0" smtClean="0"/>
              <a:t>Utilize new tools and techniques to further effective communication</a:t>
            </a:r>
          </a:p>
          <a:p>
            <a:endParaRPr lang="en-US" dirty="0"/>
          </a:p>
        </p:txBody>
      </p:sp>
    </p:spTree>
    <p:extLst>
      <p:ext uri="{BB962C8B-B14F-4D97-AF65-F5344CB8AC3E}">
        <p14:creationId xmlns:p14="http://schemas.microsoft.com/office/powerpoint/2010/main" val="26730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Rules for Listener</a:t>
            </a:r>
            <a:endParaRPr lang="en-US" dirty="0">
              <a:solidFill>
                <a:schemeClr val="accent1"/>
              </a:solidFill>
            </a:endParaRPr>
          </a:p>
        </p:txBody>
      </p:sp>
      <p:sp>
        <p:nvSpPr>
          <p:cNvPr id="3" name="Content Placeholder 2"/>
          <p:cNvSpPr>
            <a:spLocks noGrp="1"/>
          </p:cNvSpPr>
          <p:nvPr>
            <p:ph idx="1"/>
          </p:nvPr>
        </p:nvSpPr>
        <p:spPr/>
        <p:txBody>
          <a:bodyPr/>
          <a:lstStyle/>
          <a:p>
            <a:pPr marL="342900" lvl="0" indent="-342900">
              <a:lnSpc>
                <a:spcPct val="80000"/>
              </a:lnSpc>
              <a:spcBef>
                <a:spcPts val="0"/>
              </a:spcBef>
              <a:buClr>
                <a:schemeClr val="dk1"/>
              </a:buClr>
              <a:buSzPct val="100000"/>
              <a:buFont typeface="Arial"/>
              <a:buChar char="•"/>
            </a:pPr>
            <a:r>
              <a:rPr lang="en-US" b="1" dirty="0">
                <a:latin typeface="Calibri"/>
                <a:ea typeface="Calibri"/>
                <a:cs typeface="Calibri"/>
                <a:sym typeface="Calibri"/>
              </a:rPr>
              <a:t>Don’t Disagree, Interrupt</a:t>
            </a:r>
            <a:r>
              <a:rPr lang="en-US" dirty="0">
                <a:latin typeface="Calibri"/>
                <a:ea typeface="Calibri"/>
                <a:cs typeface="Calibri"/>
                <a:sym typeface="Calibri"/>
              </a:rPr>
              <a:t>, try to give your side or solve the problem. </a:t>
            </a:r>
          </a:p>
          <a:p>
            <a:pPr marL="342900" lvl="0" indent="-342900">
              <a:lnSpc>
                <a:spcPct val="80000"/>
              </a:lnSpc>
              <a:spcBef>
                <a:spcPts val="560"/>
              </a:spcBef>
              <a:buClr>
                <a:schemeClr val="dk1"/>
              </a:buClr>
              <a:buSzPct val="100000"/>
              <a:buNone/>
            </a:pPr>
            <a:endParaRPr lang="en-US" dirty="0">
              <a:latin typeface="Calibri"/>
              <a:ea typeface="Calibri"/>
              <a:cs typeface="Calibri"/>
              <a:sym typeface="Calibri"/>
            </a:endParaRPr>
          </a:p>
          <a:p>
            <a:pPr marL="342900" lvl="0" indent="-342900">
              <a:lnSpc>
                <a:spcPct val="80000"/>
              </a:lnSpc>
              <a:spcBef>
                <a:spcPts val="560"/>
              </a:spcBef>
              <a:buClr>
                <a:schemeClr val="dk1"/>
              </a:buClr>
              <a:buSzPct val="100000"/>
              <a:buFont typeface="Arial"/>
              <a:buChar char="•"/>
            </a:pPr>
            <a:r>
              <a:rPr lang="en-US" b="1" dirty="0">
                <a:latin typeface="Calibri"/>
                <a:ea typeface="Calibri"/>
                <a:cs typeface="Calibri"/>
                <a:sym typeface="Calibri"/>
              </a:rPr>
              <a:t>Seek To Understand</a:t>
            </a:r>
            <a:r>
              <a:rPr lang="en-US" dirty="0">
                <a:latin typeface="Calibri"/>
                <a:ea typeface="Calibri"/>
                <a:cs typeface="Calibri"/>
                <a:sym typeface="Calibri"/>
              </a:rPr>
              <a:t>. Try to understand what the Speaker is saying, his or her perspective, concerns.</a:t>
            </a:r>
          </a:p>
          <a:p>
            <a:pPr marL="342900" lvl="0" indent="-342900">
              <a:lnSpc>
                <a:spcPct val="80000"/>
              </a:lnSpc>
              <a:spcBef>
                <a:spcPts val="560"/>
              </a:spcBef>
              <a:buClr>
                <a:schemeClr val="dk1"/>
              </a:buClr>
              <a:buSzPct val="100000"/>
              <a:buNone/>
            </a:pPr>
            <a:endParaRPr lang="en-US" dirty="0">
              <a:latin typeface="Calibri"/>
              <a:ea typeface="Calibri"/>
              <a:cs typeface="Calibri"/>
              <a:sym typeface="Calibri"/>
            </a:endParaRPr>
          </a:p>
          <a:p>
            <a:pPr marL="342900" lvl="0" indent="-342900">
              <a:lnSpc>
                <a:spcPct val="80000"/>
              </a:lnSpc>
              <a:spcBef>
                <a:spcPts val="560"/>
              </a:spcBef>
              <a:buClr>
                <a:schemeClr val="dk1"/>
              </a:buClr>
              <a:buSzPct val="100000"/>
              <a:buFont typeface="Arial"/>
              <a:buChar char="•"/>
            </a:pPr>
            <a:r>
              <a:rPr lang="en-US" b="1" dirty="0">
                <a:latin typeface="Calibri"/>
                <a:ea typeface="Calibri"/>
                <a:cs typeface="Calibri"/>
                <a:sym typeface="Calibri"/>
              </a:rPr>
              <a:t>Paraphrase</a:t>
            </a:r>
            <a:r>
              <a:rPr lang="en-US" dirty="0">
                <a:latin typeface="Calibri"/>
                <a:ea typeface="Calibri"/>
                <a:cs typeface="Calibri"/>
                <a:sym typeface="Calibri"/>
              </a:rPr>
              <a:t> back what you heard. </a:t>
            </a:r>
          </a:p>
          <a:p>
            <a:pPr marL="342900" lvl="0" indent="-342900">
              <a:lnSpc>
                <a:spcPct val="80000"/>
              </a:lnSpc>
              <a:spcBef>
                <a:spcPts val="560"/>
              </a:spcBef>
              <a:buClr>
                <a:schemeClr val="dk1"/>
              </a:buClr>
              <a:buSzPct val="100000"/>
              <a:buNone/>
            </a:pPr>
            <a:endParaRPr lang="en-US" dirty="0">
              <a:latin typeface="Calibri"/>
              <a:ea typeface="Calibri"/>
              <a:cs typeface="Calibri"/>
              <a:sym typeface="Calibri"/>
            </a:endParaRPr>
          </a:p>
          <a:p>
            <a:pPr marL="342900" lvl="0" indent="-342900">
              <a:lnSpc>
                <a:spcPct val="80000"/>
              </a:lnSpc>
              <a:spcBef>
                <a:spcPts val="560"/>
              </a:spcBef>
              <a:buClr>
                <a:schemeClr val="dk1"/>
              </a:buClr>
              <a:buSzPct val="100000"/>
              <a:buFont typeface="Arial"/>
              <a:buChar char="•"/>
            </a:pPr>
            <a:r>
              <a:rPr lang="en-US" b="1" dirty="0">
                <a:latin typeface="Calibri"/>
                <a:ea typeface="Calibri"/>
                <a:cs typeface="Calibri"/>
                <a:sym typeface="Calibri"/>
              </a:rPr>
              <a:t>Ask questions to clarify if needed. </a:t>
            </a:r>
            <a:r>
              <a:rPr lang="en-US" dirty="0">
                <a:latin typeface="Calibri"/>
                <a:ea typeface="Calibri"/>
                <a:cs typeface="Calibri"/>
                <a:sym typeface="Calibri"/>
              </a:rPr>
              <a:t>You can say, “I don’t understand. Try to explain that again.” </a:t>
            </a:r>
          </a:p>
          <a:p>
            <a:endParaRPr lang="en-US" dirty="0"/>
          </a:p>
        </p:txBody>
      </p:sp>
    </p:spTree>
    <p:extLst>
      <p:ext uri="{BB962C8B-B14F-4D97-AF65-F5344CB8AC3E}">
        <p14:creationId xmlns:p14="http://schemas.microsoft.com/office/powerpoint/2010/main" val="1983085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Rules for Both</a:t>
            </a:r>
            <a:endParaRPr lang="en-US" dirty="0">
              <a:solidFill>
                <a:schemeClr val="accent1"/>
              </a:solidFill>
            </a:endParaRPr>
          </a:p>
        </p:txBody>
      </p:sp>
      <p:sp>
        <p:nvSpPr>
          <p:cNvPr id="3" name="Content Placeholder 2"/>
          <p:cNvSpPr>
            <a:spLocks noGrp="1"/>
          </p:cNvSpPr>
          <p:nvPr>
            <p:ph idx="1"/>
          </p:nvPr>
        </p:nvSpPr>
        <p:spPr/>
        <p:txBody>
          <a:bodyPr/>
          <a:lstStyle/>
          <a:p>
            <a:pPr marL="342900" lvl="0" indent="-342900">
              <a:lnSpc>
                <a:spcPct val="100000"/>
              </a:lnSpc>
              <a:spcBef>
                <a:spcPts val="0"/>
              </a:spcBef>
              <a:buClr>
                <a:schemeClr val="dk1"/>
              </a:buClr>
              <a:buSzPct val="100000"/>
              <a:buFont typeface="Arial"/>
              <a:buChar char="•"/>
            </a:pPr>
            <a:r>
              <a:rPr lang="en-US" b="1" dirty="0">
                <a:latin typeface="Calibri"/>
                <a:ea typeface="Calibri"/>
                <a:cs typeface="Calibri"/>
                <a:sym typeface="Calibri"/>
              </a:rPr>
              <a:t>Stay On One Topic At A Time</a:t>
            </a:r>
            <a:r>
              <a:rPr lang="en-US" dirty="0">
                <a:latin typeface="Calibri"/>
                <a:ea typeface="Calibri"/>
                <a:cs typeface="Calibri"/>
                <a:sym typeface="Calibri"/>
              </a:rPr>
              <a:t>: Don’t throw in everything but the kitchen-sink!</a:t>
            </a:r>
          </a:p>
          <a:p>
            <a:pPr marL="342900" lvl="0" indent="-342900">
              <a:lnSpc>
                <a:spcPct val="100000"/>
              </a:lnSpc>
              <a:spcBef>
                <a:spcPts val="2360"/>
              </a:spcBef>
              <a:buClr>
                <a:schemeClr val="dk1"/>
              </a:buClr>
              <a:buSzPct val="100000"/>
              <a:buFont typeface="Arial"/>
              <a:buChar char="•"/>
            </a:pPr>
            <a:r>
              <a:rPr lang="en-US" b="1" dirty="0">
                <a:latin typeface="Calibri"/>
                <a:ea typeface="Calibri"/>
                <a:cs typeface="Calibri"/>
                <a:sym typeface="Calibri"/>
              </a:rPr>
              <a:t>Both Share </a:t>
            </a:r>
            <a:r>
              <a:rPr lang="en-US" dirty="0">
                <a:latin typeface="Calibri"/>
                <a:ea typeface="Calibri"/>
                <a:cs typeface="Calibri"/>
                <a:sym typeface="Calibri"/>
              </a:rPr>
              <a:t>the S-L Square, passing it back and forth a number of times as needed. </a:t>
            </a:r>
          </a:p>
          <a:p>
            <a:pPr marL="0" lvl="0" indent="0">
              <a:lnSpc>
                <a:spcPct val="100000"/>
              </a:lnSpc>
              <a:spcBef>
                <a:spcPts val="2360"/>
              </a:spcBef>
              <a:buClr>
                <a:schemeClr val="dk1"/>
              </a:buClr>
              <a:buSzPct val="100000"/>
              <a:buNone/>
            </a:pPr>
            <a:endParaRPr lang="en-US" dirty="0" smtClean="0">
              <a:latin typeface="Calibri"/>
              <a:ea typeface="Calibri"/>
              <a:cs typeface="Calibri"/>
              <a:sym typeface="Calibri"/>
            </a:endParaRPr>
          </a:p>
          <a:p>
            <a:pPr marL="0" lvl="0" indent="0" algn="ctr">
              <a:lnSpc>
                <a:spcPct val="100000"/>
              </a:lnSpc>
              <a:spcBef>
                <a:spcPts val="2360"/>
              </a:spcBef>
              <a:buClr>
                <a:schemeClr val="dk1"/>
              </a:buClr>
              <a:buSzPct val="100000"/>
              <a:buNone/>
            </a:pPr>
            <a:r>
              <a:rPr lang="en-US" dirty="0" smtClean="0">
                <a:latin typeface="Calibri"/>
                <a:ea typeface="Calibri"/>
                <a:cs typeface="Calibri"/>
                <a:sym typeface="Calibri"/>
              </a:rPr>
              <a:t>The </a:t>
            </a:r>
            <a:r>
              <a:rPr lang="en-US" dirty="0">
                <a:latin typeface="Calibri"/>
                <a:ea typeface="Calibri"/>
                <a:cs typeface="Calibri"/>
                <a:sym typeface="Calibri"/>
              </a:rPr>
              <a:t>key is for both people to feel heard and understood.</a:t>
            </a:r>
          </a:p>
          <a:p>
            <a:pPr marL="0" indent="0">
              <a:buNone/>
            </a:pPr>
            <a:endParaRPr lang="en-US" dirty="0"/>
          </a:p>
        </p:txBody>
      </p:sp>
    </p:spTree>
    <p:extLst>
      <p:ext uri="{BB962C8B-B14F-4D97-AF65-F5344CB8AC3E}">
        <p14:creationId xmlns:p14="http://schemas.microsoft.com/office/powerpoint/2010/main" val="2694742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83753"/>
            <a:ext cx="9144000" cy="2387600"/>
          </a:xfrm>
        </p:spPr>
        <p:txBody>
          <a:bodyPr>
            <a:normAutofit/>
          </a:bodyPr>
          <a:lstStyle/>
          <a:p>
            <a:r>
              <a:rPr lang="en-US" sz="9600" dirty="0" smtClean="0"/>
              <a:t>Your Turn!</a:t>
            </a:r>
            <a:endParaRPr lang="en-US" sz="9600" dirty="0"/>
          </a:p>
        </p:txBody>
      </p:sp>
      <p:sp>
        <p:nvSpPr>
          <p:cNvPr id="8" name="Subtitle 7"/>
          <p:cNvSpPr>
            <a:spLocks noGrp="1"/>
          </p:cNvSpPr>
          <p:nvPr>
            <p:ph type="subTitle" idx="1"/>
          </p:nvPr>
        </p:nvSpPr>
        <p:spPr>
          <a:xfrm>
            <a:off x="1524000" y="2571353"/>
            <a:ext cx="9144000" cy="1655762"/>
          </a:xfrm>
        </p:spPr>
        <p:txBody>
          <a:bodyPr>
            <a:normAutofit/>
          </a:bodyPr>
          <a:lstStyle/>
          <a:p>
            <a:r>
              <a:rPr lang="en-US" sz="4000" dirty="0" smtClean="0">
                <a:solidFill>
                  <a:schemeClr val="accent1"/>
                </a:solidFill>
              </a:rPr>
              <a:t>Practicing Speaker/Listener Technique</a:t>
            </a:r>
            <a:endParaRPr lang="en-US" sz="4000" dirty="0">
              <a:solidFill>
                <a:schemeClr val="accent1"/>
              </a:solidFill>
            </a:endParaRPr>
          </a:p>
        </p:txBody>
      </p:sp>
      <p:pic>
        <p:nvPicPr>
          <p:cNvPr id="1026" name="Picture 2" descr="Image result for pointing finge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00525" y="3427808"/>
            <a:ext cx="3790950" cy="284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44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560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656028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Communication Skill #3</a:t>
            </a:r>
            <a:endParaRPr lang="en-US" dirty="0"/>
          </a:p>
        </p:txBody>
      </p:sp>
      <p:sp>
        <p:nvSpPr>
          <p:cNvPr id="3" name="Text Placeholder 2"/>
          <p:cNvSpPr>
            <a:spLocks noGrp="1"/>
          </p:cNvSpPr>
          <p:nvPr>
            <p:ph type="body" idx="1"/>
          </p:nvPr>
        </p:nvSpPr>
        <p:spPr/>
        <p:txBody>
          <a:bodyPr/>
          <a:lstStyle/>
          <a:p>
            <a:r>
              <a:rPr lang="en-US" dirty="0" smtClean="0">
                <a:solidFill>
                  <a:schemeClr val="accent1"/>
                </a:solidFill>
              </a:rPr>
              <a:t>Effective Complaining</a:t>
            </a:r>
            <a:endParaRPr lang="en-US" dirty="0">
              <a:solidFill>
                <a:schemeClr val="accent1"/>
              </a:solidFill>
            </a:endParaRPr>
          </a:p>
        </p:txBody>
      </p:sp>
    </p:spTree>
    <p:extLst>
      <p:ext uri="{BB962C8B-B14F-4D97-AF65-F5344CB8AC3E}">
        <p14:creationId xmlns:p14="http://schemas.microsoft.com/office/powerpoint/2010/main" val="4144180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WWA Approach</a:t>
            </a:r>
            <a:endParaRPr lang="en-US" dirty="0">
              <a:solidFill>
                <a:schemeClr val="accent1"/>
              </a:solidFill>
            </a:endParaRPr>
          </a:p>
        </p:txBody>
      </p:sp>
      <p:sp>
        <p:nvSpPr>
          <p:cNvPr id="5" name="Content Placeholder 4"/>
          <p:cNvSpPr>
            <a:spLocks noGrp="1"/>
          </p:cNvSpPr>
          <p:nvPr>
            <p:ph idx="1"/>
          </p:nvPr>
        </p:nvSpPr>
        <p:spPr/>
        <p:txBody>
          <a:bodyPr/>
          <a:lstStyle/>
          <a:p>
            <a:pPr marL="342900" lvl="0" indent="-342900">
              <a:spcBef>
                <a:spcPts val="0"/>
              </a:spcBef>
              <a:buClr>
                <a:srgbClr val="17375E"/>
              </a:buClr>
              <a:buSzPct val="100000"/>
              <a:buFont typeface="Arial"/>
              <a:buChar char="•"/>
            </a:pPr>
            <a:r>
              <a:rPr lang="en-US" sz="3200" u="sng" dirty="0">
                <a:solidFill>
                  <a:srgbClr val="17375E"/>
                </a:solidFill>
                <a:latin typeface="Calibri"/>
                <a:ea typeface="Calibri"/>
                <a:cs typeface="Calibri"/>
                <a:sym typeface="Calibri"/>
              </a:rPr>
              <a:t>W</a:t>
            </a:r>
            <a:r>
              <a:rPr lang="en-US" sz="3200" dirty="0">
                <a:solidFill>
                  <a:srgbClr val="17375E"/>
                </a:solidFill>
                <a:latin typeface="Calibri"/>
                <a:ea typeface="Calibri"/>
                <a:cs typeface="Calibri"/>
                <a:sym typeface="Calibri"/>
              </a:rPr>
              <a:t>: </a:t>
            </a:r>
            <a:r>
              <a:rPr lang="en-US" dirty="0">
                <a:solidFill>
                  <a:srgbClr val="17375E"/>
                </a:solidFill>
                <a:latin typeface="Calibri"/>
                <a:ea typeface="Calibri"/>
                <a:cs typeface="Calibri"/>
                <a:sym typeface="Calibri"/>
              </a:rPr>
              <a:t>	</a:t>
            </a:r>
            <a:r>
              <a:rPr lang="en-US" b="1" dirty="0">
                <a:solidFill>
                  <a:srgbClr val="17375E"/>
                </a:solidFill>
                <a:latin typeface="Calibri"/>
                <a:ea typeface="Calibri"/>
                <a:cs typeface="Calibri"/>
                <a:sym typeface="Calibri"/>
              </a:rPr>
              <a:t>WHAT HAPPENED</a:t>
            </a:r>
            <a:r>
              <a:rPr lang="en-US" dirty="0">
                <a:solidFill>
                  <a:srgbClr val="17375E"/>
                </a:solidFill>
                <a:latin typeface="Calibri"/>
                <a:ea typeface="Calibri"/>
                <a:cs typeface="Calibri"/>
                <a:sym typeface="Calibri"/>
              </a:rPr>
              <a:t>? </a:t>
            </a:r>
            <a:r>
              <a:rPr lang="en-US" dirty="0">
                <a:solidFill>
                  <a:schemeClr val="dk1"/>
                </a:solidFill>
                <a:latin typeface="Calibri"/>
                <a:ea typeface="Calibri"/>
                <a:cs typeface="Calibri"/>
                <a:sym typeface="Calibri"/>
              </a:rPr>
              <a:t>Focus on the </a:t>
            </a:r>
            <a:r>
              <a:rPr lang="en-US" b="1" dirty="0">
                <a:solidFill>
                  <a:schemeClr val="accent2"/>
                </a:solidFill>
                <a:latin typeface="Calibri"/>
                <a:ea typeface="Calibri"/>
                <a:cs typeface="Calibri"/>
                <a:sym typeface="Calibri"/>
              </a:rPr>
              <a:t>specific</a:t>
            </a:r>
          </a:p>
          <a:p>
            <a:pPr marL="342900" lvl="0" indent="-342900">
              <a:spcBef>
                <a:spcPts val="1760"/>
              </a:spcBef>
              <a:buClr>
                <a:srgbClr val="FF0000"/>
              </a:buClr>
              <a:buSzPct val="25000"/>
              <a:buNone/>
            </a:pPr>
            <a:r>
              <a:rPr lang="en-US" b="1" dirty="0">
                <a:solidFill>
                  <a:schemeClr val="accent2"/>
                </a:solidFill>
                <a:latin typeface="Calibri"/>
                <a:ea typeface="Calibri"/>
                <a:cs typeface="Calibri"/>
                <a:sym typeface="Calibri"/>
              </a:rPr>
              <a:t>        	behavior</a:t>
            </a:r>
            <a:r>
              <a:rPr lang="en-US" dirty="0">
                <a:solidFill>
                  <a:schemeClr val="dk1"/>
                </a:solidFill>
                <a:latin typeface="Calibri"/>
                <a:ea typeface="Calibri"/>
                <a:cs typeface="Calibri"/>
                <a:sym typeface="Calibri"/>
              </a:rPr>
              <a:t> that bothers you.</a:t>
            </a:r>
          </a:p>
          <a:p>
            <a:pPr marL="342900" lvl="0" indent="-342900">
              <a:spcBef>
                <a:spcPts val="1840"/>
              </a:spcBef>
              <a:buClr>
                <a:srgbClr val="17375E"/>
              </a:buClr>
              <a:buSzPct val="100000"/>
              <a:buFont typeface="Arial"/>
              <a:buChar char="•"/>
            </a:pPr>
            <a:r>
              <a:rPr lang="en-US" sz="3200" u="sng" dirty="0">
                <a:solidFill>
                  <a:srgbClr val="17375E"/>
                </a:solidFill>
                <a:latin typeface="Calibri"/>
                <a:ea typeface="Calibri"/>
                <a:cs typeface="Calibri"/>
                <a:sym typeface="Calibri"/>
              </a:rPr>
              <a:t>W</a:t>
            </a:r>
            <a:r>
              <a:rPr lang="en-US" sz="3200" dirty="0">
                <a:solidFill>
                  <a:srgbClr val="17375E"/>
                </a:solidFill>
                <a:latin typeface="Calibri"/>
                <a:ea typeface="Calibri"/>
                <a:cs typeface="Calibri"/>
                <a:sym typeface="Calibri"/>
              </a:rPr>
              <a:t>: </a:t>
            </a:r>
            <a:r>
              <a:rPr lang="en-US" dirty="0">
                <a:solidFill>
                  <a:srgbClr val="17375E"/>
                </a:solidFill>
                <a:latin typeface="Calibri"/>
                <a:ea typeface="Calibri"/>
                <a:cs typeface="Calibri"/>
                <a:sym typeface="Calibri"/>
              </a:rPr>
              <a:t>	</a:t>
            </a:r>
            <a:r>
              <a:rPr lang="en-US" b="1" dirty="0">
                <a:solidFill>
                  <a:srgbClr val="17375E"/>
                </a:solidFill>
                <a:latin typeface="Calibri"/>
                <a:ea typeface="Calibri"/>
                <a:cs typeface="Calibri"/>
                <a:sym typeface="Calibri"/>
              </a:rPr>
              <a:t>WHERE or WHEN</a:t>
            </a:r>
            <a:r>
              <a:rPr lang="en-US" dirty="0">
                <a:solidFill>
                  <a:srgbClr val="17375E"/>
                </a:solidFill>
                <a:latin typeface="Calibri"/>
                <a:ea typeface="Calibri"/>
                <a:cs typeface="Calibri"/>
                <a:sym typeface="Calibri"/>
              </a:rPr>
              <a:t>? </a:t>
            </a:r>
            <a:r>
              <a:rPr lang="en-US" dirty="0">
                <a:solidFill>
                  <a:schemeClr val="dk1"/>
                </a:solidFill>
                <a:latin typeface="Calibri"/>
                <a:ea typeface="Calibri"/>
                <a:cs typeface="Calibri"/>
                <a:sym typeface="Calibri"/>
              </a:rPr>
              <a:t>Focus on </a:t>
            </a:r>
            <a:r>
              <a:rPr lang="en-US" b="1" dirty="0">
                <a:solidFill>
                  <a:schemeClr val="accent2"/>
                </a:solidFill>
                <a:latin typeface="Calibri"/>
                <a:ea typeface="Calibri"/>
                <a:cs typeface="Calibri"/>
                <a:sym typeface="Calibri"/>
              </a:rPr>
              <a:t>last time</a:t>
            </a:r>
          </a:p>
          <a:p>
            <a:pPr marL="342900" lvl="0" indent="-342900">
              <a:spcBef>
                <a:spcPts val="1760"/>
              </a:spcBef>
              <a:buClr>
                <a:schemeClr val="dk1"/>
              </a:buClr>
              <a:buSzPct val="25000"/>
              <a:buNone/>
            </a:pPr>
            <a:r>
              <a:rPr lang="en-US" dirty="0">
                <a:solidFill>
                  <a:schemeClr val="dk1"/>
                </a:solidFill>
                <a:latin typeface="Calibri"/>
                <a:ea typeface="Calibri"/>
                <a:cs typeface="Calibri"/>
                <a:sym typeface="Calibri"/>
              </a:rPr>
              <a:t>        	it happened. Avoids “you always/you never.” </a:t>
            </a:r>
          </a:p>
          <a:p>
            <a:pPr marL="342900" lvl="0" indent="-342900">
              <a:spcBef>
                <a:spcPts val="1840"/>
              </a:spcBef>
              <a:buClr>
                <a:srgbClr val="17375E"/>
              </a:buClr>
              <a:buSzPct val="100000"/>
              <a:buFont typeface="Arial"/>
              <a:buChar char="•"/>
            </a:pPr>
            <a:r>
              <a:rPr lang="en-US" sz="3200" u="sng" dirty="0">
                <a:solidFill>
                  <a:srgbClr val="17375E"/>
                </a:solidFill>
                <a:latin typeface="Calibri"/>
                <a:ea typeface="Calibri"/>
                <a:cs typeface="Calibri"/>
                <a:sym typeface="Calibri"/>
              </a:rPr>
              <a:t>A</a:t>
            </a:r>
            <a:r>
              <a:rPr lang="en-US" sz="3200" dirty="0">
                <a:solidFill>
                  <a:srgbClr val="17375E"/>
                </a:solidFill>
                <a:latin typeface="Calibri"/>
                <a:ea typeface="Calibri"/>
                <a:cs typeface="Calibri"/>
                <a:sym typeface="Calibri"/>
              </a:rPr>
              <a:t>:  </a:t>
            </a:r>
            <a:r>
              <a:rPr lang="en-US" dirty="0">
                <a:solidFill>
                  <a:srgbClr val="17375E"/>
                </a:solidFill>
                <a:latin typeface="Calibri"/>
                <a:ea typeface="Calibri"/>
                <a:cs typeface="Calibri"/>
                <a:sym typeface="Calibri"/>
              </a:rPr>
              <a:t>	Explain how it </a:t>
            </a:r>
            <a:r>
              <a:rPr lang="en-US" b="1" dirty="0">
                <a:solidFill>
                  <a:srgbClr val="17375E"/>
                </a:solidFill>
                <a:latin typeface="Calibri"/>
                <a:ea typeface="Calibri"/>
                <a:cs typeface="Calibri"/>
                <a:sym typeface="Calibri"/>
              </a:rPr>
              <a:t>AFFECTED</a:t>
            </a:r>
            <a:r>
              <a:rPr lang="en-US" dirty="0">
                <a:solidFill>
                  <a:srgbClr val="17375E"/>
                </a:solidFill>
                <a:latin typeface="Calibri"/>
                <a:ea typeface="Calibri"/>
                <a:cs typeface="Calibri"/>
                <a:sym typeface="Calibri"/>
              </a:rPr>
              <a:t> you</a:t>
            </a:r>
            <a:r>
              <a:rPr lang="en-US" dirty="0">
                <a:solidFill>
                  <a:schemeClr val="dk1"/>
                </a:solidFill>
                <a:latin typeface="Calibri"/>
                <a:ea typeface="Calibri"/>
                <a:cs typeface="Calibri"/>
                <a:sym typeface="Calibri"/>
              </a:rPr>
              <a:t>, </a:t>
            </a:r>
            <a:r>
              <a:rPr lang="en-US" b="1" dirty="0">
                <a:solidFill>
                  <a:schemeClr val="accent2"/>
                </a:solidFill>
                <a:latin typeface="Calibri"/>
                <a:ea typeface="Calibri"/>
                <a:cs typeface="Calibri"/>
                <a:sym typeface="Calibri"/>
              </a:rPr>
              <a:t>how it made you </a:t>
            </a:r>
          </a:p>
          <a:p>
            <a:pPr marL="342900" lvl="0" indent="-342900">
              <a:spcBef>
                <a:spcPts val="1760"/>
              </a:spcBef>
              <a:buClr>
                <a:srgbClr val="FF0000"/>
              </a:buClr>
              <a:buSzPct val="25000"/>
              <a:buNone/>
            </a:pPr>
            <a:r>
              <a:rPr lang="en-US" b="1" dirty="0">
                <a:solidFill>
                  <a:schemeClr val="accent2"/>
                </a:solidFill>
                <a:latin typeface="Calibri"/>
                <a:ea typeface="Calibri"/>
                <a:cs typeface="Calibri"/>
                <a:sym typeface="Calibri"/>
              </a:rPr>
              <a:t>         	feel</a:t>
            </a:r>
            <a:r>
              <a:rPr lang="en-US" dirty="0">
                <a:solidFill>
                  <a:schemeClr val="dk1"/>
                </a:solidFill>
                <a:latin typeface="Calibri"/>
                <a:ea typeface="Calibri"/>
                <a:cs typeface="Calibri"/>
                <a:sym typeface="Calibri"/>
              </a:rPr>
              <a:t>, or why it bugs, upsets you, or makes you mad.</a:t>
            </a:r>
          </a:p>
          <a:p>
            <a:endParaRPr lang="en-US" dirty="0"/>
          </a:p>
        </p:txBody>
      </p:sp>
    </p:spTree>
    <p:extLst>
      <p:ext uri="{BB962C8B-B14F-4D97-AF65-F5344CB8AC3E}">
        <p14:creationId xmlns:p14="http://schemas.microsoft.com/office/powerpoint/2010/main" val="239150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Identify the WWA</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marL="609600" lvl="0" indent="-609600">
              <a:spcBef>
                <a:spcPts val="0"/>
              </a:spcBef>
              <a:buClr>
                <a:schemeClr val="dk1"/>
              </a:buClr>
              <a:buSzPct val="25000"/>
              <a:buNone/>
            </a:pPr>
            <a:r>
              <a:rPr lang="en-US" b="1" dirty="0">
                <a:solidFill>
                  <a:schemeClr val="dk1"/>
                </a:solidFill>
                <a:latin typeface="Calibri"/>
                <a:ea typeface="Calibri"/>
                <a:cs typeface="Calibri"/>
                <a:sym typeface="Calibri"/>
              </a:rPr>
              <a:t>Example: </a:t>
            </a:r>
          </a:p>
          <a:p>
            <a:pPr marL="609600" lvl="0" indent="-206375">
              <a:spcBef>
                <a:spcPts val="1080"/>
              </a:spcBef>
              <a:buClr>
                <a:schemeClr val="dk1"/>
              </a:buClr>
              <a:buSzPct val="25000"/>
              <a:buNone/>
            </a:pPr>
            <a:r>
              <a:rPr lang="en-US" b="1" dirty="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“Yesterday when you didn’t show up to my jazz concert like you promised you would, I felt sad and betrayed because I trusted your word. I often go the extra mile to attend your events to support you.”</a:t>
            </a:r>
            <a:endParaRPr lang="en-US" dirty="0">
              <a:solidFill>
                <a:schemeClr val="dk1"/>
              </a:solidFill>
              <a:latin typeface="Calibri"/>
              <a:ea typeface="Calibri"/>
              <a:cs typeface="Calibri"/>
              <a:sym typeface="Calibri"/>
            </a:endParaRPr>
          </a:p>
          <a:p>
            <a:pPr marL="609600" lvl="0" indent="-609600">
              <a:spcBef>
                <a:spcPts val="1080"/>
              </a:spcBef>
              <a:buClr>
                <a:schemeClr val="dk1"/>
              </a:buClr>
              <a:buSzPct val="25000"/>
              <a:buNone/>
            </a:pPr>
            <a:r>
              <a:rPr lang="en-US" b="1" i="1" dirty="0">
                <a:solidFill>
                  <a:schemeClr val="dk1"/>
                </a:solidFill>
                <a:latin typeface="Calibri"/>
                <a:ea typeface="Calibri"/>
                <a:cs typeface="Calibri"/>
                <a:sym typeface="Calibri"/>
              </a:rPr>
              <a:t>Key:</a:t>
            </a:r>
            <a:r>
              <a:rPr lang="en-US" dirty="0">
                <a:solidFill>
                  <a:schemeClr val="dk1"/>
                </a:solidFill>
                <a:latin typeface="Calibri"/>
                <a:ea typeface="Calibri"/>
                <a:cs typeface="Calibri"/>
                <a:sym typeface="Calibri"/>
              </a:rPr>
              <a:t> </a:t>
            </a:r>
          </a:p>
          <a:p>
            <a:pPr marL="609600" lvl="0" indent="-609600">
              <a:spcBef>
                <a:spcPts val="1080"/>
              </a:spcBef>
              <a:buClr>
                <a:schemeClr val="dk1"/>
              </a:buClr>
              <a:buSzPct val="25000"/>
              <a:buNone/>
            </a:pPr>
            <a:r>
              <a:rPr lang="en-US" dirty="0">
                <a:solidFill>
                  <a:schemeClr val="dk1"/>
                </a:solidFill>
                <a:latin typeface="Calibri"/>
                <a:ea typeface="Calibri"/>
                <a:cs typeface="Calibri"/>
                <a:sym typeface="Calibri"/>
              </a:rPr>
              <a:t>	</a:t>
            </a:r>
            <a:r>
              <a:rPr lang="en-US" b="1" dirty="0">
                <a:solidFill>
                  <a:schemeClr val="accent2"/>
                </a:solidFill>
                <a:latin typeface="Calibri"/>
                <a:ea typeface="Calibri"/>
                <a:cs typeface="Calibri"/>
                <a:sym typeface="Calibri"/>
              </a:rPr>
              <a:t>W</a:t>
            </a:r>
            <a:r>
              <a:rPr lang="en-US" dirty="0">
                <a:solidFill>
                  <a:schemeClr val="dk1"/>
                </a:solidFill>
                <a:latin typeface="Calibri"/>
                <a:ea typeface="Calibri"/>
                <a:cs typeface="Calibri"/>
                <a:sym typeface="Calibri"/>
              </a:rPr>
              <a:t>hat? ______________________________</a:t>
            </a:r>
          </a:p>
          <a:p>
            <a:pPr marL="609600" lvl="0" indent="-609600">
              <a:spcBef>
                <a:spcPts val="1080"/>
              </a:spcBef>
              <a:buClr>
                <a:schemeClr val="dk1"/>
              </a:buClr>
              <a:buSzPct val="25000"/>
              <a:buNone/>
            </a:pPr>
            <a:r>
              <a:rPr lang="en-US" dirty="0">
                <a:solidFill>
                  <a:schemeClr val="dk1"/>
                </a:solidFill>
                <a:latin typeface="Calibri"/>
                <a:ea typeface="Calibri"/>
                <a:cs typeface="Calibri"/>
                <a:sym typeface="Calibri"/>
              </a:rPr>
              <a:t> 	</a:t>
            </a:r>
            <a:r>
              <a:rPr lang="en-US" b="1" dirty="0">
                <a:solidFill>
                  <a:schemeClr val="accent2"/>
                </a:solidFill>
                <a:latin typeface="Calibri"/>
                <a:ea typeface="Calibri"/>
                <a:cs typeface="Calibri"/>
                <a:sym typeface="Calibri"/>
              </a:rPr>
              <a:t>W</a:t>
            </a:r>
            <a:r>
              <a:rPr lang="en-US" dirty="0">
                <a:solidFill>
                  <a:schemeClr val="dk1"/>
                </a:solidFill>
                <a:latin typeface="Calibri"/>
                <a:ea typeface="Calibri"/>
                <a:cs typeface="Calibri"/>
                <a:sym typeface="Calibri"/>
              </a:rPr>
              <a:t>hen or Where?_____________________</a:t>
            </a:r>
          </a:p>
          <a:p>
            <a:pPr marL="609600" lvl="0" indent="-609600">
              <a:spcBef>
                <a:spcPts val="1080"/>
              </a:spcBef>
              <a:buClr>
                <a:schemeClr val="dk1"/>
              </a:buClr>
              <a:buSzPct val="25000"/>
              <a:buNone/>
            </a:pPr>
            <a:r>
              <a:rPr lang="en-US" dirty="0">
                <a:solidFill>
                  <a:schemeClr val="dk1"/>
                </a:solidFill>
                <a:latin typeface="Calibri"/>
                <a:ea typeface="Calibri"/>
                <a:cs typeface="Calibri"/>
                <a:sym typeface="Calibri"/>
              </a:rPr>
              <a:t>	</a:t>
            </a:r>
            <a:r>
              <a:rPr lang="en-US" b="1" dirty="0">
                <a:solidFill>
                  <a:schemeClr val="accent2"/>
                </a:solidFill>
                <a:latin typeface="Calibri"/>
                <a:ea typeface="Calibri"/>
                <a:cs typeface="Calibri"/>
                <a:sym typeface="Calibri"/>
              </a:rPr>
              <a:t>A</a:t>
            </a:r>
            <a:r>
              <a:rPr lang="en-US" dirty="0">
                <a:solidFill>
                  <a:schemeClr val="dk1"/>
                </a:solidFill>
                <a:latin typeface="Calibri"/>
                <a:ea typeface="Calibri"/>
                <a:cs typeface="Calibri"/>
                <a:sym typeface="Calibri"/>
              </a:rPr>
              <a:t>ffected me/Feelings/Impact ___________</a:t>
            </a:r>
          </a:p>
          <a:p>
            <a:pPr marL="609600" lvl="0" indent="-609600">
              <a:spcBef>
                <a:spcPts val="1080"/>
              </a:spcBef>
              <a:buClr>
                <a:schemeClr val="dk1"/>
              </a:buClr>
              <a:buSzPct val="25000"/>
              <a:buNone/>
            </a:pPr>
            <a:r>
              <a:rPr lang="en-US" b="1" dirty="0">
                <a:solidFill>
                  <a:schemeClr val="dk1"/>
                </a:solidFill>
                <a:latin typeface="Calibri"/>
                <a:ea typeface="Calibri"/>
                <a:cs typeface="Calibri"/>
                <a:sym typeface="Calibri"/>
              </a:rPr>
              <a:t>Compare with ineffective way:</a:t>
            </a:r>
            <a:r>
              <a:rPr lang="en-US" dirty="0">
                <a:solidFill>
                  <a:schemeClr val="dk1"/>
                </a:solidFill>
                <a:latin typeface="Calibri"/>
                <a:ea typeface="Calibri"/>
                <a:cs typeface="Calibri"/>
                <a:sym typeface="Calibri"/>
              </a:rPr>
              <a:t> </a:t>
            </a:r>
          </a:p>
          <a:p>
            <a:pPr marL="609600" lvl="0" indent="-609600" algn="ctr">
              <a:spcBef>
                <a:spcPts val="1080"/>
              </a:spcBef>
              <a:buClr>
                <a:schemeClr val="dk1"/>
              </a:buClr>
              <a:buSzPct val="25000"/>
              <a:buNone/>
            </a:pPr>
            <a:r>
              <a:rPr lang="en-US" i="1" dirty="0">
                <a:solidFill>
                  <a:schemeClr val="dk1"/>
                </a:solidFill>
                <a:latin typeface="Calibri"/>
                <a:ea typeface="Calibri"/>
                <a:cs typeface="Calibri"/>
                <a:sym typeface="Calibri"/>
              </a:rPr>
              <a:t>	There you go again, always late or never showing up. I should have known. You’re </a:t>
            </a:r>
            <a:r>
              <a:rPr lang="en-US" i="1" dirty="0" smtClean="0">
                <a:solidFill>
                  <a:schemeClr val="dk1"/>
                </a:solidFill>
                <a:latin typeface="Calibri"/>
                <a:ea typeface="Calibri"/>
                <a:cs typeface="Calibri"/>
                <a:sym typeface="Calibri"/>
              </a:rPr>
              <a:t>such a terrible friend.</a:t>
            </a:r>
            <a:endParaRPr lang="en-US" i="1" dirty="0">
              <a:solidFill>
                <a:schemeClr val="dk1"/>
              </a:solidFill>
              <a:latin typeface="Calibri"/>
              <a:ea typeface="Calibri"/>
              <a:cs typeface="Calibri"/>
              <a:sym typeface="Calibri"/>
            </a:endParaRPr>
          </a:p>
          <a:p>
            <a:pPr marL="609600" lvl="0" indent="-609600">
              <a:spcBef>
                <a:spcPts val="1080"/>
              </a:spcBef>
              <a:buClr>
                <a:schemeClr val="dk1"/>
              </a:buClr>
              <a:buSzPct val="25000"/>
              <a:buNone/>
            </a:pPr>
            <a:endParaRPr lang="en-US" dirty="0">
              <a:solidFill>
                <a:schemeClr val="dk1"/>
              </a:solidFill>
              <a:latin typeface="Comic Sans MS"/>
              <a:ea typeface="Comic Sans MS"/>
              <a:cs typeface="Comic Sans MS"/>
              <a:sym typeface="Comic Sans MS"/>
            </a:endParaRPr>
          </a:p>
          <a:p>
            <a:endParaRPr lang="en-US" dirty="0"/>
          </a:p>
        </p:txBody>
      </p:sp>
    </p:spTree>
    <p:extLst>
      <p:ext uri="{BB962C8B-B14F-4D97-AF65-F5344CB8AC3E}">
        <p14:creationId xmlns:p14="http://schemas.microsoft.com/office/powerpoint/2010/main" val="1045678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eamwork"/>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351"/>
            <a:ext cx="12192000" cy="65666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51"/>
            <a:ext cx="12192000" cy="656663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Communication Skill #4</a:t>
            </a:r>
            <a:endParaRPr lang="en-US" dirty="0"/>
          </a:p>
        </p:txBody>
      </p:sp>
      <p:sp>
        <p:nvSpPr>
          <p:cNvPr id="3" name="Text Placeholder 2"/>
          <p:cNvSpPr>
            <a:spLocks noGrp="1"/>
          </p:cNvSpPr>
          <p:nvPr>
            <p:ph type="body" idx="1"/>
          </p:nvPr>
        </p:nvSpPr>
        <p:spPr/>
        <p:txBody>
          <a:bodyPr/>
          <a:lstStyle/>
          <a:p>
            <a:r>
              <a:rPr lang="en-US" dirty="0" smtClean="0">
                <a:solidFill>
                  <a:schemeClr val="accent1"/>
                </a:solidFill>
              </a:rPr>
              <a:t>Simple Problem-Solving Model</a:t>
            </a:r>
            <a:endParaRPr lang="en-US" dirty="0">
              <a:solidFill>
                <a:schemeClr val="accent1"/>
              </a:solidFill>
            </a:endParaRPr>
          </a:p>
        </p:txBody>
      </p:sp>
    </p:spTree>
    <p:extLst>
      <p:ext uri="{BB962C8B-B14F-4D97-AF65-F5344CB8AC3E}">
        <p14:creationId xmlns:p14="http://schemas.microsoft.com/office/powerpoint/2010/main" val="3880351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2"/>
                </a:solidFill>
              </a:rPr>
              <a:t>Problem-Solving Model</a:t>
            </a:r>
            <a:endParaRPr lang="en-US" dirty="0">
              <a:solidFill>
                <a:schemeClr val="accent2"/>
              </a:solidFill>
            </a:endParaRPr>
          </a:p>
        </p:txBody>
      </p:sp>
      <p:sp>
        <p:nvSpPr>
          <p:cNvPr id="5" name="Content Placeholder 4"/>
          <p:cNvSpPr>
            <a:spLocks noGrp="1"/>
          </p:cNvSpPr>
          <p:nvPr>
            <p:ph idx="1"/>
          </p:nvPr>
        </p:nvSpPr>
        <p:spPr>
          <a:xfrm>
            <a:off x="838200" y="3272589"/>
            <a:ext cx="10515600" cy="2904374"/>
          </a:xfrm>
        </p:spPr>
        <p:txBody>
          <a:bodyPr/>
          <a:lstStyle/>
          <a:p>
            <a:pPr marL="514350" lvl="0" indent="-514350">
              <a:spcBef>
                <a:spcPts val="0"/>
              </a:spcBef>
              <a:buClr>
                <a:schemeClr val="dk1"/>
              </a:buClr>
              <a:buSzPct val="100000"/>
              <a:buFont typeface="Calibri"/>
              <a:buAutoNum type="arabicPeriod"/>
            </a:pPr>
            <a:r>
              <a:rPr lang="en-US" dirty="0">
                <a:solidFill>
                  <a:schemeClr val="dk1"/>
                </a:solidFill>
                <a:latin typeface="Calibri"/>
                <a:ea typeface="Calibri"/>
                <a:cs typeface="Calibri"/>
                <a:sym typeface="Calibri"/>
              </a:rPr>
              <a:t>Brainstorm possible solutions. Write them down! </a:t>
            </a:r>
          </a:p>
          <a:p>
            <a:pPr marL="514350" lvl="0" indent="-514350">
              <a:spcBef>
                <a:spcPts val="2960"/>
              </a:spcBef>
              <a:buClr>
                <a:schemeClr val="dk1"/>
              </a:buClr>
              <a:buSzPct val="100000"/>
              <a:buFont typeface="Calibri"/>
              <a:buAutoNum type="arabicPeriod"/>
            </a:pPr>
            <a:r>
              <a:rPr lang="en-US" dirty="0">
                <a:solidFill>
                  <a:schemeClr val="dk1"/>
                </a:solidFill>
                <a:latin typeface="Calibri"/>
                <a:ea typeface="Calibri"/>
                <a:cs typeface="Calibri"/>
                <a:sym typeface="Calibri"/>
              </a:rPr>
              <a:t>Process of elimination and compromise to find a solution.  </a:t>
            </a:r>
          </a:p>
          <a:p>
            <a:pPr marL="514350" lvl="0" indent="-514350">
              <a:spcBef>
                <a:spcPts val="2960"/>
              </a:spcBef>
              <a:buClr>
                <a:schemeClr val="dk1"/>
              </a:buClr>
              <a:buSzPct val="100000"/>
              <a:buFont typeface="Calibri"/>
              <a:buAutoNum type="arabicPeriod"/>
            </a:pPr>
            <a:r>
              <a:rPr lang="en-US" dirty="0">
                <a:solidFill>
                  <a:schemeClr val="dk1"/>
                </a:solidFill>
                <a:latin typeface="Calibri"/>
                <a:ea typeface="Calibri"/>
                <a:cs typeface="Calibri"/>
                <a:sym typeface="Calibri"/>
              </a:rPr>
              <a:t>Follow-up—is it working?</a:t>
            </a:r>
          </a:p>
          <a:p>
            <a:endParaRPr lang="en-US" dirty="0"/>
          </a:p>
        </p:txBody>
      </p:sp>
      <p:sp>
        <p:nvSpPr>
          <p:cNvPr id="6" name="TextBox 5"/>
          <p:cNvSpPr txBox="1"/>
          <p:nvPr/>
        </p:nvSpPr>
        <p:spPr>
          <a:xfrm>
            <a:off x="1018674" y="1510214"/>
            <a:ext cx="10611853" cy="1354217"/>
          </a:xfrm>
          <a:prstGeom prst="rect">
            <a:avLst/>
          </a:prstGeom>
          <a:solidFill>
            <a:schemeClr val="accent2"/>
          </a:solidFill>
          <a:ln w="38100">
            <a:solidFill>
              <a:schemeClr val="accent1"/>
            </a:solidFill>
          </a:ln>
        </p:spPr>
        <p:txBody>
          <a:bodyPr wrap="square" rtlCol="0">
            <a:spAutoFit/>
          </a:bodyPr>
          <a:lstStyle/>
          <a:p>
            <a:pPr lvl="0" algn="ctr"/>
            <a:r>
              <a:rPr lang="en-US" sz="3200" b="1" dirty="0">
                <a:solidFill>
                  <a:schemeClr val="lt1"/>
                </a:solidFill>
                <a:latin typeface="Calibri"/>
                <a:ea typeface="Calibri"/>
                <a:cs typeface="Calibri"/>
                <a:sym typeface="Calibri"/>
              </a:rPr>
              <a:t>First, discuss concerns—try to understand each other’s perspective. Use S/L Technique.</a:t>
            </a:r>
          </a:p>
          <a:p>
            <a:endParaRPr lang="en-US" dirty="0"/>
          </a:p>
        </p:txBody>
      </p:sp>
    </p:spTree>
    <p:extLst>
      <p:ext uri="{BB962C8B-B14F-4D97-AF65-F5344CB8AC3E}">
        <p14:creationId xmlns:p14="http://schemas.microsoft.com/office/powerpoint/2010/main" val="2649430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Solve the Problem!</a:t>
            </a:r>
            <a:endParaRPr lang="en-US" dirty="0">
              <a:solidFill>
                <a:schemeClr val="accent2"/>
              </a:solidFill>
            </a:endParaRPr>
          </a:p>
        </p:txBody>
      </p:sp>
      <p:sp>
        <p:nvSpPr>
          <p:cNvPr id="5" name="Content Placeholder 4"/>
          <p:cNvSpPr>
            <a:spLocks noGrp="1"/>
          </p:cNvSpPr>
          <p:nvPr>
            <p:ph idx="1"/>
          </p:nvPr>
        </p:nvSpPr>
        <p:spPr>
          <a:xfrm>
            <a:off x="838200" y="1597025"/>
            <a:ext cx="10515600" cy="4351338"/>
          </a:xfrm>
        </p:spPr>
        <p:txBody>
          <a:bodyPr/>
          <a:lstStyle/>
          <a:p>
            <a:pPr marL="0" indent="0">
              <a:buNone/>
            </a:pPr>
            <a:r>
              <a:rPr lang="en-US" dirty="0" smtClean="0"/>
              <a:t>You and your team are trying to come up with a new project for your Human Performance Project chapter. You don’t have a large budget for the project (only $500). Use the steps in the problem-solving model to come up with a project everyone can agree on!</a:t>
            </a:r>
          </a:p>
          <a:p>
            <a:pPr marL="232932" indent="-232932">
              <a:buAutoNum type="arabicPeriod"/>
            </a:pPr>
            <a:r>
              <a:rPr lang="en-US" b="1" dirty="0" smtClean="0"/>
              <a:t>Brainstorm</a:t>
            </a:r>
            <a:r>
              <a:rPr lang="en-US" dirty="0" smtClean="0"/>
              <a:t> </a:t>
            </a:r>
            <a:r>
              <a:rPr lang="en-US" dirty="0"/>
              <a:t>all possible </a:t>
            </a:r>
            <a:r>
              <a:rPr lang="en-US" dirty="0" smtClean="0"/>
              <a:t>projects. </a:t>
            </a:r>
            <a:r>
              <a:rPr lang="en-US" dirty="0"/>
              <a:t>O</a:t>
            </a:r>
            <a:r>
              <a:rPr lang="en-US" dirty="0" smtClean="0"/>
              <a:t>ne </a:t>
            </a:r>
            <a:r>
              <a:rPr lang="en-US" dirty="0"/>
              <a:t>of </a:t>
            </a:r>
            <a:r>
              <a:rPr lang="en-US" dirty="0" smtClean="0"/>
              <a:t>the participants needs to write them all </a:t>
            </a:r>
            <a:r>
              <a:rPr lang="en-US" dirty="0"/>
              <a:t>down.  </a:t>
            </a:r>
            <a:r>
              <a:rPr lang="en-US" dirty="0" smtClean="0"/>
              <a:t>There are no bad ideas!</a:t>
            </a:r>
            <a:endParaRPr lang="en-US" dirty="0"/>
          </a:p>
          <a:p>
            <a:pPr marL="232932" indent="-232932">
              <a:buAutoNum type="arabicPeriod"/>
            </a:pPr>
            <a:r>
              <a:rPr lang="en-US" b="1" dirty="0"/>
              <a:t>Eliminate</a:t>
            </a:r>
            <a:r>
              <a:rPr lang="en-US" dirty="0"/>
              <a:t> ideas that won’t work until you get a few good ones and then COMPROMISE if need be and AGREE on the </a:t>
            </a:r>
            <a:r>
              <a:rPr lang="en-US" dirty="0" smtClean="0"/>
              <a:t>project.</a:t>
            </a:r>
            <a:endParaRPr lang="en-US" dirty="0"/>
          </a:p>
          <a:p>
            <a:pPr marL="232932" indent="-232932">
              <a:buAutoNum type="arabicPeriod"/>
            </a:pPr>
            <a:r>
              <a:rPr lang="en-US" b="1" dirty="0"/>
              <a:t>Follow up </a:t>
            </a:r>
            <a:r>
              <a:rPr lang="en-US" dirty="0"/>
              <a:t>at some point in time and make sure the </a:t>
            </a:r>
            <a:r>
              <a:rPr lang="en-US" dirty="0" smtClean="0"/>
              <a:t>project is </a:t>
            </a:r>
            <a:r>
              <a:rPr lang="en-US" dirty="0"/>
              <a:t>working for everyone.  If not, go to the next idea on the list.</a:t>
            </a:r>
          </a:p>
          <a:p>
            <a:endParaRPr lang="en-US" dirty="0"/>
          </a:p>
        </p:txBody>
      </p:sp>
    </p:spTree>
    <p:extLst>
      <p:ext uri="{BB962C8B-B14F-4D97-AF65-F5344CB8AC3E}">
        <p14:creationId xmlns:p14="http://schemas.microsoft.com/office/powerpoint/2010/main" val="2930846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 Skills Matching</a:t>
            </a:r>
            <a:endParaRPr lang="en-US" dirty="0"/>
          </a:p>
        </p:txBody>
      </p:sp>
      <p:sp>
        <p:nvSpPr>
          <p:cNvPr id="4" name="Content Placeholder 3"/>
          <p:cNvSpPr>
            <a:spLocks noGrp="1"/>
          </p:cNvSpPr>
          <p:nvPr>
            <p:ph sz="half" idx="1"/>
          </p:nvPr>
        </p:nvSpPr>
        <p:spPr/>
        <p:txBody>
          <a:bodyPr>
            <a:normAutofit/>
          </a:bodyPr>
          <a:lstStyle/>
          <a:p>
            <a:pPr marL="514350" lvl="0" indent="-514350">
              <a:spcBef>
                <a:spcPts val="0"/>
              </a:spcBef>
              <a:buClr>
                <a:schemeClr val="dk1"/>
              </a:buClr>
              <a:buSzPct val="25000"/>
              <a:buNone/>
            </a:pPr>
            <a:r>
              <a:rPr lang="en-US" dirty="0">
                <a:solidFill>
                  <a:schemeClr val="dk1"/>
                </a:solidFill>
                <a:latin typeface="Calibri"/>
                <a:ea typeface="Calibri"/>
                <a:cs typeface="Calibri"/>
                <a:sym typeface="Calibri"/>
              </a:rPr>
              <a:t>A. Your feelings were hurt by their actions or behaviors.</a:t>
            </a:r>
          </a:p>
          <a:p>
            <a:pPr marL="342900" lvl="0" indent="-342900">
              <a:spcBef>
                <a:spcPts val="480"/>
              </a:spcBef>
              <a:buClr>
                <a:schemeClr val="dk1"/>
              </a:buClr>
              <a:buSzPct val="25000"/>
              <a:buNone/>
            </a:pPr>
            <a:r>
              <a:rPr lang="en-US" dirty="0">
                <a:solidFill>
                  <a:schemeClr val="dk1"/>
                </a:solidFill>
                <a:latin typeface="Calibri"/>
                <a:ea typeface="Calibri"/>
                <a:cs typeface="Calibri"/>
                <a:sym typeface="Calibri"/>
              </a:rPr>
              <a:t>B</a:t>
            </a:r>
            <a:r>
              <a:rPr lang="en-US" dirty="0" smtClean="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You both have difficulty   communicating about facts or feelings.  </a:t>
            </a:r>
          </a:p>
          <a:p>
            <a:pPr marL="342900" lvl="0" indent="-342900">
              <a:spcBef>
                <a:spcPts val="480"/>
              </a:spcBef>
              <a:buClr>
                <a:schemeClr val="dk1"/>
              </a:buClr>
              <a:buSzPct val="25000"/>
              <a:buNone/>
            </a:pPr>
            <a:r>
              <a:rPr lang="en-US" dirty="0" smtClean="0">
                <a:solidFill>
                  <a:schemeClr val="dk1"/>
                </a:solidFill>
                <a:latin typeface="Calibri"/>
                <a:ea typeface="Calibri"/>
                <a:cs typeface="Calibri"/>
                <a:sym typeface="Calibri"/>
              </a:rPr>
              <a:t>C. </a:t>
            </a:r>
            <a:r>
              <a:rPr lang="en-US" dirty="0">
                <a:solidFill>
                  <a:schemeClr val="dk1"/>
                </a:solidFill>
                <a:latin typeface="Calibri"/>
                <a:ea typeface="Calibri"/>
                <a:cs typeface="Calibri"/>
                <a:sym typeface="Calibri"/>
              </a:rPr>
              <a:t>You both agree you need to work on an issue. </a:t>
            </a:r>
          </a:p>
          <a:p>
            <a:pPr marL="342900" lvl="0" indent="-342900">
              <a:spcBef>
                <a:spcPts val="480"/>
              </a:spcBef>
              <a:buClr>
                <a:schemeClr val="dk1"/>
              </a:buClr>
              <a:buSzPct val="25000"/>
              <a:buNone/>
            </a:pPr>
            <a:r>
              <a:rPr lang="en-US" dirty="0" smtClean="0">
                <a:solidFill>
                  <a:schemeClr val="dk1"/>
                </a:solidFill>
                <a:latin typeface="Calibri"/>
                <a:ea typeface="Calibri"/>
                <a:cs typeface="Calibri"/>
                <a:sym typeface="Calibri"/>
              </a:rPr>
              <a:t>D. </a:t>
            </a:r>
            <a:r>
              <a:rPr lang="en-US" dirty="0">
                <a:solidFill>
                  <a:schemeClr val="dk1"/>
                </a:solidFill>
                <a:latin typeface="Calibri"/>
                <a:ea typeface="Calibri"/>
                <a:cs typeface="Calibri"/>
                <a:sym typeface="Calibri"/>
              </a:rPr>
              <a:t>You feel yourself getting really upset.</a:t>
            </a:r>
          </a:p>
          <a:p>
            <a:endParaRPr lang="en-US" dirty="0"/>
          </a:p>
        </p:txBody>
      </p:sp>
      <p:sp>
        <p:nvSpPr>
          <p:cNvPr id="5" name="Content Placeholder 4"/>
          <p:cNvSpPr>
            <a:spLocks noGrp="1"/>
          </p:cNvSpPr>
          <p:nvPr>
            <p:ph sz="half" idx="2"/>
          </p:nvPr>
        </p:nvSpPr>
        <p:spPr/>
        <p:txBody>
          <a:bodyPr>
            <a:normAutofit/>
          </a:bodyPr>
          <a:lstStyle/>
          <a:p>
            <a:pPr marL="0" lvl="0" indent="0">
              <a:spcBef>
                <a:spcPts val="0"/>
              </a:spcBef>
              <a:buClr>
                <a:srgbClr val="953734"/>
              </a:buClr>
              <a:buSzPct val="100000"/>
              <a:buNone/>
            </a:pPr>
            <a:r>
              <a:rPr lang="en-US" dirty="0" smtClean="0">
                <a:solidFill>
                  <a:schemeClr val="accent2"/>
                </a:solidFill>
                <a:latin typeface="Calibri"/>
                <a:ea typeface="Calibri"/>
                <a:cs typeface="Calibri"/>
                <a:sym typeface="Calibri"/>
              </a:rPr>
              <a:t>1. Use </a:t>
            </a:r>
            <a:r>
              <a:rPr lang="en-US" dirty="0">
                <a:solidFill>
                  <a:schemeClr val="accent2"/>
                </a:solidFill>
                <a:latin typeface="Calibri"/>
                <a:ea typeface="Calibri"/>
                <a:cs typeface="Calibri"/>
                <a:sym typeface="Calibri"/>
              </a:rPr>
              <a:t>Time </a:t>
            </a:r>
            <a:r>
              <a:rPr lang="en-US" dirty="0" smtClean="0">
                <a:solidFill>
                  <a:schemeClr val="accent2"/>
                </a:solidFill>
                <a:latin typeface="Calibri"/>
                <a:ea typeface="Calibri"/>
                <a:cs typeface="Calibri"/>
                <a:sym typeface="Calibri"/>
              </a:rPr>
              <a:t>Outs</a:t>
            </a:r>
          </a:p>
          <a:p>
            <a:pPr marL="0" lvl="0" indent="0">
              <a:spcBef>
                <a:spcPts val="0"/>
              </a:spcBef>
              <a:buClr>
                <a:srgbClr val="953734"/>
              </a:buClr>
              <a:buSzPct val="100000"/>
              <a:buNone/>
            </a:pPr>
            <a:endParaRPr lang="en-US" dirty="0">
              <a:solidFill>
                <a:schemeClr val="accent2"/>
              </a:solidFill>
              <a:latin typeface="Calibri"/>
              <a:ea typeface="Calibri"/>
              <a:cs typeface="Calibri"/>
              <a:sym typeface="Calibri"/>
            </a:endParaRPr>
          </a:p>
          <a:p>
            <a:pPr marL="0" lvl="0" indent="0">
              <a:spcBef>
                <a:spcPts val="0"/>
              </a:spcBef>
              <a:buClr>
                <a:srgbClr val="953734"/>
              </a:buClr>
              <a:buSzPct val="100000"/>
              <a:buNone/>
            </a:pPr>
            <a:r>
              <a:rPr lang="en-US" dirty="0" smtClean="0">
                <a:solidFill>
                  <a:schemeClr val="accent2"/>
                </a:solidFill>
                <a:latin typeface="Calibri"/>
                <a:ea typeface="Calibri"/>
                <a:cs typeface="Calibri"/>
                <a:sym typeface="Calibri"/>
              </a:rPr>
              <a:t>2. Use </a:t>
            </a:r>
            <a:r>
              <a:rPr lang="en-US" dirty="0">
                <a:solidFill>
                  <a:schemeClr val="accent2"/>
                </a:solidFill>
                <a:latin typeface="Calibri"/>
                <a:ea typeface="Calibri"/>
                <a:cs typeface="Calibri"/>
                <a:sym typeface="Calibri"/>
              </a:rPr>
              <a:t>WWA </a:t>
            </a:r>
            <a:endParaRPr lang="en-US" dirty="0" smtClean="0">
              <a:solidFill>
                <a:schemeClr val="accent2"/>
              </a:solidFill>
              <a:latin typeface="Calibri"/>
              <a:ea typeface="Calibri"/>
              <a:cs typeface="Calibri"/>
              <a:sym typeface="Calibri"/>
            </a:endParaRPr>
          </a:p>
          <a:p>
            <a:pPr marL="0" lvl="0" indent="0">
              <a:spcBef>
                <a:spcPts val="0"/>
              </a:spcBef>
              <a:buClr>
                <a:srgbClr val="953734"/>
              </a:buClr>
              <a:buSzPct val="100000"/>
              <a:buNone/>
            </a:pPr>
            <a:endParaRPr lang="en-US" dirty="0" smtClean="0">
              <a:solidFill>
                <a:schemeClr val="accent2"/>
              </a:solidFill>
              <a:sym typeface="Calibri"/>
            </a:endParaRPr>
          </a:p>
          <a:p>
            <a:pPr marL="0" lvl="0" indent="0">
              <a:spcBef>
                <a:spcPts val="0"/>
              </a:spcBef>
              <a:buClr>
                <a:srgbClr val="953734"/>
              </a:buClr>
              <a:buSzPct val="100000"/>
              <a:buNone/>
            </a:pPr>
            <a:r>
              <a:rPr lang="en-US" dirty="0" smtClean="0">
                <a:solidFill>
                  <a:schemeClr val="accent2"/>
                </a:solidFill>
                <a:latin typeface="Calibri"/>
                <a:ea typeface="Calibri"/>
                <a:cs typeface="Calibri"/>
                <a:sym typeface="Calibri"/>
              </a:rPr>
              <a:t>3. Use </a:t>
            </a:r>
            <a:r>
              <a:rPr lang="en-US" dirty="0">
                <a:solidFill>
                  <a:schemeClr val="accent2"/>
                </a:solidFill>
                <a:latin typeface="Calibri"/>
                <a:ea typeface="Calibri"/>
                <a:cs typeface="Calibri"/>
                <a:sym typeface="Calibri"/>
              </a:rPr>
              <a:t>the Speaker/ Listener </a:t>
            </a:r>
            <a:r>
              <a:rPr lang="en-US" dirty="0" smtClean="0">
                <a:solidFill>
                  <a:schemeClr val="accent2"/>
                </a:solidFill>
                <a:latin typeface="Calibri"/>
                <a:ea typeface="Calibri"/>
                <a:cs typeface="Calibri"/>
                <a:sym typeface="Calibri"/>
              </a:rPr>
              <a:t>Technique</a:t>
            </a:r>
          </a:p>
          <a:p>
            <a:pPr marL="0" lvl="0" indent="0">
              <a:spcBef>
                <a:spcPts val="0"/>
              </a:spcBef>
              <a:buClr>
                <a:srgbClr val="953734"/>
              </a:buClr>
              <a:buSzPct val="100000"/>
              <a:buNone/>
            </a:pPr>
            <a:endParaRPr lang="en-US" dirty="0" smtClean="0">
              <a:solidFill>
                <a:schemeClr val="accent2"/>
              </a:solidFill>
              <a:latin typeface="Calibri"/>
              <a:ea typeface="Calibri"/>
              <a:cs typeface="Calibri"/>
              <a:sym typeface="Calibri"/>
            </a:endParaRPr>
          </a:p>
          <a:p>
            <a:pPr marL="0" lvl="0" indent="0">
              <a:spcBef>
                <a:spcPts val="0"/>
              </a:spcBef>
              <a:buClr>
                <a:srgbClr val="953734"/>
              </a:buClr>
              <a:buSzPct val="100000"/>
              <a:buNone/>
            </a:pPr>
            <a:r>
              <a:rPr lang="en-US" dirty="0" smtClean="0">
                <a:solidFill>
                  <a:schemeClr val="accent2"/>
                </a:solidFill>
                <a:latin typeface="Calibri"/>
                <a:ea typeface="Calibri"/>
                <a:cs typeface="Calibri"/>
                <a:sym typeface="Calibri"/>
              </a:rPr>
              <a:t>4. Use </a:t>
            </a:r>
            <a:r>
              <a:rPr lang="en-US" dirty="0">
                <a:solidFill>
                  <a:schemeClr val="accent2"/>
                </a:solidFill>
                <a:latin typeface="Calibri"/>
                <a:ea typeface="Calibri"/>
                <a:cs typeface="Calibri"/>
                <a:sym typeface="Calibri"/>
              </a:rPr>
              <a:t>Problem-Solving Model </a:t>
            </a:r>
          </a:p>
          <a:p>
            <a:endParaRPr lang="en-US" dirty="0"/>
          </a:p>
        </p:txBody>
      </p:sp>
      <p:cxnSp>
        <p:nvCxnSpPr>
          <p:cNvPr id="7" name="Straight Arrow Connector 6"/>
          <p:cNvCxnSpPr/>
          <p:nvPr/>
        </p:nvCxnSpPr>
        <p:spPr>
          <a:xfrm>
            <a:off x="5642810" y="2298032"/>
            <a:ext cx="529390" cy="661737"/>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42810" y="3452601"/>
            <a:ext cx="613611" cy="481725"/>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42020" y="4243835"/>
            <a:ext cx="830180" cy="64098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46282" y="2298033"/>
            <a:ext cx="510139" cy="2779293"/>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1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6828" y="-1"/>
            <a:ext cx="11585171" cy="6855229"/>
          </a:xfrm>
          <a:prstGeom prst="rect">
            <a:avLst/>
          </a:prstGeom>
        </p:spPr>
      </p:pic>
      <p:sp>
        <p:nvSpPr>
          <p:cNvPr id="3" name="Rectangle 2"/>
          <p:cNvSpPr/>
          <p:nvPr/>
        </p:nvSpPr>
        <p:spPr>
          <a:xfrm>
            <a:off x="606828" y="0"/>
            <a:ext cx="11585172" cy="68552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p:txBody>
          <a:bodyPr/>
          <a:lstStyle/>
          <a:p>
            <a:r>
              <a:rPr lang="en-US" dirty="0" smtClean="0">
                <a:solidFill>
                  <a:schemeClr val="accent5"/>
                </a:solidFill>
              </a:rPr>
              <a:t>Communication is More Than Words</a:t>
            </a:r>
            <a:endParaRPr lang="en-US" dirty="0">
              <a:solidFill>
                <a:schemeClr val="accent5"/>
              </a:solidFill>
            </a:endParaRPr>
          </a:p>
        </p:txBody>
      </p:sp>
      <p:sp>
        <p:nvSpPr>
          <p:cNvPr id="5" name="Subtitle 4"/>
          <p:cNvSpPr>
            <a:spLocks noGrp="1"/>
          </p:cNvSpPr>
          <p:nvPr>
            <p:ph type="subTitle" idx="1"/>
          </p:nvPr>
        </p:nvSpPr>
        <p:spPr/>
        <p:txBody>
          <a:bodyPr/>
          <a:lstStyle/>
          <a:p>
            <a:r>
              <a:rPr lang="en-US" dirty="0" smtClean="0">
                <a:solidFill>
                  <a:schemeClr val="accent1"/>
                </a:solidFill>
              </a:rPr>
              <a:t>They Just Don’t See What You’re Saying</a:t>
            </a:r>
            <a:endParaRPr lang="en-US" dirty="0">
              <a:solidFill>
                <a:schemeClr val="accent1"/>
              </a:solidFill>
            </a:endParaRPr>
          </a:p>
        </p:txBody>
      </p:sp>
    </p:spTree>
    <p:extLst>
      <p:ext uri="{BB962C8B-B14F-4D97-AF65-F5344CB8AC3E}">
        <p14:creationId xmlns:p14="http://schemas.microsoft.com/office/powerpoint/2010/main" val="2571818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578" y="738105"/>
            <a:ext cx="10515600" cy="1325563"/>
          </a:xfrm>
        </p:spPr>
        <p:txBody>
          <a:bodyPr>
            <a:normAutofit fontScale="90000"/>
          </a:bodyPr>
          <a:lstStyle/>
          <a:p>
            <a:pPr algn="ctr"/>
            <a:r>
              <a:rPr lang="en-US" sz="7200" dirty="0" smtClean="0"/>
              <a:t>Daily Appreciations Activity!</a:t>
            </a:r>
            <a:endParaRPr lang="en-US" sz="7200" dirty="0"/>
          </a:p>
        </p:txBody>
      </p:sp>
      <p:sp>
        <p:nvSpPr>
          <p:cNvPr id="5" name="TextBox 4"/>
          <p:cNvSpPr txBox="1"/>
          <p:nvPr/>
        </p:nvSpPr>
        <p:spPr>
          <a:xfrm>
            <a:off x="1638300" y="2586789"/>
            <a:ext cx="9204157" cy="2062103"/>
          </a:xfrm>
          <a:prstGeom prst="rect">
            <a:avLst/>
          </a:prstGeom>
          <a:noFill/>
        </p:spPr>
        <p:txBody>
          <a:bodyPr wrap="square" rtlCol="0">
            <a:spAutoFit/>
          </a:bodyPr>
          <a:lstStyle/>
          <a:p>
            <a:pPr algn="ctr"/>
            <a:r>
              <a:rPr lang="en-US" sz="3200" dirty="0" smtClean="0"/>
              <a:t>What do you admire about this person?</a:t>
            </a:r>
          </a:p>
          <a:p>
            <a:pPr algn="ctr"/>
            <a:r>
              <a:rPr lang="en-US" sz="3200" dirty="0" smtClean="0"/>
              <a:t>What is something you appreciate that they have done for you or others?</a:t>
            </a:r>
          </a:p>
          <a:p>
            <a:pPr algn="ctr"/>
            <a:r>
              <a:rPr lang="en-US" sz="3200" dirty="0" smtClean="0"/>
              <a:t>What has this person meant to you?</a:t>
            </a:r>
            <a:endParaRPr lang="en-US" sz="3200" dirty="0"/>
          </a:p>
        </p:txBody>
      </p:sp>
    </p:spTree>
    <p:extLst>
      <p:ext uri="{BB962C8B-B14F-4D97-AF65-F5344CB8AC3E}">
        <p14:creationId xmlns:p14="http://schemas.microsoft.com/office/powerpoint/2010/main" val="3841759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48"/>
            <a:ext cx="12192000" cy="1325563"/>
          </a:xfrm>
        </p:spPr>
        <p:txBody>
          <a:bodyPr>
            <a:normAutofit/>
          </a:bodyPr>
          <a:lstStyle/>
          <a:p>
            <a:pPr algn="ctr"/>
            <a:r>
              <a:rPr lang="en-US" sz="5400" b="1" dirty="0" smtClean="0">
                <a:latin typeface="+mn-lt"/>
              </a:rPr>
              <a:t>THANK YOU!</a:t>
            </a:r>
            <a:endParaRPr lang="en-US" sz="5400" b="1" dirty="0">
              <a:latin typeface="+mn-lt"/>
            </a:endParaRPr>
          </a:p>
        </p:txBody>
      </p:sp>
      <p:sp>
        <p:nvSpPr>
          <p:cNvPr id="3" name="Rectangle 2"/>
          <p:cNvSpPr/>
          <p:nvPr/>
        </p:nvSpPr>
        <p:spPr>
          <a:xfrm>
            <a:off x="838200" y="5718247"/>
            <a:ext cx="10515600" cy="844718"/>
          </a:xfrm>
          <a:prstGeom prst="rect">
            <a:avLst/>
          </a:prstGeom>
        </p:spPr>
        <p:txBody>
          <a:bodyPr wrap="square">
            <a:spAutoFit/>
          </a:bodyPr>
          <a:lstStyle/>
          <a:p>
            <a:pPr algn="ctr">
              <a:lnSpc>
                <a:spcPct val="119000"/>
              </a:lnSpc>
              <a:spcAft>
                <a:spcPts val="600"/>
              </a:spcAft>
            </a:pPr>
            <a:r>
              <a:rPr lang="en-US" sz="1400" kern="1400" dirty="0">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657" y="857396"/>
            <a:ext cx="6900686" cy="3206503"/>
          </a:xfrm>
          <a:prstGeom prst="rect">
            <a:avLst/>
          </a:prstGeom>
        </p:spPr>
      </p:pic>
      <p:sp>
        <p:nvSpPr>
          <p:cNvPr id="6" name="Rectangle 5"/>
          <p:cNvSpPr/>
          <p:nvPr/>
        </p:nvSpPr>
        <p:spPr>
          <a:xfrm>
            <a:off x="0" y="4106243"/>
            <a:ext cx="12192000"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effectLst/>
                <a:uLnTx/>
                <a:uFillTx/>
              </a:rPr>
              <a:t>For Additional Trainings &amp; Resources Visit: </a:t>
            </a:r>
            <a:r>
              <a:rPr kumimoji="0" lang="en-US" sz="4800" b="0" i="0" u="none" strike="noStrike" kern="0" cap="none" spc="0" normalizeH="0" baseline="0" noProof="0" dirty="0" smtClean="0">
                <a:ln>
                  <a:noFill/>
                </a:ln>
                <a:solidFill>
                  <a:schemeClr val="accent2"/>
                </a:solidFill>
                <a:effectLst/>
                <a:uLnTx/>
                <a:uFillTx/>
              </a:rPr>
              <a:t>www.ilhpp.org</a:t>
            </a:r>
            <a:endParaRPr kumimoji="0" lang="en-US" sz="1800" b="0" i="0" u="none" strike="noStrike" kern="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418438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08744852"/>
              </p:ext>
            </p:extLst>
          </p:nvPr>
        </p:nvGraphicFramePr>
        <p:xfrm>
          <a:off x="1193800" y="359228"/>
          <a:ext cx="9485086" cy="58444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017168" y="3633537"/>
            <a:ext cx="1852864" cy="461665"/>
          </a:xfrm>
          <a:prstGeom prst="rect">
            <a:avLst/>
          </a:prstGeom>
          <a:noFill/>
        </p:spPr>
        <p:txBody>
          <a:bodyPr wrap="square" rtlCol="0">
            <a:spAutoFit/>
          </a:bodyPr>
          <a:lstStyle/>
          <a:p>
            <a:pPr algn="ctr"/>
            <a:r>
              <a:rPr lang="en-US" sz="2400" dirty="0" smtClean="0"/>
              <a:t>Non-Verbal</a:t>
            </a:r>
            <a:endParaRPr lang="en-US" sz="2400" dirty="0"/>
          </a:p>
        </p:txBody>
      </p:sp>
    </p:spTree>
    <p:extLst>
      <p:ext uri="{BB962C8B-B14F-4D97-AF65-F5344CB8AC3E}">
        <p14:creationId xmlns:p14="http://schemas.microsoft.com/office/powerpoint/2010/main" val="14455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Negative Body Language</a:t>
            </a:r>
            <a:endParaRPr lang="en-US" dirty="0">
              <a:solidFill>
                <a:schemeClr val="accent1"/>
              </a:solidFill>
            </a:endParaRPr>
          </a:p>
        </p:txBody>
      </p:sp>
      <p:sp>
        <p:nvSpPr>
          <p:cNvPr id="3" name="Content Placeholder 2"/>
          <p:cNvSpPr>
            <a:spLocks noGrp="1"/>
          </p:cNvSpPr>
          <p:nvPr>
            <p:ph idx="1"/>
          </p:nvPr>
        </p:nvSpPr>
        <p:spPr>
          <a:xfrm>
            <a:off x="838199" y="2075248"/>
            <a:ext cx="11176591" cy="4676426"/>
          </a:xfrm>
        </p:spPr>
        <p:txBody>
          <a:bodyPr>
            <a:normAutofit fontScale="70000" lnSpcReduction="20000"/>
          </a:bodyPr>
          <a:lstStyle/>
          <a:p>
            <a:r>
              <a:rPr lang="en-US" b="1" dirty="0" smtClean="0"/>
              <a:t>Posture </a:t>
            </a:r>
          </a:p>
          <a:p>
            <a:pPr lvl="1"/>
            <a:r>
              <a:rPr lang="en-US" dirty="0" smtClean="0"/>
              <a:t>Slouching</a:t>
            </a:r>
          </a:p>
          <a:p>
            <a:pPr lvl="1"/>
            <a:r>
              <a:rPr lang="en-US" dirty="0" smtClean="0"/>
              <a:t>Body is closed off by crossing arms, crossing legs, or keeping feet together</a:t>
            </a:r>
          </a:p>
          <a:p>
            <a:pPr lvl="1"/>
            <a:r>
              <a:rPr lang="en-US" dirty="0" smtClean="0"/>
              <a:t>Foot tapping</a:t>
            </a:r>
          </a:p>
          <a:p>
            <a:pPr lvl="1"/>
            <a:r>
              <a:rPr lang="en-US" dirty="0" smtClean="0"/>
              <a:t>Body may be physically turned away </a:t>
            </a:r>
          </a:p>
          <a:p>
            <a:r>
              <a:rPr lang="en-US" b="1" dirty="0" smtClean="0"/>
              <a:t>Eye Contact</a:t>
            </a:r>
          </a:p>
          <a:p>
            <a:pPr lvl="1"/>
            <a:r>
              <a:rPr lang="en-US" dirty="0" smtClean="0"/>
              <a:t>Distracted</a:t>
            </a:r>
          </a:p>
          <a:p>
            <a:pPr lvl="1"/>
            <a:r>
              <a:rPr lang="en-US" dirty="0" smtClean="0"/>
              <a:t>Looking down</a:t>
            </a:r>
          </a:p>
          <a:p>
            <a:r>
              <a:rPr lang="en-US" b="1" dirty="0" smtClean="0"/>
              <a:t>Gestures with Hands and Arms</a:t>
            </a:r>
          </a:p>
          <a:p>
            <a:pPr lvl="1"/>
            <a:r>
              <a:rPr lang="en-US" dirty="0" smtClean="0"/>
              <a:t>All over the place</a:t>
            </a:r>
          </a:p>
          <a:p>
            <a:pPr lvl="1"/>
            <a:r>
              <a:rPr lang="en-US" dirty="0"/>
              <a:t>H</a:t>
            </a:r>
            <a:r>
              <a:rPr lang="en-US" dirty="0" smtClean="0"/>
              <a:t>ands tucked in pockets or are placed on hips</a:t>
            </a:r>
          </a:p>
          <a:p>
            <a:pPr lvl="1"/>
            <a:r>
              <a:rPr lang="en-US" dirty="0" smtClean="0"/>
              <a:t>Fidgeting with objects</a:t>
            </a:r>
          </a:p>
          <a:p>
            <a:pPr lvl="1"/>
            <a:r>
              <a:rPr lang="en-US" dirty="0" smtClean="0"/>
              <a:t>Holding objects in front of your body or close to your face</a:t>
            </a:r>
          </a:p>
          <a:p>
            <a:r>
              <a:rPr lang="en-US" b="1" dirty="0" smtClean="0"/>
              <a:t>Breathing</a:t>
            </a:r>
          </a:p>
          <a:p>
            <a:pPr lvl="1"/>
            <a:r>
              <a:rPr lang="en-US" dirty="0" smtClean="0"/>
              <a:t>Fast, heavy</a:t>
            </a:r>
          </a:p>
          <a:p>
            <a:r>
              <a:rPr lang="en-US" b="1" dirty="0" smtClean="0"/>
              <a:t>Facial Expressions</a:t>
            </a:r>
          </a:p>
          <a:p>
            <a:pPr lvl="1"/>
            <a:r>
              <a:rPr lang="en-US" dirty="0" smtClean="0"/>
              <a:t>Not interested, showing fear, or disinterest</a:t>
            </a:r>
          </a:p>
          <a:p>
            <a:pPr lvl="1"/>
            <a:endParaRPr lang="en-US" dirty="0" smtClean="0"/>
          </a:p>
          <a:p>
            <a:endParaRPr lang="en-US" dirty="0" smtClean="0"/>
          </a:p>
        </p:txBody>
      </p:sp>
    </p:spTree>
    <p:extLst>
      <p:ext uri="{BB962C8B-B14F-4D97-AF65-F5344CB8AC3E}">
        <p14:creationId xmlns:p14="http://schemas.microsoft.com/office/powerpoint/2010/main" val="937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Positive Body Language</a:t>
            </a:r>
            <a:endParaRPr lang="en-US" dirty="0">
              <a:solidFill>
                <a:schemeClr val="accent1"/>
              </a:solidFill>
            </a:endParaRPr>
          </a:p>
        </p:txBody>
      </p:sp>
      <p:sp>
        <p:nvSpPr>
          <p:cNvPr id="3" name="Content Placeholder 2"/>
          <p:cNvSpPr>
            <a:spLocks noGrp="1"/>
          </p:cNvSpPr>
          <p:nvPr>
            <p:ph idx="1"/>
          </p:nvPr>
        </p:nvSpPr>
        <p:spPr>
          <a:xfrm>
            <a:off x="838199" y="2075247"/>
            <a:ext cx="11176591" cy="4612631"/>
          </a:xfrm>
        </p:spPr>
        <p:txBody>
          <a:bodyPr>
            <a:normAutofit fontScale="85000" lnSpcReduction="20000"/>
          </a:bodyPr>
          <a:lstStyle/>
          <a:p>
            <a:r>
              <a:rPr lang="en-US" b="1" dirty="0" smtClean="0"/>
              <a:t>Posture </a:t>
            </a:r>
          </a:p>
          <a:p>
            <a:pPr lvl="1"/>
            <a:r>
              <a:rPr lang="en-US" dirty="0" smtClean="0"/>
              <a:t>Standing tall with shoulders back</a:t>
            </a:r>
          </a:p>
          <a:p>
            <a:pPr lvl="1"/>
            <a:r>
              <a:rPr lang="en-US" dirty="0" smtClean="0"/>
              <a:t>Keeping your body open –arms at your side, legs slightly separated and relaxed</a:t>
            </a:r>
          </a:p>
          <a:p>
            <a:pPr lvl="1"/>
            <a:r>
              <a:rPr lang="en-US" dirty="0" smtClean="0"/>
              <a:t>Head nods</a:t>
            </a:r>
          </a:p>
          <a:p>
            <a:pPr lvl="1"/>
            <a:r>
              <a:rPr lang="en-US" dirty="0" smtClean="0"/>
              <a:t>Leaning in slightly when someone is talking to you</a:t>
            </a:r>
          </a:p>
          <a:p>
            <a:r>
              <a:rPr lang="en-US" b="1" dirty="0" smtClean="0"/>
              <a:t>Eye Contact</a:t>
            </a:r>
          </a:p>
          <a:p>
            <a:pPr lvl="1"/>
            <a:r>
              <a:rPr lang="en-US" dirty="0" smtClean="0"/>
              <a:t>Focused, solid, and with a “smiling face”</a:t>
            </a:r>
          </a:p>
          <a:p>
            <a:r>
              <a:rPr lang="en-US" b="1" dirty="0" smtClean="0"/>
              <a:t>Gestures with Hands and Arms</a:t>
            </a:r>
          </a:p>
          <a:p>
            <a:pPr lvl="1"/>
            <a:r>
              <a:rPr lang="en-US" dirty="0" smtClean="0"/>
              <a:t>Purposeful and deliberate</a:t>
            </a:r>
          </a:p>
          <a:p>
            <a:pPr lvl="1"/>
            <a:r>
              <a:rPr lang="en-US" dirty="0" smtClean="0"/>
              <a:t>Holding objects to the side of your body</a:t>
            </a:r>
          </a:p>
          <a:p>
            <a:r>
              <a:rPr lang="en-US" b="1" dirty="0" smtClean="0"/>
              <a:t>Breathing</a:t>
            </a:r>
          </a:p>
          <a:p>
            <a:pPr lvl="1"/>
            <a:r>
              <a:rPr lang="en-US" dirty="0" smtClean="0"/>
              <a:t>Slow and shallow</a:t>
            </a:r>
          </a:p>
          <a:p>
            <a:r>
              <a:rPr lang="en-US" dirty="0" smtClean="0"/>
              <a:t> </a:t>
            </a:r>
            <a:r>
              <a:rPr lang="en-US" b="1" dirty="0" smtClean="0"/>
              <a:t>Facial Expressions</a:t>
            </a:r>
          </a:p>
          <a:p>
            <a:pPr lvl="1"/>
            <a:r>
              <a:rPr lang="en-US" dirty="0" smtClean="0"/>
              <a:t>Neutral, interested, positively expressive (smiling and laughing) when needed</a:t>
            </a:r>
          </a:p>
        </p:txBody>
      </p:sp>
    </p:spTree>
    <p:extLst>
      <p:ext uri="{BB962C8B-B14F-4D97-AF65-F5344CB8AC3E}">
        <p14:creationId xmlns:p14="http://schemas.microsoft.com/office/powerpoint/2010/main" val="618069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Tone of Voice</a:t>
            </a:r>
            <a:endParaRPr lang="en-US" dirty="0">
              <a:solidFill>
                <a:schemeClr val="accent1"/>
              </a:solidFill>
            </a:endParaRPr>
          </a:p>
        </p:txBody>
      </p:sp>
      <p:sp>
        <p:nvSpPr>
          <p:cNvPr id="7" name="Text Placeholder 6"/>
          <p:cNvSpPr>
            <a:spLocks noGrp="1"/>
          </p:cNvSpPr>
          <p:nvPr>
            <p:ph type="body" idx="1"/>
          </p:nvPr>
        </p:nvSpPr>
        <p:spPr/>
        <p:txBody>
          <a:bodyPr>
            <a:normAutofit/>
          </a:bodyPr>
          <a:lstStyle/>
          <a:p>
            <a:r>
              <a:rPr lang="en-US" sz="3200" dirty="0" smtClean="0"/>
              <a:t>Positive</a:t>
            </a:r>
            <a:endParaRPr lang="en-US" sz="3200" dirty="0"/>
          </a:p>
        </p:txBody>
      </p:sp>
      <p:sp>
        <p:nvSpPr>
          <p:cNvPr id="8" name="Content Placeholder 7"/>
          <p:cNvSpPr>
            <a:spLocks noGrp="1"/>
          </p:cNvSpPr>
          <p:nvPr>
            <p:ph sz="half" idx="2"/>
          </p:nvPr>
        </p:nvSpPr>
        <p:spPr/>
        <p:txBody>
          <a:bodyPr/>
          <a:lstStyle/>
          <a:p>
            <a:r>
              <a:rPr lang="en-US" dirty="0" smtClean="0"/>
              <a:t>Excited or Enthusiastic</a:t>
            </a:r>
          </a:p>
          <a:p>
            <a:r>
              <a:rPr lang="en-US" dirty="0" smtClean="0"/>
              <a:t>Normal-Deep</a:t>
            </a:r>
          </a:p>
          <a:p>
            <a:r>
              <a:rPr lang="en-US" dirty="0" smtClean="0"/>
              <a:t>Soft</a:t>
            </a:r>
          </a:p>
          <a:p>
            <a:r>
              <a:rPr lang="en-US" dirty="0" smtClean="0"/>
              <a:t>Slow</a:t>
            </a:r>
          </a:p>
          <a:p>
            <a:r>
              <a:rPr lang="en-US" dirty="0" smtClean="0"/>
              <a:t>Positive word choice</a:t>
            </a:r>
          </a:p>
          <a:p>
            <a:r>
              <a:rPr lang="en-US" dirty="0" smtClean="0"/>
              <a:t>Casual to Formal depending on who you are speaking to</a:t>
            </a:r>
            <a:endParaRPr lang="en-US" dirty="0"/>
          </a:p>
        </p:txBody>
      </p:sp>
      <p:sp>
        <p:nvSpPr>
          <p:cNvPr id="9" name="Text Placeholder 8"/>
          <p:cNvSpPr>
            <a:spLocks noGrp="1"/>
          </p:cNvSpPr>
          <p:nvPr>
            <p:ph type="body" sz="quarter" idx="3"/>
          </p:nvPr>
        </p:nvSpPr>
        <p:spPr/>
        <p:txBody>
          <a:bodyPr>
            <a:normAutofit/>
          </a:bodyPr>
          <a:lstStyle/>
          <a:p>
            <a:r>
              <a:rPr lang="en-US" sz="3200" dirty="0" smtClean="0"/>
              <a:t>Negative</a:t>
            </a:r>
            <a:endParaRPr lang="en-US" sz="3200" dirty="0"/>
          </a:p>
        </p:txBody>
      </p:sp>
      <p:sp>
        <p:nvSpPr>
          <p:cNvPr id="10" name="Content Placeholder 9"/>
          <p:cNvSpPr>
            <a:spLocks noGrp="1"/>
          </p:cNvSpPr>
          <p:nvPr>
            <p:ph sz="half" idx="13"/>
          </p:nvPr>
        </p:nvSpPr>
        <p:spPr/>
        <p:txBody>
          <a:bodyPr/>
          <a:lstStyle/>
          <a:p>
            <a:r>
              <a:rPr lang="en-US" dirty="0" smtClean="0"/>
              <a:t>Higher pitched</a:t>
            </a:r>
          </a:p>
          <a:p>
            <a:r>
              <a:rPr lang="en-US" dirty="0" smtClean="0"/>
              <a:t>Agitated or strained</a:t>
            </a:r>
          </a:p>
          <a:p>
            <a:r>
              <a:rPr lang="en-US" dirty="0" smtClean="0"/>
              <a:t>Negative, disrespectful, or inappropriate language</a:t>
            </a:r>
          </a:p>
          <a:p>
            <a:r>
              <a:rPr lang="en-US" dirty="0" smtClean="0"/>
              <a:t>Fast</a:t>
            </a:r>
          </a:p>
          <a:p>
            <a:r>
              <a:rPr lang="en-US" dirty="0" smtClean="0"/>
              <a:t>Mumbling</a:t>
            </a:r>
          </a:p>
          <a:p>
            <a:r>
              <a:rPr lang="en-US" dirty="0" smtClean="0"/>
              <a:t>Monotone</a:t>
            </a:r>
            <a:endParaRPr lang="en-US" dirty="0"/>
          </a:p>
        </p:txBody>
      </p:sp>
    </p:spTree>
    <p:extLst>
      <p:ext uri="{BB962C8B-B14F-4D97-AF65-F5344CB8AC3E}">
        <p14:creationId xmlns:p14="http://schemas.microsoft.com/office/powerpoint/2010/main" val="384605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p:cNvSpPr/>
          <p:nvPr/>
        </p:nvSpPr>
        <p:spPr>
          <a:xfrm>
            <a:off x="1010653" y="721895"/>
            <a:ext cx="10732168" cy="4860758"/>
          </a:xfrm>
          <a:prstGeom prst="wedgeRectCallout">
            <a:avLst>
              <a:gd name="adj1" fmla="val -21618"/>
              <a:gd name="adj2" fmla="val 70067"/>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Person 1: </a:t>
            </a:r>
            <a:r>
              <a:rPr lang="en-US" sz="5400" dirty="0" smtClean="0"/>
              <a:t>“A leader is one who knows the way, goes the way, and shows            the way.”</a:t>
            </a:r>
          </a:p>
          <a:p>
            <a:pPr algn="ctr"/>
            <a:r>
              <a:rPr lang="en-US" sz="5400" b="1" dirty="0" smtClean="0"/>
              <a:t>Person 2: </a:t>
            </a:r>
            <a:r>
              <a:rPr lang="en-US" sz="5400" dirty="0" smtClean="0"/>
              <a:t>“The art of communication is the language of leadership.”</a:t>
            </a:r>
            <a:endParaRPr lang="en-US" sz="5400" dirty="0"/>
          </a:p>
        </p:txBody>
      </p:sp>
    </p:spTree>
    <p:extLst>
      <p:ext uri="{BB962C8B-B14F-4D97-AF65-F5344CB8AC3E}">
        <p14:creationId xmlns:p14="http://schemas.microsoft.com/office/powerpoint/2010/main" val="3193543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Unhealthy Communication</a:t>
            </a:r>
            <a:endParaRPr lang="en-US" dirty="0"/>
          </a:p>
        </p:txBody>
      </p:sp>
      <p:sp>
        <p:nvSpPr>
          <p:cNvPr id="8" name="Text Placeholder 7"/>
          <p:cNvSpPr>
            <a:spLocks noGrp="1"/>
          </p:cNvSpPr>
          <p:nvPr>
            <p:ph type="body" idx="1"/>
          </p:nvPr>
        </p:nvSpPr>
        <p:spPr/>
        <p:txBody>
          <a:bodyPr/>
          <a:lstStyle/>
          <a:p>
            <a:r>
              <a:rPr lang="en-US" dirty="0" smtClean="0">
                <a:solidFill>
                  <a:schemeClr val="accent1"/>
                </a:solidFill>
              </a:rPr>
              <a:t>Ways to Communicate  and Complain Ineffectively</a:t>
            </a:r>
            <a:endParaRPr lang="en-US" dirty="0">
              <a:solidFill>
                <a:schemeClr val="accent1"/>
              </a:solidFill>
            </a:endParaRPr>
          </a:p>
        </p:txBody>
      </p:sp>
    </p:spTree>
    <p:extLst>
      <p:ext uri="{BB962C8B-B14F-4D97-AF65-F5344CB8AC3E}">
        <p14:creationId xmlns:p14="http://schemas.microsoft.com/office/powerpoint/2010/main" val="2762843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Background HPP Theme">
  <a:themeElements>
    <a:clrScheme name="Human Performance Project">
      <a:dk1>
        <a:srgbClr val="153959"/>
      </a:dk1>
      <a:lt1>
        <a:sysClr val="window" lastClr="FFFFFF"/>
      </a:lt1>
      <a:dk2>
        <a:srgbClr val="1F517F"/>
      </a:dk2>
      <a:lt2>
        <a:srgbClr val="DCF2F4"/>
      </a:lt2>
      <a:accent1>
        <a:srgbClr val="0095AD"/>
      </a:accent1>
      <a:accent2>
        <a:srgbClr val="4EB5C4"/>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CCC6F1-3669-4473-B704-AE53BE077CCC}" vid="{1CC86003-7FE3-4810-9E5F-3D5E512AE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ED5A01-56AC-4C30-A407-93EA3384BDBA}"/>
</file>

<file path=customXml/itemProps2.xml><?xml version="1.0" encoding="utf-8"?>
<ds:datastoreItem xmlns:ds="http://schemas.openxmlformats.org/officeDocument/2006/customXml" ds:itemID="{1E515A35-F9AD-40C1-9AFA-480DAC008567}"/>
</file>

<file path=customXml/itemProps3.xml><?xml version="1.0" encoding="utf-8"?>
<ds:datastoreItem xmlns:ds="http://schemas.openxmlformats.org/officeDocument/2006/customXml" ds:itemID="{465149E8-5E86-4A60-AED5-12E612CCF1EB}"/>
</file>

<file path=docProps/app.xml><?xml version="1.0" encoding="utf-8"?>
<Properties xmlns="http://schemas.openxmlformats.org/officeDocument/2006/extended-properties" xmlns:vt="http://schemas.openxmlformats.org/officeDocument/2006/docPropsVTypes">
  <Template>Light Blue HPP Background Template.Trianges</Template>
  <TotalTime>840</TotalTime>
  <Words>5299</Words>
  <Application>Microsoft Office PowerPoint</Application>
  <PresentationFormat>Widescreen</PresentationFormat>
  <Paragraphs>460</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vt:lpstr>
      <vt:lpstr>Comic Sans MS</vt:lpstr>
      <vt:lpstr>Wingdings</vt:lpstr>
      <vt:lpstr>Light Blue Background HPP Theme</vt:lpstr>
      <vt:lpstr>Communication Skills of a Leader</vt:lpstr>
      <vt:lpstr>Objectives:</vt:lpstr>
      <vt:lpstr>Communication is More Than Words</vt:lpstr>
      <vt:lpstr>PowerPoint Presentation</vt:lpstr>
      <vt:lpstr>Negative Body Language</vt:lpstr>
      <vt:lpstr>Positive Body Language</vt:lpstr>
      <vt:lpstr>Tone of Voice</vt:lpstr>
      <vt:lpstr>PowerPoint Presentation</vt:lpstr>
      <vt:lpstr>Unhealthy Communication</vt:lpstr>
      <vt:lpstr>4 Unhealthy Communication Styles</vt:lpstr>
      <vt:lpstr>Ineffective Ways to Complain</vt:lpstr>
      <vt:lpstr>PowerPoint Presentation</vt:lpstr>
      <vt:lpstr>Communication With Angry Brains</vt:lpstr>
      <vt:lpstr>Communication Skill #1</vt:lpstr>
      <vt:lpstr>Time-Out</vt:lpstr>
      <vt:lpstr>Do’s and Don’ts for Time-Out’s</vt:lpstr>
      <vt:lpstr>Communication Skill #2</vt:lpstr>
      <vt:lpstr>Speaker-Listener Technique</vt:lpstr>
      <vt:lpstr>Rules for Speaker</vt:lpstr>
      <vt:lpstr>Rules for Listener</vt:lpstr>
      <vt:lpstr>Rules for Both</vt:lpstr>
      <vt:lpstr>Your Turn!</vt:lpstr>
      <vt:lpstr>Communication Skill #3</vt:lpstr>
      <vt:lpstr>WWA Approach</vt:lpstr>
      <vt:lpstr>Identify the WWA</vt:lpstr>
      <vt:lpstr>Communication Skill #4</vt:lpstr>
      <vt:lpstr>Problem-Solving Model</vt:lpstr>
      <vt:lpstr>Solve the Problem!</vt:lpstr>
      <vt:lpstr>Communication Skills Matching</vt:lpstr>
      <vt:lpstr>Daily Appreciations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 of a Leader</dc:title>
  <dc:creator>Klingler, Kaira</dc:creator>
  <cp:lastModifiedBy>Klingler, Kaira</cp:lastModifiedBy>
  <cp:revision>43</cp:revision>
  <dcterms:created xsi:type="dcterms:W3CDTF">2018-02-12T15:03:57Z</dcterms:created>
  <dcterms:modified xsi:type="dcterms:W3CDTF">2018-06-13T18:17:40Z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2286000</vt:r8>
  </property>
</Properties>
</file>