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6" r:id="rId4"/>
    <p:sldId id="274" r:id="rId5"/>
    <p:sldId id="259" r:id="rId6"/>
    <p:sldId id="257" r:id="rId7"/>
    <p:sldId id="260" r:id="rId8"/>
    <p:sldId id="258" r:id="rId9"/>
    <p:sldId id="264" r:id="rId10"/>
    <p:sldId id="262" r:id="rId11"/>
    <p:sldId id="261" r:id="rId12"/>
    <p:sldId id="263" r:id="rId13"/>
    <p:sldId id="266" r:id="rId14"/>
    <p:sldId id="267" r:id="rId15"/>
    <p:sldId id="265" r:id="rId16"/>
    <p:sldId id="268" r:id="rId17"/>
    <p:sldId id="269" r:id="rId18"/>
    <p:sldId id="287" r:id="rId19"/>
    <p:sldId id="285" r:id="rId20"/>
    <p:sldId id="276" r:id="rId21"/>
    <p:sldId id="277" r:id="rId22"/>
    <p:sldId id="278" r:id="rId23"/>
    <p:sldId id="288" r:id="rId24"/>
    <p:sldId id="289" r:id="rId25"/>
    <p:sldId id="28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26702" autoAdjust="0"/>
  </p:normalViewPr>
  <p:slideViewPr>
    <p:cSldViewPr snapToGrid="0">
      <p:cViewPr varScale="1">
        <p:scale>
          <a:sx n="15" d="100"/>
          <a:sy n="15" d="100"/>
        </p:scale>
        <p:origin x="254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23A575-BFD8-403D-BEE1-451816610042}" type="datetimeFigureOut">
              <a:rPr lang="en-US" smtClean="0"/>
              <a:t>6/13/2018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CB950D-69F8-419C-B75A-51EB8858322E}" type="slidenum">
              <a:rPr lang="en-US" smtClean="0"/>
              <a:t>‹#›</a:t>
            </a:fld>
            <a:endParaRPr lang="en-US"/>
          </a:p>
        </p:txBody>
      </p:sp>
    </p:spTree>
    <p:extLst>
      <p:ext uri="{BB962C8B-B14F-4D97-AF65-F5344CB8AC3E}">
        <p14:creationId xmlns:p14="http://schemas.microsoft.com/office/powerpoint/2010/main" val="111427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training is surrounding the topic of individual conflict management and confrontation. As we know, dealing with conflict and handling confrontation poses a lot of challenges. During this training, you will learn how to positively deal with conflict and ways to be constructively confrontational as well as managing others confronting you. </a:t>
            </a:r>
          </a:p>
          <a:p>
            <a:endParaRPr lang="en-US" baseline="0" dirty="0" smtClean="0"/>
          </a:p>
          <a:p>
            <a:endParaRPr lang="en-US" baseline="0" dirty="0" smtClean="0"/>
          </a:p>
          <a:p>
            <a:r>
              <a:rPr lang="en-US" baseline="0" dirty="0" smtClean="0"/>
              <a:t>Materials:</a:t>
            </a:r>
          </a:p>
          <a:p>
            <a:r>
              <a:rPr lang="en-US" baseline="0" dirty="0" smtClean="0"/>
              <a:t>Dealing with Conflict Animal Activity</a:t>
            </a:r>
          </a:p>
          <a:p>
            <a:r>
              <a:rPr lang="en-US" baseline="0" dirty="0" smtClean="0"/>
              <a:t>Styles Under Stress Test</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a:t>
            </a:fld>
            <a:endParaRPr lang="en-US"/>
          </a:p>
        </p:txBody>
      </p:sp>
    </p:spTree>
    <p:extLst>
      <p:ext uri="{BB962C8B-B14F-4D97-AF65-F5344CB8AC3E}">
        <p14:creationId xmlns:p14="http://schemas.microsoft.com/office/powerpoint/2010/main" val="31060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principles</a:t>
            </a:r>
            <a:r>
              <a:rPr lang="en-US" baseline="0" dirty="0" smtClean="0"/>
              <a:t> of dialogue is to start with heart. That is, your own heart. If you can’t get yourself right, you’ll have a hard time getting dialogue with others right. </a:t>
            </a:r>
          </a:p>
          <a:p>
            <a:r>
              <a:rPr lang="en-US" baseline="0" dirty="0" smtClean="0"/>
              <a:t>People who are best at having dialogue understand this basic principle that, “Work on me first, us second.” As much as others may need to change, or we may want them to change, the only person we can continually inspire, prod, and shape – with any degree of success – is the person staring back at us in the mirror, ourselves.</a:t>
            </a:r>
          </a:p>
          <a:p>
            <a:endParaRPr lang="en-US" baseline="0" dirty="0" smtClean="0"/>
          </a:p>
          <a:p>
            <a:pPr defTabSz="931774">
              <a:defRPr/>
            </a:pPr>
            <a:r>
              <a:rPr lang="en-US" baseline="0" dirty="0" smtClean="0"/>
              <a:t>(Resource: Crucial Conversations: Tools for Talking When Stakes are High pgs.33, 35)</a:t>
            </a:r>
          </a:p>
        </p:txBody>
      </p:sp>
      <p:sp>
        <p:nvSpPr>
          <p:cNvPr id="4" name="Slide Number Placeholder 3"/>
          <p:cNvSpPr>
            <a:spLocks noGrp="1"/>
          </p:cNvSpPr>
          <p:nvPr>
            <p:ph type="sldNum" sz="quarter" idx="10"/>
          </p:nvPr>
        </p:nvSpPr>
        <p:spPr/>
        <p:txBody>
          <a:bodyPr/>
          <a:lstStyle/>
          <a:p>
            <a:fld id="{98CB950D-69F8-419C-B75A-51EB8858322E}" type="slidenum">
              <a:rPr lang="en-US" smtClean="0"/>
              <a:t>10</a:t>
            </a:fld>
            <a:endParaRPr lang="en-US"/>
          </a:p>
        </p:txBody>
      </p:sp>
    </p:spTree>
    <p:extLst>
      <p:ext uri="{BB962C8B-B14F-4D97-AF65-F5344CB8AC3E}">
        <p14:creationId xmlns:p14="http://schemas.microsoft.com/office/powerpoint/2010/main" val="87331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silence stands in the way of addressing issues. Why do you think being silent makes a difference</a:t>
            </a:r>
            <a:r>
              <a:rPr lang="en-US" baseline="0" dirty="0" smtClean="0"/>
              <a:t> on our daily life? How would this impact your HPP chapter if you were to remain silent about the things you felt mattered?</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11</a:t>
            </a:fld>
            <a:endParaRPr lang="en-US"/>
          </a:p>
        </p:txBody>
      </p:sp>
    </p:spTree>
    <p:extLst>
      <p:ext uri="{BB962C8B-B14F-4D97-AF65-F5344CB8AC3E}">
        <p14:creationId xmlns:p14="http://schemas.microsoft.com/office/powerpoint/2010/main" val="38527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principle is focus on what you really want. </a:t>
            </a:r>
            <a:r>
              <a:rPr lang="en-US" dirty="0" smtClean="0"/>
              <a:t>It’s important</a:t>
            </a:r>
            <a:r>
              <a:rPr lang="en-US" baseline="0" dirty="0" smtClean="0"/>
              <a:t> to identify and clarify what you really want for yourself, for others, and for the relationship.</a:t>
            </a:r>
          </a:p>
          <a:p>
            <a:endParaRPr lang="en-US" baseline="0" dirty="0" smtClean="0"/>
          </a:p>
          <a:p>
            <a:r>
              <a:rPr lang="en-US" baseline="0" dirty="0" smtClean="0"/>
              <a:t>When you find yourself getting heated, changing out your normal behavior for an abnormal behavior, or becoming violent, stop and pay attention to your motives and ask yourself, “What does my behavior tell me about what my motives are?” Once you answer the three questions on the slide, follow up by asking yourself, “How would I behave if this were what I really wanted?”</a:t>
            </a:r>
          </a:p>
          <a:p>
            <a:endParaRPr lang="en-US" baseline="0" dirty="0" smtClean="0"/>
          </a:p>
          <a:p>
            <a:pPr defTabSz="931774">
              <a:defRPr/>
            </a:pPr>
            <a:r>
              <a:rPr lang="en-US" baseline="0" dirty="0" smtClean="0"/>
              <a:t>(Resource: Crucial Conversations: Tools for Talking When Stakes are High pgs.45-47)</a:t>
            </a:r>
          </a:p>
          <a:p>
            <a:endParaRPr lang="en-US" baseline="0" dirty="0" smtClean="0"/>
          </a:p>
        </p:txBody>
      </p:sp>
      <p:sp>
        <p:nvSpPr>
          <p:cNvPr id="4" name="Slide Number Placeholder 3"/>
          <p:cNvSpPr>
            <a:spLocks noGrp="1"/>
          </p:cNvSpPr>
          <p:nvPr>
            <p:ph type="sldNum" sz="quarter" idx="10"/>
          </p:nvPr>
        </p:nvSpPr>
        <p:spPr/>
        <p:txBody>
          <a:bodyPr/>
          <a:lstStyle/>
          <a:p>
            <a:fld id="{98CB950D-69F8-419C-B75A-51EB8858322E}" type="slidenum">
              <a:rPr lang="en-US" smtClean="0"/>
              <a:t>12</a:t>
            </a:fld>
            <a:endParaRPr lang="en-US"/>
          </a:p>
        </p:txBody>
      </p:sp>
    </p:spTree>
    <p:extLst>
      <p:ext uri="{BB962C8B-B14F-4D97-AF65-F5344CB8AC3E}">
        <p14:creationId xmlns:p14="http://schemas.microsoft.com/office/powerpoint/2010/main" val="316669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a:t>
            </a:r>
            <a:r>
              <a:rPr lang="en-US" b="1" baseline="0" dirty="0" smtClean="0"/>
              <a:t> Minute Activity)</a:t>
            </a:r>
            <a:endParaRPr lang="en-US" b="1" dirty="0" smtClean="0"/>
          </a:p>
          <a:p>
            <a:endParaRPr lang="en-US" dirty="0" smtClean="0"/>
          </a:p>
          <a:p>
            <a:r>
              <a:rPr lang="en-US" dirty="0" smtClean="0"/>
              <a:t>Instructions: the following questions explore how you typically respond</a:t>
            </a:r>
            <a:r>
              <a:rPr lang="en-US" baseline="0" dirty="0" smtClean="0"/>
              <a:t> when you’re in the middle of a crucial conversation. Before answering, pick a specific relationship to reflect on. Then answer the items while thinking about how you typically approach risky conversations in that relationship.</a:t>
            </a:r>
          </a:p>
          <a:p>
            <a:endParaRPr lang="en-US" baseline="0" dirty="0" smtClean="0"/>
          </a:p>
          <a:p>
            <a:r>
              <a:rPr lang="en-US" baseline="0" dirty="0" smtClean="0"/>
              <a:t>Pass out Styles Under Stress Test.</a:t>
            </a:r>
          </a:p>
          <a:p>
            <a:endParaRPr lang="en-US" baseline="0" dirty="0" smtClean="0"/>
          </a:p>
          <a:p>
            <a:pPr defTabSz="931774">
              <a:defRPr/>
            </a:pPr>
            <a:r>
              <a:rPr lang="en-US" baseline="0" dirty="0" smtClean="0"/>
              <a:t>(Resource: Crucial Conversations: Tools for Talking When Stakes are High pgs.63-69)</a:t>
            </a:r>
          </a:p>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13</a:t>
            </a:fld>
            <a:endParaRPr lang="en-US"/>
          </a:p>
        </p:txBody>
      </p:sp>
    </p:spTree>
    <p:extLst>
      <p:ext uri="{BB962C8B-B14F-4D97-AF65-F5344CB8AC3E}">
        <p14:creationId xmlns:p14="http://schemas.microsoft.com/office/powerpoint/2010/main" val="283464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fill out the scoring sheet. Each domain contains two questions. Next to the question number is a (T). For example, under Masking, question 5, you’ll find a T. This means that if you answered it true, check the box. Your style under stress score will show you which forms of inward or outward you turn to most often. A high score (one or two checked boxes per domain) means you use this technique fairly often. It also means you’re human. Most people toggle between holding back and becoming too forceful.</a:t>
            </a:r>
          </a:p>
          <a:p>
            <a:endParaRPr lang="en-US" baseline="0" dirty="0" smtClean="0"/>
          </a:p>
          <a:p>
            <a:pPr defTabSz="931774">
              <a:defRPr/>
            </a:pPr>
            <a:r>
              <a:rPr lang="en-US" baseline="0" dirty="0" smtClean="0"/>
              <a:t>(Resource: Crucial Conversations: Tools for Talking When Stakes are High pgs.63-69)</a:t>
            </a:r>
          </a:p>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14</a:t>
            </a:fld>
            <a:endParaRPr lang="en-US"/>
          </a:p>
        </p:txBody>
      </p:sp>
    </p:spTree>
    <p:extLst>
      <p:ext uri="{BB962C8B-B14F-4D97-AF65-F5344CB8AC3E}">
        <p14:creationId xmlns:p14="http://schemas.microsoft.com/office/powerpoint/2010/main" val="377908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baseline="0" dirty="0" smtClean="0"/>
              <a:t>Inward consists of any act to purposefully withhold information from the pool of meaning. It’s almost always done as a means of avoiding potentials problems, and it always restricts the flow of meaning. </a:t>
            </a:r>
          </a:p>
          <a:p>
            <a:pPr defTabSz="931774">
              <a:defRPr/>
            </a:pPr>
            <a:r>
              <a:rPr lang="en-US" sz="1100" b="1" baseline="0" dirty="0" smtClean="0"/>
              <a:t>Masking: </a:t>
            </a:r>
            <a:r>
              <a:rPr lang="en-US" sz="1100" baseline="0" dirty="0" smtClean="0"/>
              <a:t>consists of understanding or selectively showing our true opinions. Sarcasm and sugarcoating are some of the more popular forms.</a:t>
            </a:r>
          </a:p>
          <a:p>
            <a:pPr defTabSz="931774">
              <a:defRPr/>
            </a:pPr>
            <a:r>
              <a:rPr lang="en-US" sz="1100" b="1" baseline="0" dirty="0" smtClean="0"/>
              <a:t>Avoiding: </a:t>
            </a:r>
            <a:r>
              <a:rPr lang="en-US" sz="1100" baseline="0" dirty="0" smtClean="0"/>
              <a:t>involves steering completely away from sensitive subjects. We talk, but without addressing the real issues.</a:t>
            </a:r>
          </a:p>
          <a:p>
            <a:pPr defTabSz="931774">
              <a:defRPr/>
            </a:pPr>
            <a:r>
              <a:rPr lang="en-US" sz="1100" b="1" baseline="0" dirty="0" smtClean="0"/>
              <a:t>Withdrawing: </a:t>
            </a:r>
            <a:r>
              <a:rPr lang="en-US" sz="1100" baseline="0" dirty="0" smtClean="0"/>
              <a:t>pulling out of a conversation altogether. We either exit the conversation or exit the room</a:t>
            </a:r>
            <a:r>
              <a:rPr lang="en-US" sz="1100" baseline="0" dirty="0" smtClean="0"/>
              <a:t>.</a:t>
            </a:r>
            <a:endParaRPr lang="en-US" sz="1100" baseline="0" dirty="0" smtClean="0"/>
          </a:p>
          <a:p>
            <a:pPr defTabSz="931774">
              <a:defRPr/>
            </a:pPr>
            <a:r>
              <a:rPr lang="en-US" sz="1100" baseline="0" dirty="0" smtClean="0"/>
              <a:t>Outward consists of any verbal strategy that attempts to convince, control, or compel others to your point of view. Methods range from name-calling and </a:t>
            </a:r>
            <a:r>
              <a:rPr lang="en-US" sz="1100" baseline="0" dirty="0" err="1" smtClean="0"/>
              <a:t>monologuing</a:t>
            </a:r>
            <a:r>
              <a:rPr lang="en-US" sz="1100" baseline="0" dirty="0" smtClean="0"/>
              <a:t> to making threats. The three most common forms are controlling, labeling, and attacking.</a:t>
            </a:r>
          </a:p>
          <a:p>
            <a:pPr defTabSz="931774">
              <a:defRPr/>
            </a:pPr>
            <a:r>
              <a:rPr lang="en-US" sz="1100" b="1" baseline="0" dirty="0" smtClean="0"/>
              <a:t>Controlling: </a:t>
            </a:r>
            <a:r>
              <a:rPr lang="en-US" sz="1100" baseline="0" dirty="0" smtClean="0"/>
              <a:t>coercing others to your way of thinking. It’s done through either forcing your views on others or dominating the conversation. Methods include cutting others off, overstating your facts, speaking in absolutes, changing subjects, or using directive questions to control the conversation.</a:t>
            </a:r>
          </a:p>
          <a:p>
            <a:pPr defTabSz="931774">
              <a:defRPr/>
            </a:pPr>
            <a:r>
              <a:rPr lang="en-US" sz="1100" b="1" baseline="0" dirty="0" smtClean="0"/>
              <a:t>Labeling: </a:t>
            </a:r>
            <a:r>
              <a:rPr lang="en-US" sz="1100" baseline="0" dirty="0" smtClean="0"/>
              <a:t>putting a label on people or ideas so we can dismiss them under a general stereotype or category.</a:t>
            </a:r>
          </a:p>
          <a:p>
            <a:pPr defTabSz="931774">
              <a:defRPr/>
            </a:pPr>
            <a:r>
              <a:rPr lang="en-US" sz="1100" b="1" baseline="0" dirty="0" smtClean="0"/>
              <a:t>Attacking: </a:t>
            </a:r>
            <a:r>
              <a:rPr lang="en-US" sz="1100" baseline="0" dirty="0" smtClean="0"/>
              <a:t>You have moved from winning the argument to making the person suffer. Tactics include belittling and threatening</a:t>
            </a:r>
            <a:r>
              <a:rPr lang="en-US" sz="1100" baseline="0" dirty="0" smtClean="0"/>
              <a:t>.</a:t>
            </a:r>
            <a:endParaRPr lang="en-US" sz="1100" baseline="0" dirty="0" smtClean="0"/>
          </a:p>
          <a:p>
            <a:pPr defTabSz="931774">
              <a:defRPr/>
            </a:pPr>
            <a:r>
              <a:rPr lang="en-US" sz="1100" baseline="0" dirty="0" smtClean="0"/>
              <a:t>(Resource: Crucial Conversations: Tools for Talking When Stakes are High pgs.58-61)</a:t>
            </a:r>
          </a:p>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15</a:t>
            </a:fld>
            <a:endParaRPr lang="en-US"/>
          </a:p>
        </p:txBody>
      </p:sp>
    </p:spTree>
    <p:extLst>
      <p:ext uri="{BB962C8B-B14F-4D97-AF65-F5344CB8AC3E}">
        <p14:creationId xmlns:p14="http://schemas.microsoft.com/office/powerpoint/2010/main" val="270013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Mutual</a:t>
            </a:r>
            <a:r>
              <a:rPr lang="en-US" baseline="0" dirty="0" smtClean="0"/>
              <a:t> purpose means that others perceive that you’re working toward a common outcome in the conversation, that you care about their goals, interests, and values. And vice versa. You believe they care about yours. “Do others believe you care about their goals in this conversation? Do they trust your motives?”</a:t>
            </a:r>
          </a:p>
          <a:p>
            <a:r>
              <a:rPr lang="en-US" baseline="0" dirty="0" smtClean="0"/>
              <a:t>Mutual respect is asking yourself, “Do others believe you respect them?”</a:t>
            </a:r>
          </a:p>
          <a:p>
            <a:endParaRPr lang="en-US" baseline="0" dirty="0" smtClean="0"/>
          </a:p>
          <a:p>
            <a:r>
              <a:rPr lang="en-US" baseline="0" dirty="0" smtClean="0"/>
              <a:t>One way to show respect and show that you care is ask and make sure you have a full understanding of their perspective to portray your respect for them.</a:t>
            </a:r>
          </a:p>
          <a:p>
            <a:endParaRPr lang="en-US" baseline="0" dirty="0" smtClean="0"/>
          </a:p>
          <a:p>
            <a:pPr defTabSz="931774">
              <a:defRPr/>
            </a:pPr>
            <a:r>
              <a:rPr lang="en-US" baseline="0" dirty="0" smtClean="0"/>
              <a:t>(Resource: Crucial Conversations: Tools for Talking When Stakes are High pgs.73, 101)</a:t>
            </a:r>
          </a:p>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16</a:t>
            </a:fld>
            <a:endParaRPr lang="en-US"/>
          </a:p>
        </p:txBody>
      </p:sp>
    </p:spTree>
    <p:extLst>
      <p:ext uri="{BB962C8B-B14F-4D97-AF65-F5344CB8AC3E}">
        <p14:creationId xmlns:p14="http://schemas.microsoft.com/office/powerpoint/2010/main" val="37553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Apologize when Appropriate</a:t>
            </a:r>
          </a:p>
          <a:p>
            <a:r>
              <a:rPr lang="en-US" dirty="0" smtClean="0"/>
              <a:t>When you’ve made a mistake that has hurt</a:t>
            </a:r>
            <a:r>
              <a:rPr lang="en-US" baseline="0" dirty="0" smtClean="0"/>
              <a:t> others, start with an apology. An apology is a statement that sincerely expresses your sorrow for your role in causing-or at least not preventing pain or difficulty to others.</a:t>
            </a:r>
            <a:endParaRPr lang="en-US" dirty="0" smtClean="0"/>
          </a:p>
          <a:p>
            <a:r>
              <a:rPr lang="en-US" u="sng" dirty="0" smtClean="0"/>
              <a:t>Example:</a:t>
            </a:r>
            <a:r>
              <a:rPr lang="en-US" u="sng" baseline="0" dirty="0" smtClean="0"/>
              <a:t> </a:t>
            </a:r>
            <a:r>
              <a:rPr lang="en-US" baseline="0" dirty="0" smtClean="0"/>
              <a:t>“I’m sorry I didn’t text you when I learned that I had to stay home to babysit my brother. I know you’ve been working really hard on this performance and it would’ve been really helpful to have had more time to work on it together. I will do better to communicate if I can’t come over in the future. I apologize.”</a:t>
            </a:r>
          </a:p>
          <a:p>
            <a:endParaRPr lang="en-US" baseline="0" dirty="0" smtClean="0"/>
          </a:p>
          <a:p>
            <a:r>
              <a:rPr lang="en-US" b="1" dirty="0" smtClean="0"/>
              <a:t>Contrast</a:t>
            </a:r>
            <a:r>
              <a:rPr lang="en-US" b="1" baseline="0" dirty="0" smtClean="0"/>
              <a:t> to Fix Misunderstanding</a:t>
            </a:r>
          </a:p>
          <a:p>
            <a:r>
              <a:rPr lang="en-US" baseline="0" dirty="0" smtClean="0"/>
              <a:t>Contrasting is a don’t/do statement that:</a:t>
            </a:r>
          </a:p>
          <a:p>
            <a:r>
              <a:rPr lang="en-US" baseline="0" dirty="0" smtClean="0"/>
              <a:t>Addresses others’ concerns that you don’t respect them or that you have a malicious purpose. (the don’t part)</a:t>
            </a:r>
          </a:p>
          <a:p>
            <a:r>
              <a:rPr lang="en-US" baseline="0" dirty="0" smtClean="0"/>
              <a:t>Confirms your respect or clarifies your real purpose. (the do part)</a:t>
            </a:r>
          </a:p>
          <a:p>
            <a:r>
              <a:rPr lang="en-US" u="sng" baseline="0" dirty="0" smtClean="0"/>
              <a:t>Example: </a:t>
            </a:r>
            <a:r>
              <a:rPr lang="en-US" baseline="0" dirty="0" smtClean="0"/>
              <a:t>(the don’t part) “The last thing I wanted to do was communicate that I don’t value you the hard work you have put into this play or that I didn’t want to share it with the director.” (the do part) “I think your effort has been nothing short of amazing!”</a:t>
            </a:r>
          </a:p>
          <a:p>
            <a:r>
              <a:rPr lang="en-US" baseline="0" dirty="0" smtClean="0"/>
              <a:t>Once you have addressed the threat to safety, you can return to the issue and move to remediation:</a:t>
            </a:r>
          </a:p>
          <a:p>
            <a:r>
              <a:rPr lang="en-US" u="sng" baseline="0" dirty="0" smtClean="0"/>
              <a:t>Example: </a:t>
            </a:r>
            <a:r>
              <a:rPr lang="en-US" baseline="0" dirty="0" smtClean="0"/>
              <a:t>“Unfortunately, just when I was starting to get ready to leave, my mom told me she needed to go to the grocery store and I had to watch my brother. I will talk to my mom about how important this performance is to you and I and I know she will be willing to run errands around our practices.”</a:t>
            </a:r>
          </a:p>
          <a:p>
            <a:r>
              <a:rPr lang="en-US" baseline="0" dirty="0" smtClean="0"/>
              <a:t>Contrasting is not apologizing. Contrasting provides context and proportion.</a:t>
            </a:r>
          </a:p>
          <a:p>
            <a:endParaRPr lang="en-US" baseline="0" dirty="0" smtClean="0"/>
          </a:p>
          <a:p>
            <a:r>
              <a:rPr lang="en-US" b="1" baseline="0" dirty="0" smtClean="0"/>
              <a:t>Create a Mutual Purpose</a:t>
            </a:r>
          </a:p>
          <a:p>
            <a:r>
              <a:rPr lang="en-US" baseline="0" dirty="0" smtClean="0"/>
              <a:t>Commit to seeking a mutual purpose - By staying in the conversation until you come up with something that serves everyone.</a:t>
            </a:r>
            <a:endParaRPr lang="en-US" baseline="0" dirty="0"/>
          </a:p>
          <a:p>
            <a:r>
              <a:rPr lang="en-US" baseline="0" dirty="0" smtClean="0"/>
              <a:t>Recognize the Purpose Behind the Strategy – Ask people why they want what they want and what they are pushing for. Separate what they’re demanding from the purpose it serves.</a:t>
            </a:r>
          </a:p>
          <a:p>
            <a:r>
              <a:rPr lang="en-US" baseline="0" dirty="0" smtClean="0"/>
              <a:t>Invent a Mutual Purpose – See if you can invent a higher or longer-term purpose that is more motivating than the ones that keep you in conflict.</a:t>
            </a:r>
          </a:p>
          <a:p>
            <a:r>
              <a:rPr lang="en-US" baseline="0" dirty="0" smtClean="0"/>
              <a:t>Brainstorm new strategies - With a clear mutual purpose you can join forces in searching for a solution that serves everyone.</a:t>
            </a:r>
          </a:p>
          <a:p>
            <a:endParaRPr lang="en-US" baseline="0" dirty="0" smtClean="0"/>
          </a:p>
          <a:p>
            <a:pPr defTabSz="931774">
              <a:defRPr/>
            </a:pPr>
            <a:r>
              <a:rPr lang="en-US" baseline="0" dirty="0" smtClean="0"/>
              <a:t>(Resource: Crucial Conversations: Tools for Talking When Stakes are High pgs.85-102)</a:t>
            </a:r>
          </a:p>
        </p:txBody>
      </p:sp>
      <p:sp>
        <p:nvSpPr>
          <p:cNvPr id="4" name="Slide Number Placeholder 3"/>
          <p:cNvSpPr>
            <a:spLocks noGrp="1"/>
          </p:cNvSpPr>
          <p:nvPr>
            <p:ph type="sldNum" sz="quarter" idx="10"/>
          </p:nvPr>
        </p:nvSpPr>
        <p:spPr/>
        <p:txBody>
          <a:bodyPr/>
          <a:lstStyle/>
          <a:p>
            <a:fld id="{98CB950D-69F8-419C-B75A-51EB8858322E}" type="slidenum">
              <a:rPr lang="en-US" smtClean="0"/>
              <a:t>17</a:t>
            </a:fld>
            <a:endParaRPr lang="en-US"/>
          </a:p>
        </p:txBody>
      </p:sp>
    </p:spTree>
    <p:extLst>
      <p:ext uri="{BB962C8B-B14F-4D97-AF65-F5344CB8AC3E}">
        <p14:creationId xmlns:p14="http://schemas.microsoft.com/office/powerpoint/2010/main" val="139914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Minute Activity)</a:t>
            </a:r>
          </a:p>
          <a:p>
            <a:endParaRPr lang="en-US" dirty="0" smtClean="0"/>
          </a:p>
          <a:p>
            <a:r>
              <a:rPr lang="en-US" i="1" dirty="0" smtClean="0"/>
              <a:t>Have students get</a:t>
            </a:r>
            <a:r>
              <a:rPr lang="en-US" i="1" baseline="0" dirty="0" smtClean="0"/>
              <a:t> into pairs and read through the scenario. One student will be the teammate who went out to dinner and the other will be the teammate that went to the party.</a:t>
            </a:r>
            <a:endParaRPr lang="en-US" baseline="0" dirty="0" smtClean="0"/>
          </a:p>
          <a:p>
            <a:r>
              <a:rPr lang="en-US" i="1" baseline="0" dirty="0" smtClean="0"/>
              <a:t>Using the steps on the previous slide about mutual respect or purpose being at risk, have students role play how they can get back to mutual respect and purpose.</a:t>
            </a:r>
            <a:endParaRPr lang="en-US" i="1" dirty="0"/>
          </a:p>
        </p:txBody>
      </p:sp>
      <p:sp>
        <p:nvSpPr>
          <p:cNvPr id="4" name="Slide Number Placeholder 3"/>
          <p:cNvSpPr>
            <a:spLocks noGrp="1"/>
          </p:cNvSpPr>
          <p:nvPr>
            <p:ph type="sldNum" sz="quarter" idx="10"/>
          </p:nvPr>
        </p:nvSpPr>
        <p:spPr/>
        <p:txBody>
          <a:bodyPr/>
          <a:lstStyle/>
          <a:p>
            <a:fld id="{98CB950D-69F8-419C-B75A-51EB8858322E}" type="slidenum">
              <a:rPr lang="en-US" smtClean="0"/>
              <a:t>18</a:t>
            </a:fld>
            <a:endParaRPr lang="en-US"/>
          </a:p>
        </p:txBody>
      </p:sp>
    </p:spTree>
    <p:extLst>
      <p:ext uri="{BB962C8B-B14F-4D97-AF65-F5344CB8AC3E}">
        <p14:creationId xmlns:p14="http://schemas.microsoft.com/office/powerpoint/2010/main" val="2582608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managing conflict</a:t>
            </a:r>
            <a:r>
              <a:rPr lang="en-US" baseline="0" dirty="0" smtClean="0"/>
              <a:t> is to use effective communication strategies to overcome the challenges within the relationship at risk. At this point in the training, we will now learn some additional skills to better prepare for handling conflict and begin the resolution process.</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19</a:t>
            </a:fld>
            <a:endParaRPr lang="en-US"/>
          </a:p>
        </p:txBody>
      </p:sp>
    </p:spTree>
    <p:extLst>
      <p:ext uri="{BB962C8B-B14F-4D97-AF65-F5344CB8AC3E}">
        <p14:creationId xmlns:p14="http://schemas.microsoft.com/office/powerpoint/2010/main" val="29287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following slide</a:t>
            </a:r>
            <a:endParaRPr lang="en-US" i="1" dirty="0"/>
          </a:p>
        </p:txBody>
      </p:sp>
      <p:sp>
        <p:nvSpPr>
          <p:cNvPr id="4" name="Slide Number Placeholder 3"/>
          <p:cNvSpPr>
            <a:spLocks noGrp="1"/>
          </p:cNvSpPr>
          <p:nvPr>
            <p:ph type="sldNum" sz="quarter" idx="10"/>
          </p:nvPr>
        </p:nvSpPr>
        <p:spPr/>
        <p:txBody>
          <a:bodyPr/>
          <a:lstStyle/>
          <a:p>
            <a:fld id="{98CB950D-69F8-419C-B75A-51EB8858322E}" type="slidenum">
              <a:rPr lang="en-US" smtClean="0"/>
              <a:t>2</a:t>
            </a:fld>
            <a:endParaRPr lang="en-US"/>
          </a:p>
        </p:txBody>
      </p:sp>
    </p:spTree>
    <p:extLst>
      <p:ext uri="{BB962C8B-B14F-4D97-AF65-F5344CB8AC3E}">
        <p14:creationId xmlns:p14="http://schemas.microsoft.com/office/powerpoint/2010/main" val="131104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conversation guidelines to help you out.</a:t>
            </a:r>
          </a:p>
          <a:p>
            <a:endParaRPr lang="en-US" dirty="0" smtClean="0"/>
          </a:p>
          <a:p>
            <a:r>
              <a:rPr lang="en-US" dirty="0" smtClean="0"/>
              <a:t>(Resource: https://oregonstate.edu/instruct/comm440-540/confront.htm )</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20</a:t>
            </a:fld>
            <a:endParaRPr lang="en-US"/>
          </a:p>
        </p:txBody>
      </p:sp>
    </p:spTree>
    <p:extLst>
      <p:ext uri="{BB962C8B-B14F-4D97-AF65-F5344CB8AC3E}">
        <p14:creationId xmlns:p14="http://schemas.microsoft.com/office/powerpoint/2010/main" val="54034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Confrontation Skills</a:t>
            </a:r>
            <a:r>
              <a:rPr lang="en-US" dirty="0"/>
              <a:t> </a:t>
            </a:r>
            <a:r>
              <a:rPr lang="en-US" dirty="0" smtClean="0"/>
              <a:t/>
            </a:r>
            <a:br>
              <a:rPr lang="en-US" dirty="0" smtClean="0"/>
            </a:br>
            <a:r>
              <a:rPr lang="en-US" dirty="0"/>
              <a:t>A confrontation about actions should be specific and timely.  It should be conducted in a way that helps the other party examine the consequences of her/his behavior rather than causing her/him to defend her/his actions. </a:t>
            </a:r>
            <a:endParaRPr lang="en-US" dirty="0" smtClean="0"/>
          </a:p>
          <a:p>
            <a:endParaRPr lang="en-US" dirty="0" smtClean="0"/>
          </a:p>
          <a:p>
            <a:r>
              <a:rPr lang="en-US" dirty="0" smtClean="0"/>
              <a:t>This</a:t>
            </a:r>
            <a:r>
              <a:rPr lang="en-US" baseline="0" dirty="0" smtClean="0"/>
              <a:t> is a model to help you feel ready to calmly and collectively express a concern or address a conflict helping you have more effective conversations about potentially tough topics. </a:t>
            </a:r>
            <a:r>
              <a:rPr lang="en-US" i="1" baseline="0" dirty="0" smtClean="0"/>
              <a:t>(Read through cycle out loud). </a:t>
            </a:r>
            <a:r>
              <a:rPr lang="en-US" baseline="0" dirty="0" smtClean="0"/>
              <a:t>The more these steps are practiced, the more comfortable you’ll feel each time you have a conversation with a friend, teammate, or peer. </a:t>
            </a:r>
            <a:endParaRPr lang="en-US" dirty="0" smtClean="0"/>
          </a:p>
          <a:p>
            <a:endParaRPr lang="en-US" dirty="0" smtClean="0"/>
          </a:p>
          <a:p>
            <a:r>
              <a:rPr lang="en-US" dirty="0" smtClean="0"/>
              <a:t>(Resource:</a:t>
            </a:r>
            <a:r>
              <a:rPr lang="en-US" baseline="0" dirty="0" smtClean="0"/>
              <a:t> https://oregonstate.edu/instruct/comm440-540/confront.htm and HPP)</a:t>
            </a:r>
            <a:endParaRPr lang="en-US" dirty="0" smtClean="0"/>
          </a:p>
        </p:txBody>
      </p:sp>
      <p:sp>
        <p:nvSpPr>
          <p:cNvPr id="4" name="Slide Number Placeholder 3"/>
          <p:cNvSpPr>
            <a:spLocks noGrp="1"/>
          </p:cNvSpPr>
          <p:nvPr>
            <p:ph type="sldNum" sz="quarter" idx="10"/>
          </p:nvPr>
        </p:nvSpPr>
        <p:spPr/>
        <p:txBody>
          <a:bodyPr/>
          <a:lstStyle/>
          <a:p>
            <a:fld id="{98CB950D-69F8-419C-B75A-51EB8858322E}" type="slidenum">
              <a:rPr lang="en-US" smtClean="0"/>
              <a:t>21</a:t>
            </a:fld>
            <a:endParaRPr lang="en-US"/>
          </a:p>
        </p:txBody>
      </p:sp>
    </p:spTree>
    <p:extLst>
      <p:ext uri="{BB962C8B-B14F-4D97-AF65-F5344CB8AC3E}">
        <p14:creationId xmlns:p14="http://schemas.microsoft.com/office/powerpoint/2010/main" val="3212361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tool that can be used when addressing conflict is to use the WWA Approach. </a:t>
            </a:r>
            <a:r>
              <a:rPr lang="en-US" dirty="0" smtClean="0"/>
              <a:t>Simply</a:t>
            </a:r>
            <a:r>
              <a:rPr lang="en-US" baseline="0" dirty="0" smtClean="0"/>
              <a:t> put, consider the WWA Approach. </a:t>
            </a:r>
            <a:r>
              <a:rPr lang="en-US" dirty="0" smtClean="0"/>
              <a:t>The objective is to think about the </a:t>
            </a:r>
            <a:r>
              <a:rPr lang="en-US" b="1" dirty="0" smtClean="0"/>
              <a:t>W</a:t>
            </a:r>
            <a:r>
              <a:rPr lang="en-US" dirty="0" smtClean="0"/>
              <a:t>hat (specific behavior), the </a:t>
            </a:r>
            <a:r>
              <a:rPr lang="en-US" b="1" dirty="0" smtClean="0"/>
              <a:t>W</a:t>
            </a:r>
            <a:r>
              <a:rPr lang="en-US" dirty="0" smtClean="0"/>
              <a:t>hen or </a:t>
            </a:r>
            <a:r>
              <a:rPr lang="en-US" b="1" dirty="0" smtClean="0"/>
              <a:t>W</a:t>
            </a:r>
            <a:r>
              <a:rPr lang="en-US" dirty="0" smtClean="0"/>
              <a:t>here (it happened last), and to state how it </a:t>
            </a:r>
            <a:r>
              <a:rPr lang="en-US" b="1" dirty="0" smtClean="0"/>
              <a:t>A</a:t>
            </a:r>
            <a:r>
              <a:rPr lang="en-US" dirty="0" smtClean="0"/>
              <a:t>ffected you.</a:t>
            </a:r>
          </a:p>
          <a:p>
            <a:endParaRPr lang="en-US" dirty="0" smtClean="0"/>
          </a:p>
          <a:p>
            <a:r>
              <a:rPr lang="en-US" dirty="0" smtClean="0"/>
              <a:t>Remember</a:t>
            </a:r>
            <a:r>
              <a:rPr lang="en-US" baseline="0" dirty="0" smtClean="0"/>
              <a:t> too, hearing complaints from others could be</a:t>
            </a:r>
            <a:r>
              <a:rPr lang="en-US" dirty="0" smtClean="0"/>
              <a:t> an opportunity for one person to let another person know how and why something affects or bothers them.</a:t>
            </a:r>
          </a:p>
          <a:p>
            <a:endParaRPr lang="en-US" dirty="0" smtClean="0"/>
          </a:p>
          <a:p>
            <a:r>
              <a:rPr lang="en-US" dirty="0" smtClean="0"/>
              <a:t>(Resource:</a:t>
            </a:r>
            <a:r>
              <a:rPr lang="en-US" baseline="0" dirty="0" smtClean="0"/>
              <a:t> Love Notes, Dibble Institute)</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22</a:t>
            </a:fld>
            <a:endParaRPr lang="en-US"/>
          </a:p>
        </p:txBody>
      </p:sp>
    </p:spTree>
    <p:extLst>
      <p:ext uri="{BB962C8B-B14F-4D97-AF65-F5344CB8AC3E}">
        <p14:creationId xmlns:p14="http://schemas.microsoft.com/office/powerpoint/2010/main" val="4110040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following examples</a:t>
            </a:r>
            <a:r>
              <a:rPr lang="en-US" i="1" baseline="0" dirty="0" smtClean="0"/>
              <a:t> on the slides.</a:t>
            </a:r>
            <a:endParaRPr lang="en-US" i="1" dirty="0"/>
          </a:p>
        </p:txBody>
      </p:sp>
      <p:sp>
        <p:nvSpPr>
          <p:cNvPr id="4" name="Slide Number Placeholder 3"/>
          <p:cNvSpPr>
            <a:spLocks noGrp="1"/>
          </p:cNvSpPr>
          <p:nvPr>
            <p:ph type="sldNum" sz="quarter" idx="10"/>
          </p:nvPr>
        </p:nvSpPr>
        <p:spPr/>
        <p:txBody>
          <a:bodyPr/>
          <a:lstStyle/>
          <a:p>
            <a:fld id="{98CB950D-69F8-419C-B75A-51EB8858322E}" type="slidenum">
              <a:rPr lang="en-US" smtClean="0"/>
              <a:t>23</a:t>
            </a:fld>
            <a:endParaRPr lang="en-US"/>
          </a:p>
        </p:txBody>
      </p:sp>
    </p:spTree>
    <p:extLst>
      <p:ext uri="{BB962C8B-B14F-4D97-AF65-F5344CB8AC3E}">
        <p14:creationId xmlns:p14="http://schemas.microsoft.com/office/powerpoint/2010/main" val="143643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it’s important to know yourself and how you may respond to potentially difficult conversations. By having these crucial conversations however, we begin to have the confidence to address others in a more productive matter, particularly when using some of these provided models. This will continue to encourage an open conversation culture that allows for greater communication and collaboration among your peers.</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24</a:t>
            </a:fld>
            <a:endParaRPr lang="en-US"/>
          </a:p>
        </p:txBody>
      </p:sp>
    </p:spTree>
    <p:extLst>
      <p:ext uri="{BB962C8B-B14F-4D97-AF65-F5344CB8AC3E}">
        <p14:creationId xmlns:p14="http://schemas.microsoft.com/office/powerpoint/2010/main" val="3677372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25</a:t>
            </a:fld>
            <a:endParaRPr lang="en-US"/>
          </a:p>
        </p:txBody>
      </p:sp>
    </p:spTree>
    <p:extLst>
      <p:ext uri="{BB962C8B-B14F-4D97-AF65-F5344CB8AC3E}">
        <p14:creationId xmlns:p14="http://schemas.microsoft.com/office/powerpoint/2010/main" val="409387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Pose the questions:</a:t>
            </a:r>
            <a:r>
              <a:rPr lang="en-US" i="1" baseline="0" dirty="0" smtClean="0"/>
              <a:t> </a:t>
            </a:r>
            <a:r>
              <a:rPr lang="en-US" baseline="0" dirty="0" smtClean="0"/>
              <a:t>Why do we fear conflict? And Why do we tend to avoid difficult conversations?</a:t>
            </a:r>
            <a:endParaRPr lang="en-US" dirty="0" smtClean="0"/>
          </a:p>
          <a:p>
            <a:endParaRPr lang="en-US" dirty="0" smtClean="0"/>
          </a:p>
          <a:p>
            <a:r>
              <a:rPr lang="en-US" dirty="0" smtClean="0"/>
              <a:t>There are many reasons why conflict</a:t>
            </a:r>
            <a:r>
              <a:rPr lang="en-US" baseline="0" dirty="0" smtClean="0"/>
              <a:t> can be challenging to overcome. We may be afraid of making matters worse and potentially losing a friendship or relationship from the conflict. We tend to avoid difficult conversations because we may have differing viewpoint and opinions or we might not be sure where to begin the conversation. </a:t>
            </a:r>
            <a:endParaRPr lang="en-US" dirty="0" smtClean="0"/>
          </a:p>
        </p:txBody>
      </p:sp>
      <p:sp>
        <p:nvSpPr>
          <p:cNvPr id="4" name="Slide Number Placeholder 3"/>
          <p:cNvSpPr>
            <a:spLocks noGrp="1"/>
          </p:cNvSpPr>
          <p:nvPr>
            <p:ph type="sldNum" sz="quarter" idx="10"/>
          </p:nvPr>
        </p:nvSpPr>
        <p:spPr/>
        <p:txBody>
          <a:bodyPr/>
          <a:lstStyle/>
          <a:p>
            <a:fld id="{98CB950D-69F8-419C-B75A-51EB8858322E}" type="slidenum">
              <a:rPr lang="en-US" smtClean="0"/>
              <a:t>3</a:t>
            </a:fld>
            <a:endParaRPr lang="en-US"/>
          </a:p>
        </p:txBody>
      </p:sp>
    </p:spTree>
    <p:extLst>
      <p:ext uri="{BB962C8B-B14F-4D97-AF65-F5344CB8AC3E}">
        <p14:creationId xmlns:p14="http://schemas.microsoft.com/office/powerpoint/2010/main" val="123796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Simply put,</a:t>
            </a:r>
            <a:r>
              <a:rPr lang="en-US" sz="1050" baseline="0" dirty="0" smtClean="0"/>
              <a:t> there are two doors of conflict that we are planning on talking about.</a:t>
            </a:r>
          </a:p>
          <a:p>
            <a:endParaRPr lang="en-US" sz="1050" baseline="0" dirty="0" smtClean="0"/>
          </a:p>
          <a:p>
            <a:r>
              <a:rPr lang="en-US" sz="1050" baseline="0" dirty="0" smtClean="0"/>
              <a:t>The first is the right and wrong door. This type of conflict is when we are trying to identify or perhaps place blame on a person for doing something wrong. As an example, conflict can occur when during an athletic competition, a teammate decides to take a different route and ends up getting blocked by an opponent. You decide to confront your teammate and tell them, “You did that play all wrong! If you would’ve went the route we discussed, you could have scored and not caused us the game.” Within this conflict you may encounter peers who always try to “be right” and it will create conflict between a friendship or relationship because they are trying to prove a point.</a:t>
            </a:r>
          </a:p>
          <a:p>
            <a:endParaRPr lang="en-US" sz="1050" baseline="0" dirty="0" smtClean="0"/>
          </a:p>
          <a:p>
            <a:r>
              <a:rPr lang="en-US" sz="1050" baseline="0" dirty="0" smtClean="0"/>
              <a:t>The second door is the curiosity door. In this type of conflict, you may confront someone simply because you are needing more clarification or a better understanding of why they made the decisions they made. Keeping with the same example you might say to your teammate, “Hey I was open back there, but you ended up going a different route. Did I miss something?” You are simply questioning the actions of others, instead of trying to prove a point of right or wrong.</a:t>
            </a:r>
          </a:p>
          <a:p>
            <a:endParaRPr lang="en-US" sz="1050" baseline="0" dirty="0" smtClean="0"/>
          </a:p>
          <a:p>
            <a:r>
              <a:rPr lang="en-US" sz="1050" baseline="0" dirty="0" smtClean="0"/>
              <a:t>Sometimes, we naturally choose to go through the right/wrong door rather than the curiosity door based on our flight or fight response. The right/wrong door may be the easier way to go about conflict, however; by choosing to approach conflict through curiosity it provides opportunity to handle challenging discussions and situations in a lighter tone and different lens or perspective. </a:t>
            </a:r>
            <a:endParaRPr lang="en-US" sz="1050" dirty="0" smtClean="0"/>
          </a:p>
          <a:p>
            <a:endParaRPr lang="en-US" sz="1050" dirty="0" smtClean="0"/>
          </a:p>
          <a:p>
            <a:r>
              <a:rPr lang="en-US" sz="1050" dirty="0" smtClean="0"/>
              <a:t>(Resource:</a:t>
            </a:r>
            <a:r>
              <a:rPr lang="en-US" sz="1050" baseline="0" dirty="0" smtClean="0"/>
              <a:t> Joe Bush, EGHS Leadership through Service)</a:t>
            </a:r>
            <a:endParaRPr lang="en-US" sz="1050" dirty="0"/>
          </a:p>
        </p:txBody>
      </p:sp>
      <p:sp>
        <p:nvSpPr>
          <p:cNvPr id="4" name="Slide Number Placeholder 3"/>
          <p:cNvSpPr>
            <a:spLocks noGrp="1"/>
          </p:cNvSpPr>
          <p:nvPr>
            <p:ph type="sldNum" sz="quarter" idx="10"/>
          </p:nvPr>
        </p:nvSpPr>
        <p:spPr/>
        <p:txBody>
          <a:bodyPr/>
          <a:lstStyle/>
          <a:p>
            <a:fld id="{98CB950D-69F8-419C-B75A-51EB8858322E}" type="slidenum">
              <a:rPr lang="en-US" smtClean="0"/>
              <a:t>4</a:t>
            </a:fld>
            <a:endParaRPr lang="en-US"/>
          </a:p>
        </p:txBody>
      </p:sp>
    </p:spTree>
    <p:extLst>
      <p:ext uri="{BB962C8B-B14F-4D97-AF65-F5344CB8AC3E}">
        <p14:creationId xmlns:p14="http://schemas.microsoft.com/office/powerpoint/2010/main" val="419430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exactly is a crucial conversation and why does it matter? Let’s find out!</a:t>
            </a:r>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5</a:t>
            </a:fld>
            <a:endParaRPr lang="en-US"/>
          </a:p>
        </p:txBody>
      </p:sp>
    </p:spTree>
    <p:extLst>
      <p:ext uri="{BB962C8B-B14F-4D97-AF65-F5344CB8AC3E}">
        <p14:creationId xmlns:p14="http://schemas.microsoft.com/office/powerpoint/2010/main" val="87299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What makes a conversation crucial</a:t>
            </a:r>
            <a:r>
              <a:rPr lang="en-US" sz="1100" baseline="0" dirty="0" smtClean="0"/>
              <a:t> and not simply challenging, frustrating, frightening, or annoying – is that the result could have a huge impact on the quality of your life. Despite the importance of crucial conversations, we often back away from them because we fear we’ll make matters worse. We’ve become masters at avoiding tough conversations.</a:t>
            </a:r>
          </a:p>
          <a:p>
            <a:endParaRPr lang="en-US" sz="1100" baseline="0" dirty="0" smtClean="0"/>
          </a:p>
          <a:p>
            <a:r>
              <a:rPr lang="en-US" sz="1100" baseline="0" dirty="0" smtClean="0"/>
              <a:t>To further define a crucial conversation, it is a discussion between two or more people where (1) stakes are high, (2) opinions vary, and (3) emotions run strong.</a:t>
            </a:r>
          </a:p>
          <a:p>
            <a:endParaRPr lang="en-US" sz="1100" baseline="0" dirty="0" smtClean="0"/>
          </a:p>
          <a:p>
            <a:r>
              <a:rPr lang="en-US" sz="1100" baseline="0" dirty="0" smtClean="0"/>
              <a:t>How do we typically handle crucial conversations?</a:t>
            </a:r>
          </a:p>
          <a:p>
            <a:pPr marL="232943" indent="-232943">
              <a:buAutoNum type="arabicPeriod"/>
            </a:pPr>
            <a:r>
              <a:rPr lang="en-US" sz="1100" baseline="0" dirty="0" smtClean="0"/>
              <a:t>Avoid them</a:t>
            </a:r>
          </a:p>
          <a:p>
            <a:pPr marL="232943" indent="-232943">
              <a:buAutoNum type="arabicPeriod"/>
            </a:pPr>
            <a:r>
              <a:rPr lang="en-US" sz="1100" baseline="0" dirty="0" smtClean="0"/>
              <a:t>We face them and handle them poorly</a:t>
            </a:r>
          </a:p>
          <a:p>
            <a:pPr marL="232943" indent="-232943">
              <a:buAutoNum type="arabicPeriod"/>
            </a:pPr>
            <a:r>
              <a:rPr lang="en-US" sz="1100" baseline="0" dirty="0" smtClean="0"/>
              <a:t>We face them and handle them well</a:t>
            </a:r>
          </a:p>
          <a:p>
            <a:endParaRPr lang="en-US" sz="1100" baseline="0" dirty="0" smtClean="0"/>
          </a:p>
          <a:p>
            <a:r>
              <a:rPr lang="en-US" sz="1100" baseline="0" dirty="0" smtClean="0"/>
              <a:t>When crucial conversations matter most, we typically do our worst. Why would that be?</a:t>
            </a:r>
          </a:p>
          <a:p>
            <a:r>
              <a:rPr lang="en-US" sz="1100" baseline="0" dirty="0" smtClean="0"/>
              <a:t>We’re designed wrong due to flight or fight response.</a:t>
            </a:r>
          </a:p>
          <a:p>
            <a:r>
              <a:rPr lang="en-US" sz="1100" baseline="0" dirty="0" smtClean="0"/>
              <a:t>We’re under pressure – no books, coaches, or breaks to run to when you’re this kind of predicament. </a:t>
            </a:r>
          </a:p>
          <a:p>
            <a:r>
              <a:rPr lang="en-US" sz="1100" baseline="0" dirty="0" smtClean="0"/>
              <a:t>We’re stumped -  You may not know where to start.</a:t>
            </a:r>
          </a:p>
          <a:p>
            <a:r>
              <a:rPr lang="en-US" sz="1100" baseline="0" dirty="0" smtClean="0"/>
              <a:t>We act in self-defeating ways – We’re our own worst enemies</a:t>
            </a:r>
          </a:p>
          <a:p>
            <a:endParaRPr lang="en-US" sz="1100" baseline="0" dirty="0" smtClean="0"/>
          </a:p>
          <a:p>
            <a:r>
              <a:rPr lang="en-US" sz="1100" baseline="0" dirty="0" smtClean="0"/>
              <a:t>(Resource: Crucial Conversations: Tools for Talking When Stakes are High pgs.2-6</a:t>
            </a:r>
          </a:p>
          <a:p>
            <a:endParaRPr lang="en-US" baseline="0" dirty="0" smtClean="0"/>
          </a:p>
        </p:txBody>
      </p:sp>
      <p:sp>
        <p:nvSpPr>
          <p:cNvPr id="4" name="Slide Number Placeholder 3"/>
          <p:cNvSpPr>
            <a:spLocks noGrp="1"/>
          </p:cNvSpPr>
          <p:nvPr>
            <p:ph type="sldNum" sz="quarter" idx="10"/>
          </p:nvPr>
        </p:nvSpPr>
        <p:spPr/>
        <p:txBody>
          <a:bodyPr/>
          <a:lstStyle/>
          <a:p>
            <a:fld id="{98CB950D-69F8-419C-B75A-51EB8858322E}" type="slidenum">
              <a:rPr lang="en-US" smtClean="0"/>
              <a:t>6</a:t>
            </a:fld>
            <a:endParaRPr lang="en-US"/>
          </a:p>
        </p:txBody>
      </p:sp>
    </p:spTree>
    <p:extLst>
      <p:ext uri="{BB962C8B-B14F-4D97-AF65-F5344CB8AC3E}">
        <p14:creationId xmlns:p14="http://schemas.microsoft.com/office/powerpoint/2010/main" val="90343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then</a:t>
            </a:r>
            <a:r>
              <a:rPr lang="en-US" i="1" baseline="0" dirty="0" smtClean="0"/>
              <a:t> ask: </a:t>
            </a:r>
            <a:r>
              <a:rPr lang="en-US" dirty="0" smtClean="0"/>
              <a:t>What are other crucial conversations you may</a:t>
            </a:r>
            <a:r>
              <a:rPr lang="en-US" baseline="0" dirty="0" smtClean="0"/>
              <a:t> have had to have</a:t>
            </a:r>
            <a:r>
              <a:rPr lang="en-US" dirty="0" smtClean="0"/>
              <a:t> before or have been apart of?</a:t>
            </a:r>
          </a:p>
          <a:p>
            <a:endParaRPr lang="en-US" dirty="0" smtClean="0"/>
          </a:p>
          <a:p>
            <a:r>
              <a:rPr lang="en-US" dirty="0" smtClean="0"/>
              <a:t>By learning about crucial conversations it can help</a:t>
            </a:r>
            <a:r>
              <a:rPr lang="en-US" baseline="0" dirty="0" smtClean="0"/>
              <a:t> us improve our relationships and personal health.</a:t>
            </a:r>
          </a:p>
          <a:p>
            <a:endParaRPr lang="en-US" baseline="0" dirty="0" smtClean="0"/>
          </a:p>
          <a:p>
            <a:r>
              <a:rPr lang="en-US" baseline="0" dirty="0" smtClean="0"/>
              <a:t>(Resource: Crucial Conversations: Tools for Talking When Stakes are High pgs.8-9, 14-15)</a:t>
            </a:r>
          </a:p>
        </p:txBody>
      </p:sp>
      <p:sp>
        <p:nvSpPr>
          <p:cNvPr id="4" name="Slide Number Placeholder 3"/>
          <p:cNvSpPr>
            <a:spLocks noGrp="1"/>
          </p:cNvSpPr>
          <p:nvPr>
            <p:ph type="sldNum" sz="quarter" idx="10"/>
          </p:nvPr>
        </p:nvSpPr>
        <p:spPr/>
        <p:txBody>
          <a:bodyPr/>
          <a:lstStyle/>
          <a:p>
            <a:fld id="{98CB950D-69F8-419C-B75A-51EB8858322E}" type="slidenum">
              <a:rPr lang="en-US" smtClean="0"/>
              <a:t>7</a:t>
            </a:fld>
            <a:endParaRPr lang="en-US"/>
          </a:p>
        </p:txBody>
      </p:sp>
    </p:spTree>
    <p:extLst>
      <p:ext uri="{BB962C8B-B14F-4D97-AF65-F5344CB8AC3E}">
        <p14:creationId xmlns:p14="http://schemas.microsoft.com/office/powerpoint/2010/main" val="26663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u="sng" dirty="0" smtClean="0"/>
              <a:t>(15-20 Minute Activity</a:t>
            </a:r>
            <a:r>
              <a:rPr lang="en-US" sz="1050" b="1" u="sng" dirty="0" smtClean="0"/>
              <a:t>)</a:t>
            </a:r>
            <a:endParaRPr lang="en-US" sz="1050" b="1" u="sng" dirty="0" smtClean="0"/>
          </a:p>
          <a:p>
            <a:r>
              <a:rPr lang="en-US" sz="1050" b="1" u="sng" dirty="0" smtClean="0"/>
              <a:t>Set-up:</a:t>
            </a:r>
            <a:r>
              <a:rPr lang="en-US" sz="1050" b="1" u="sng" baseline="0" dirty="0" smtClean="0"/>
              <a:t> </a:t>
            </a:r>
          </a:p>
          <a:p>
            <a:r>
              <a:rPr lang="en-US" sz="1050" i="1" baseline="0" dirty="0" smtClean="0"/>
              <a:t>Set up the space by either posting the photos of the animals above with a blank piece of paper, or listing their name on individual chart paper. </a:t>
            </a:r>
          </a:p>
          <a:p>
            <a:r>
              <a:rPr lang="en-US" sz="1050" i="1" baseline="0" dirty="0" smtClean="0"/>
              <a:t>Each participant will go around the room and write down a response to the following question, </a:t>
            </a:r>
            <a:r>
              <a:rPr lang="en-US" sz="1050" b="1" i="1" baseline="0" dirty="0" smtClean="0"/>
              <a:t>“How might this animal respond or react when facing conflict?”</a:t>
            </a:r>
            <a:r>
              <a:rPr lang="en-US" sz="1050" i="1" baseline="0" dirty="0" smtClean="0"/>
              <a:t> Make sure everyone contributes something on each of the </a:t>
            </a:r>
            <a:r>
              <a:rPr lang="en-US" sz="1050" i="1" baseline="0" dirty="0" smtClean="0"/>
              <a:t>papers. After </a:t>
            </a:r>
            <a:r>
              <a:rPr lang="en-US" sz="1050" i="1" baseline="0" dirty="0" smtClean="0"/>
              <a:t>some reflection time, read the notes aloud (or have people read the notes aloud). Next, give the following directions, allowing participants time to consider their answers and move to the appropriate locations.</a:t>
            </a:r>
          </a:p>
          <a:p>
            <a:r>
              <a:rPr lang="en-US" sz="1050" baseline="0" dirty="0" smtClean="0"/>
              <a:t>Round One: </a:t>
            </a:r>
            <a:r>
              <a:rPr lang="en-US" sz="1050" b="1" baseline="0" dirty="0" smtClean="0"/>
              <a:t>“Go to the sheet that lists the things that most represents how you generally respond when faced with a conflict.”</a:t>
            </a:r>
          </a:p>
          <a:p>
            <a:r>
              <a:rPr lang="en-US" sz="1050" b="0" baseline="0" dirty="0" smtClean="0"/>
              <a:t>Round Two: </a:t>
            </a:r>
            <a:r>
              <a:rPr lang="en-US" sz="1050" b="1" baseline="0" dirty="0" smtClean="0"/>
              <a:t>“Go to the sheet that best represents how you would ideally want to respond when faced with a conflict</a:t>
            </a:r>
            <a:r>
              <a:rPr lang="en-US" sz="1050" b="1" baseline="0" dirty="0" smtClean="0"/>
              <a:t>.”</a:t>
            </a:r>
            <a:endParaRPr lang="en-US" sz="1050" b="1" baseline="0" dirty="0" smtClean="0"/>
          </a:p>
          <a:p>
            <a:r>
              <a:rPr lang="en-US" sz="1050" b="0" i="1" baseline="0" dirty="0" smtClean="0"/>
              <a:t>Some may choose to stand between two animals. All answers are allowed. Once everyone has decided, ask for a sampling of responses.</a:t>
            </a:r>
            <a:r>
              <a:rPr lang="en-US" sz="1050" b="0" baseline="0" dirty="0" smtClean="0"/>
              <a:t> </a:t>
            </a:r>
            <a:r>
              <a:rPr lang="en-US" sz="1050" b="1" baseline="0" dirty="0" smtClean="0"/>
              <a:t>“What about the behavior of the _______ resonates with you</a:t>
            </a:r>
            <a:r>
              <a:rPr lang="en-US" sz="1050" b="1" baseline="0" dirty="0" smtClean="0"/>
              <a:t>?”</a:t>
            </a:r>
            <a:endParaRPr lang="en-US" sz="1050" b="1" baseline="0" dirty="0" smtClean="0"/>
          </a:p>
          <a:p>
            <a:r>
              <a:rPr lang="en-US" sz="1050" b="0" i="1" baseline="0" dirty="0" smtClean="0"/>
              <a:t>Potential Themes or Metaphors for Learning:</a:t>
            </a:r>
          </a:p>
          <a:p>
            <a:r>
              <a:rPr lang="en-US" sz="1050" b="0" i="1" baseline="0" dirty="0" smtClean="0"/>
              <a:t>Conflict: Discuss the various ways we respond to conflict. Is there only one correct way? Has it changed over time? Does it change in different situations?</a:t>
            </a:r>
          </a:p>
          <a:p>
            <a:r>
              <a:rPr lang="en-US" sz="1050" b="0" i="1" baseline="0" dirty="0" smtClean="0"/>
              <a:t>Coping Strategies: Discuss the value of having the skills to respond in many ways according to the occasion. </a:t>
            </a:r>
            <a:endParaRPr lang="en-US" sz="1050" b="0" baseline="0" dirty="0" smtClean="0"/>
          </a:p>
          <a:p>
            <a:r>
              <a:rPr lang="en-US" sz="1050" b="0" baseline="0" dirty="0" smtClean="0"/>
              <a:t>(Resource: Power of Family)</a:t>
            </a:r>
            <a:endParaRPr lang="en-US" sz="1050" b="0" dirty="0"/>
          </a:p>
        </p:txBody>
      </p:sp>
      <p:sp>
        <p:nvSpPr>
          <p:cNvPr id="4" name="Slide Number Placeholder 3"/>
          <p:cNvSpPr>
            <a:spLocks noGrp="1"/>
          </p:cNvSpPr>
          <p:nvPr>
            <p:ph type="sldNum" sz="quarter" idx="10"/>
          </p:nvPr>
        </p:nvSpPr>
        <p:spPr/>
        <p:txBody>
          <a:bodyPr/>
          <a:lstStyle/>
          <a:p>
            <a:fld id="{98CB950D-69F8-419C-B75A-51EB8858322E}" type="slidenum">
              <a:rPr lang="en-US" smtClean="0"/>
              <a:t>8</a:t>
            </a:fld>
            <a:endParaRPr lang="en-US"/>
          </a:p>
        </p:txBody>
      </p:sp>
    </p:spTree>
    <p:extLst>
      <p:ext uri="{BB962C8B-B14F-4D97-AF65-F5344CB8AC3E}">
        <p14:creationId xmlns:p14="http://schemas.microsoft.com/office/powerpoint/2010/main" val="5562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Now that we’ve learned how animals respond and deal with conflict, lets take a look at how our bodies respond to conversations that are unsettling, hurtful, or frustrating.</a:t>
            </a:r>
          </a:p>
          <a:p>
            <a:pPr defTabSz="931774">
              <a:defRPr/>
            </a:pPr>
            <a:endParaRPr lang="en-US" baseline="0" dirty="0" smtClean="0"/>
          </a:p>
          <a:p>
            <a:pPr defTabSz="931774">
              <a:defRPr/>
            </a:pPr>
            <a:r>
              <a:rPr lang="en-US" i="1" baseline="0" dirty="0" smtClean="0"/>
              <a:t>Read over the physical, emotional, and behavioral signals of learning how to spot crucial conversations.</a:t>
            </a:r>
          </a:p>
          <a:p>
            <a:pPr defTabSz="931774">
              <a:defRPr/>
            </a:pPr>
            <a:endParaRPr lang="en-US" baseline="0" dirty="0" smtClean="0"/>
          </a:p>
          <a:p>
            <a:pPr defTabSz="931774">
              <a:defRPr/>
            </a:pPr>
            <a:r>
              <a:rPr lang="en-US" baseline="0" dirty="0" smtClean="0"/>
              <a:t>(Resource: Crucial Conversations: Tools for Talking When Stakes are High pgs. 54-55)</a:t>
            </a:r>
          </a:p>
          <a:p>
            <a:endParaRPr lang="en-US" dirty="0"/>
          </a:p>
        </p:txBody>
      </p:sp>
      <p:sp>
        <p:nvSpPr>
          <p:cNvPr id="4" name="Slide Number Placeholder 3"/>
          <p:cNvSpPr>
            <a:spLocks noGrp="1"/>
          </p:cNvSpPr>
          <p:nvPr>
            <p:ph type="sldNum" sz="quarter" idx="10"/>
          </p:nvPr>
        </p:nvSpPr>
        <p:spPr/>
        <p:txBody>
          <a:bodyPr/>
          <a:lstStyle/>
          <a:p>
            <a:fld id="{98CB950D-69F8-419C-B75A-51EB8858322E}" type="slidenum">
              <a:rPr lang="en-US" smtClean="0"/>
              <a:t>9</a:t>
            </a:fld>
            <a:endParaRPr lang="en-US"/>
          </a:p>
        </p:txBody>
      </p:sp>
    </p:spTree>
    <p:extLst>
      <p:ext uri="{BB962C8B-B14F-4D97-AF65-F5344CB8AC3E}">
        <p14:creationId xmlns:p14="http://schemas.microsoft.com/office/powerpoint/2010/main" val="19317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vy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chemeClr val="bg2"/>
                </a:solidFill>
              </a:defRPr>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17585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ight Horizont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6494462"/>
            <a:ext cx="12188952" cy="359483"/>
          </a:xfrm>
          <a:prstGeom prst="rect">
            <a:avLst/>
          </a:prstGeom>
        </p:spPr>
      </p:pic>
      <p:sp>
        <p:nvSpPr>
          <p:cNvPr id="6" name="Slide Number Placeholder 5"/>
          <p:cNvSpPr>
            <a:spLocks noGrp="1"/>
          </p:cNvSpPr>
          <p:nvPr>
            <p:ph type="sldNum" sz="quarter" idx="12"/>
          </p:nvPr>
        </p:nvSpPr>
        <p:spPr>
          <a:xfrm>
            <a:off x="4724400" y="6488820"/>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791953"/>
            <a:ext cx="612894" cy="612474"/>
          </a:xfrm>
          <a:prstGeom prst="rect">
            <a:avLst/>
          </a:prstGeom>
        </p:spPr>
      </p:pic>
    </p:spTree>
    <p:extLst>
      <p:ext uri="{BB962C8B-B14F-4D97-AF65-F5344CB8AC3E}">
        <p14:creationId xmlns:p14="http://schemas.microsoft.com/office/powerpoint/2010/main" val="16146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edium Vertic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9341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ight Vertica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95931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vy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131898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Light Hea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15103"/>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4835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850" y="4168206"/>
            <a:ext cx="10515600" cy="31013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41383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Medium Hea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15103"/>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4835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850" y="4183361"/>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34908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Medium Horizont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6" name="Slide Number Placeholder 5"/>
          <p:cNvSpPr>
            <a:spLocks noGrp="1"/>
          </p:cNvSpPr>
          <p:nvPr>
            <p:ph type="sldNum" sz="quarter" idx="12"/>
          </p:nvPr>
        </p:nvSpPr>
        <p:spPr>
          <a:xfrm>
            <a:off x="4718050"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8459" y="5868955"/>
            <a:ext cx="612894" cy="612474"/>
          </a:xfrm>
          <a:prstGeom prst="rect">
            <a:avLst/>
          </a:prstGeom>
        </p:spPr>
      </p:pic>
    </p:spTree>
    <p:extLst>
      <p:ext uri="{BB962C8B-B14F-4D97-AF65-F5344CB8AC3E}">
        <p14:creationId xmlns:p14="http://schemas.microsoft.com/office/powerpoint/2010/main" val="756777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Light Horizont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6" name="Slide Number Placeholder 5"/>
          <p:cNvSpPr>
            <a:spLocks noGrp="1"/>
          </p:cNvSpPr>
          <p:nvPr>
            <p:ph type="sldNum" sz="quarter" idx="12"/>
          </p:nvPr>
        </p:nvSpPr>
        <p:spPr>
          <a:xfrm>
            <a:off x="4718050" y="6495695"/>
            <a:ext cx="2743200" cy="365125"/>
          </a:xfrm>
        </p:spPr>
        <p:txBody>
          <a:bodyPr/>
          <a:lstStyle/>
          <a:p>
            <a:fld id="{00D2943B-758A-4CF1-980F-AA1B50EABEDC}"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783413"/>
            <a:ext cx="612894" cy="612474"/>
          </a:xfrm>
          <a:prstGeom prst="rect">
            <a:avLst/>
          </a:prstGeom>
        </p:spPr>
      </p:pic>
    </p:spTree>
    <p:extLst>
      <p:ext uri="{BB962C8B-B14F-4D97-AF65-F5344CB8AC3E}">
        <p14:creationId xmlns:p14="http://schemas.microsoft.com/office/powerpoint/2010/main" val="1214239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Medium Vertic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11858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Light Vertical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58185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edium Horizontal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a:xfrm>
            <a:off x="4722876" y="6558986"/>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7709" y="5840079"/>
            <a:ext cx="612894" cy="612474"/>
          </a:xfrm>
          <a:prstGeom prst="rect">
            <a:avLst/>
          </a:prstGeom>
        </p:spPr>
      </p:pic>
    </p:spTree>
    <p:extLst>
      <p:ext uri="{BB962C8B-B14F-4D97-AF65-F5344CB8AC3E}">
        <p14:creationId xmlns:p14="http://schemas.microsoft.com/office/powerpoint/2010/main" val="307758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Navy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41377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Medium Header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575" y="306053"/>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9411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938669"/>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a:xfrm>
            <a:off x="4714775" y="6408150"/>
            <a:ext cx="2743200" cy="365125"/>
          </a:xfrm>
        </p:spPr>
        <p:txBody>
          <a:bodyPr/>
          <a:lstStyle/>
          <a:p>
            <a:fld id="{00D2943B-758A-4CF1-980F-AA1B50EABEDC}" type="slidenum">
              <a:rPr lang="en-US" smtClean="0"/>
              <a:t>‹#›</a:t>
            </a:fld>
            <a:endParaRPr lang="en-US"/>
          </a:p>
        </p:txBody>
      </p:sp>
      <p:pic>
        <p:nvPicPr>
          <p:cNvPr id="9"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575" y="1626065"/>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84336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Light Header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575" y="306053"/>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9411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938669"/>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a:xfrm>
            <a:off x="4714775" y="6408150"/>
            <a:ext cx="2743200" cy="365125"/>
          </a:xfrm>
        </p:spPr>
        <p:txBody>
          <a:bodyPr/>
          <a:lstStyle/>
          <a:p>
            <a:fld id="{00D2943B-758A-4CF1-980F-AA1B50EABEDC}" type="slidenum">
              <a:rPr lang="en-US" smtClean="0"/>
              <a:t>‹#›</a:t>
            </a:fld>
            <a:endParaRPr lang="en-US"/>
          </a:p>
        </p:txBody>
      </p:sp>
      <p:pic>
        <p:nvPicPr>
          <p:cNvPr id="6"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575" y="1628537"/>
            <a:ext cx="10515600" cy="31013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55224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Medium Horizont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7" name="Slide Number Placeholder 6"/>
          <p:cNvSpPr>
            <a:spLocks noGrp="1"/>
          </p:cNvSpPr>
          <p:nvPr>
            <p:ph type="sldNum" sz="quarter" idx="12"/>
          </p:nvPr>
        </p:nvSpPr>
        <p:spPr>
          <a:xfrm>
            <a:off x="4722876" y="6556210"/>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957" y="5870726"/>
            <a:ext cx="612894" cy="612474"/>
          </a:xfrm>
          <a:prstGeom prst="rect">
            <a:avLst/>
          </a:prstGeom>
        </p:spPr>
      </p:pic>
    </p:spTree>
    <p:extLst>
      <p:ext uri="{BB962C8B-B14F-4D97-AF65-F5344CB8AC3E}">
        <p14:creationId xmlns:p14="http://schemas.microsoft.com/office/powerpoint/2010/main" val="3699269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Light Horizontal 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2" name="Title 1"/>
          <p:cNvSpPr>
            <a:spLocks noGrp="1"/>
          </p:cNvSpPr>
          <p:nvPr>
            <p:ph type="title" hasCustomPrompt="1"/>
          </p:nvPr>
        </p:nvSpPr>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3" name="Content Placeholder 2"/>
          <p:cNvSpPr>
            <a:spLocks noGrp="1"/>
          </p:cNvSpPr>
          <p:nvPr>
            <p:ph sz="half" idx="1" hasCustomPrompt="1"/>
          </p:nvPr>
        </p:nvSpPr>
        <p:spPr>
          <a:xfrm>
            <a:off x="838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4" name="Content Placeholder 3"/>
          <p:cNvSpPr>
            <a:spLocks noGrp="1"/>
          </p:cNvSpPr>
          <p:nvPr>
            <p:ph sz="half" idx="2" hasCustomPrompt="1"/>
          </p:nvPr>
        </p:nvSpPr>
        <p:spPr>
          <a:xfrm>
            <a:off x="6172200" y="1825625"/>
            <a:ext cx="5181600" cy="4351338"/>
          </a:xfrm>
        </p:spPr>
        <p:txBody>
          <a:body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1"/>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2"/>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3"/>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a:p>
            <a:pPr lvl="4"/>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a:xfrm>
            <a:off x="4722876" y="6498517"/>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6200" y="5843364"/>
            <a:ext cx="612894" cy="612474"/>
          </a:xfrm>
          <a:prstGeom prst="rect">
            <a:avLst/>
          </a:prstGeom>
        </p:spPr>
      </p:pic>
    </p:spTree>
    <p:extLst>
      <p:ext uri="{BB962C8B-B14F-4D97-AF65-F5344CB8AC3E}">
        <p14:creationId xmlns:p14="http://schemas.microsoft.com/office/powerpoint/2010/main" val="299384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Medium Vertic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17857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Light Vertical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112157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y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509639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Header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11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7" y="19355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7" y="277520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9355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a:xfrm>
            <a:off x="4724400" y="6475525"/>
            <a:ext cx="2743200" cy="365125"/>
          </a:xfrm>
        </p:spPr>
        <p:txBody>
          <a:bodyPr/>
          <a:lstStyle/>
          <a:p>
            <a:fld id="{00D2943B-758A-4CF1-980F-AA1B50EABEDC}" type="slidenum">
              <a:rPr lang="en-US" smtClean="0"/>
              <a:t>‹#›</a:t>
            </a:fld>
            <a:endParaRPr lang="en-US"/>
          </a:p>
        </p:txBody>
      </p:sp>
      <p:sp>
        <p:nvSpPr>
          <p:cNvPr id="10" name="Content Placeholder 3"/>
          <p:cNvSpPr>
            <a:spLocks noGrp="1"/>
          </p:cNvSpPr>
          <p:nvPr>
            <p:ph sz="half" idx="13" hasCustomPrompt="1"/>
          </p:nvPr>
        </p:nvSpPr>
        <p:spPr>
          <a:xfrm>
            <a:off x="6172200" y="277520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8"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552420"/>
            <a:ext cx="10515600" cy="31013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526549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um Header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11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7" y="19355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7" y="277520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9355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a:xfrm>
            <a:off x="4724400" y="6475525"/>
            <a:ext cx="2743200" cy="365125"/>
          </a:xfrm>
        </p:spPr>
        <p:txBody>
          <a:bodyPr/>
          <a:lstStyle/>
          <a:p>
            <a:fld id="{00D2943B-758A-4CF1-980F-AA1B50EABEDC}" type="slidenum">
              <a:rPr lang="en-US" smtClean="0"/>
              <a:t>‹#›</a:t>
            </a:fld>
            <a:endParaRPr lang="en-US"/>
          </a:p>
        </p:txBody>
      </p:sp>
      <p:sp>
        <p:nvSpPr>
          <p:cNvPr id="10" name="Content Placeholder 3"/>
          <p:cNvSpPr>
            <a:spLocks noGrp="1"/>
          </p:cNvSpPr>
          <p:nvPr>
            <p:ph sz="half" idx="13" hasCustomPrompt="1"/>
          </p:nvPr>
        </p:nvSpPr>
        <p:spPr>
          <a:xfrm>
            <a:off x="6172200" y="277520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11"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536688"/>
            <a:ext cx="10515600" cy="31260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70961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Light Horizont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6" name="Slide Number Placeholder 5"/>
          <p:cNvSpPr>
            <a:spLocks noGrp="1"/>
          </p:cNvSpPr>
          <p:nvPr>
            <p:ph type="sldNum" sz="quarter" idx="12"/>
          </p:nvPr>
        </p:nvSpPr>
        <p:spPr>
          <a:xfrm>
            <a:off x="4722876" y="6498517"/>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801578"/>
            <a:ext cx="612894" cy="612474"/>
          </a:xfrm>
          <a:prstGeom prst="rect">
            <a:avLst/>
          </a:prstGeom>
        </p:spPr>
      </p:pic>
    </p:spTree>
    <p:extLst>
      <p:ext uri="{BB962C8B-B14F-4D97-AF65-F5344CB8AC3E}">
        <p14:creationId xmlns:p14="http://schemas.microsoft.com/office/powerpoint/2010/main" val="401297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um Horizontal 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a:xfrm>
            <a:off x="839788" y="365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a:xfrm>
            <a:off x="4722876" y="6558986"/>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8833" y="5883426"/>
            <a:ext cx="612894" cy="612474"/>
          </a:xfrm>
          <a:prstGeom prst="rect">
            <a:avLst/>
          </a:prstGeom>
        </p:spPr>
      </p:pic>
    </p:spTree>
    <p:extLst>
      <p:ext uri="{BB962C8B-B14F-4D97-AF65-F5344CB8AC3E}">
        <p14:creationId xmlns:p14="http://schemas.microsoft.com/office/powerpoint/2010/main" val="1267796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Horizonta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153959"/>
                </a:solidFill>
              </a:rPr>
              <a:t>\</a:t>
            </a:r>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9" name="Slide Number Placeholder 8"/>
          <p:cNvSpPr>
            <a:spLocks noGrp="1"/>
          </p:cNvSpPr>
          <p:nvPr>
            <p:ph type="sldNum" sz="quarter" idx="12"/>
          </p:nvPr>
        </p:nvSpPr>
        <p:spPr>
          <a:xfrm>
            <a:off x="4722876" y="6498517"/>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9" y="5811203"/>
            <a:ext cx="612894" cy="612474"/>
          </a:xfrm>
          <a:prstGeom prst="rect">
            <a:avLst/>
          </a:prstGeom>
        </p:spPr>
      </p:pic>
    </p:spTree>
    <p:extLst>
      <p:ext uri="{BB962C8B-B14F-4D97-AF65-F5344CB8AC3E}">
        <p14:creationId xmlns:p14="http://schemas.microsoft.com/office/powerpoint/2010/main" val="4133749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um Vertica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549827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 Vertica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9" name="Slide Number Placeholder 8"/>
          <p:cNvSpPr>
            <a:spLocks noGrp="1"/>
          </p:cNvSpPr>
          <p:nvPr>
            <p:ph type="sldNum" sz="quarter" idx="12"/>
          </p:nvPr>
        </p:nvSpPr>
        <p:spPr/>
        <p:txBody>
          <a:bodyPr/>
          <a:lstStyle/>
          <a:p>
            <a:fld id="{00D2943B-758A-4CF1-980F-AA1B50EABEDC}" type="slidenum">
              <a:rPr lang="en-US" smtClean="0"/>
              <a:t>‹#›</a:t>
            </a:fld>
            <a:endParaRPr lang="en-US"/>
          </a:p>
        </p:txBody>
      </p:sp>
      <p:sp>
        <p:nvSpPr>
          <p:cNvPr id="10" name="Content Placeholder 3"/>
          <p:cNvSpPr>
            <a:spLocks noGrp="1"/>
          </p:cNvSpPr>
          <p:nvPr>
            <p:ph sz="half" idx="13" hasCustomPrompt="1"/>
          </p:nvPr>
        </p:nvSpPr>
        <p:spPr>
          <a:xfrm>
            <a:off x="6172200" y="2505075"/>
            <a:ext cx="5183188" cy="3684588"/>
          </a:xfrm>
        </p:spPr>
        <p:txBody>
          <a:bodyPr/>
          <a:lstStyle>
            <a:lvl1pPr>
              <a:defRPr/>
            </a:lvl1pPr>
            <a:lvl2pPr>
              <a:defRPr/>
            </a:lvl2pPr>
            <a:lvl3pPr>
              <a:defRPr/>
            </a:lvl3pPr>
            <a:lvl4pPr>
              <a:defRPr/>
            </a:lvl4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1927159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avy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solidFill>
                  <a:srgbClr val="0D95AD"/>
                </a:solidFill>
              </a:rPr>
              <a:t>Navy 10 | </a:t>
            </a:r>
            <a:r>
              <a:rPr lang="en-US" smtClean="0">
                <a:solidFill>
                  <a:srgbClr val="4AB6C5"/>
                </a:solidFill>
              </a:rPr>
              <a:t>Navy 10| </a:t>
            </a:r>
            <a:r>
              <a:rPr lang="en-US" smtClean="0">
                <a:solidFill>
                  <a:srgbClr val="A4DBE2"/>
                </a:solidFill>
              </a:rPr>
              <a:t>Navy 10| </a:t>
            </a:r>
            <a:r>
              <a:rPr lang="en-US" smtClean="0"/>
              <a:t>Navy 10|</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4207835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Light Head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a:p>
        </p:txBody>
      </p:sp>
      <p:pic>
        <p:nvPicPr>
          <p:cNvPr id="4" name="Content Placeholder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013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120898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Medium Head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260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527167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Medium Horiztonal 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Slide Number Placeholder 4"/>
          <p:cNvSpPr>
            <a:spLocks noGrp="1"/>
          </p:cNvSpPr>
          <p:nvPr>
            <p:ph type="sldNum" sz="quarter" idx="12"/>
          </p:nvPr>
        </p:nvSpPr>
        <p:spPr>
          <a:xfrm>
            <a:off x="4722876" y="6558986"/>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880541"/>
            <a:ext cx="612894" cy="612474"/>
          </a:xfrm>
          <a:prstGeom prst="rect">
            <a:avLst/>
          </a:prstGeom>
        </p:spPr>
      </p:pic>
    </p:spTree>
    <p:extLst>
      <p:ext uri="{BB962C8B-B14F-4D97-AF65-F5344CB8AC3E}">
        <p14:creationId xmlns:p14="http://schemas.microsoft.com/office/powerpoint/2010/main" val="1969134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Light Horizont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5" name="Slide Number Placeholder 4"/>
          <p:cNvSpPr>
            <a:spLocks noGrp="1"/>
          </p:cNvSpPr>
          <p:nvPr>
            <p:ph type="sldNum" sz="quarter" idx="12"/>
          </p:nvPr>
        </p:nvSpPr>
        <p:spPr>
          <a:xfrm>
            <a:off x="4722876" y="6492875"/>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49208" y="5801577"/>
            <a:ext cx="612894" cy="612474"/>
          </a:xfrm>
          <a:prstGeom prst="rect">
            <a:avLst/>
          </a:prstGeom>
        </p:spPr>
      </p:pic>
    </p:spTree>
    <p:extLst>
      <p:ext uri="{BB962C8B-B14F-4D97-AF65-F5344CB8AC3E}">
        <p14:creationId xmlns:p14="http://schemas.microsoft.com/office/powerpoint/2010/main" val="3016881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Medium Vertic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409710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edium Vertic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1548935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ight Vertica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5" name="Slide Number Placeholder 4"/>
          <p:cNvSpPr>
            <a:spLocks noGrp="1"/>
          </p:cNvSpPr>
          <p:nvPr>
            <p:ph type="sldNum" sz="quarter" idx="12"/>
          </p:nvPr>
        </p:nvSpPr>
        <p:spPr/>
        <p:txBody>
          <a:bodyPr/>
          <a:lstStyle/>
          <a:p>
            <a:fld id="{00D2943B-758A-4CF1-980F-AA1B50EABED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061989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Navy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111055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Medium Horizontal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4" name="Slide Number Placeholder 3"/>
          <p:cNvSpPr>
            <a:spLocks noGrp="1"/>
          </p:cNvSpPr>
          <p:nvPr>
            <p:ph type="sldNum" sz="quarter" idx="12"/>
          </p:nvPr>
        </p:nvSpPr>
        <p:spPr>
          <a:xfrm>
            <a:off x="4722876" y="6544312"/>
            <a:ext cx="2743200" cy="365125"/>
          </a:xfrm>
        </p:spPr>
        <p:txBody>
          <a:bodyPr/>
          <a:lstStyle>
            <a:lvl1pPr>
              <a:defRPr>
                <a:solidFill>
                  <a:schemeClr val="bg1"/>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859329"/>
            <a:ext cx="612894" cy="612474"/>
          </a:xfrm>
          <a:prstGeom prst="rect">
            <a:avLst/>
          </a:prstGeom>
        </p:spPr>
      </p:pic>
    </p:spTree>
    <p:extLst>
      <p:ext uri="{BB962C8B-B14F-4D97-AF65-F5344CB8AC3E}">
        <p14:creationId xmlns:p14="http://schemas.microsoft.com/office/powerpoint/2010/main" val="1078595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ight Horizontal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4" name="Slide Number Placeholder 3"/>
          <p:cNvSpPr>
            <a:spLocks noGrp="1"/>
          </p:cNvSpPr>
          <p:nvPr>
            <p:ph type="sldNum" sz="quarter" idx="12"/>
          </p:nvPr>
        </p:nvSpPr>
        <p:spPr>
          <a:xfrm>
            <a:off x="4722876" y="6495695"/>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10707" y="5872238"/>
            <a:ext cx="612894" cy="612474"/>
          </a:xfrm>
          <a:prstGeom prst="rect">
            <a:avLst/>
          </a:prstGeom>
        </p:spPr>
      </p:pic>
    </p:spTree>
    <p:extLst>
      <p:ext uri="{BB962C8B-B14F-4D97-AF65-F5344CB8AC3E}">
        <p14:creationId xmlns:p14="http://schemas.microsoft.com/office/powerpoint/2010/main" val="709254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Medium Vertical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995815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ight Vertical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D2943B-758A-4CF1-980F-AA1B50EABEDC}"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223182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Navy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92097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Medium Horizontal Content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a:xfrm>
            <a:off x="4722876" y="6558986"/>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4"/>
          </a:xfrm>
          <a:prstGeom prst="rect">
            <a:avLst/>
          </a:prstGeom>
        </p:spPr>
      </p:pic>
    </p:spTree>
    <p:extLst>
      <p:ext uri="{BB962C8B-B14F-4D97-AF65-F5344CB8AC3E}">
        <p14:creationId xmlns:p14="http://schemas.microsoft.com/office/powerpoint/2010/main" val="2132845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Light Horizontal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7" name="Slide Number Placeholder 6"/>
          <p:cNvSpPr>
            <a:spLocks noGrp="1"/>
          </p:cNvSpPr>
          <p:nvPr>
            <p:ph type="sldNum" sz="quarter" idx="12"/>
          </p:nvPr>
        </p:nvSpPr>
        <p:spPr>
          <a:xfrm>
            <a:off x="4722876" y="6534745"/>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44173"/>
            <a:ext cx="612894" cy="612474"/>
          </a:xfrm>
          <a:prstGeom prst="rect">
            <a:avLst/>
          </a:prstGeom>
        </p:spPr>
      </p:pic>
    </p:spTree>
    <p:extLst>
      <p:ext uri="{BB962C8B-B14F-4D97-AF65-F5344CB8AC3E}">
        <p14:creationId xmlns:p14="http://schemas.microsoft.com/office/powerpoint/2010/main" val="3854008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Medium Vertical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95662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Light Vertic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p:txBody>
          <a:bodyPr/>
          <a:lstStyle/>
          <a:p>
            <a:fld id="{00D2943B-758A-4CF1-980F-AA1B50EABED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530792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Light Vertical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675140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Navy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153959"/>
                </a:solidFill>
              </a:rPr>
              <a:t>Testing 1 | </a:t>
            </a:r>
            <a:r>
              <a:rPr lang="en-US" dirty="0" smtClean="0">
                <a:solidFill>
                  <a:srgbClr val="1F517F"/>
                </a:solidFill>
              </a:rPr>
              <a:t>Testing 1 |</a:t>
            </a:r>
            <a:r>
              <a:rPr lang="en-US" dirty="0" smtClean="0">
                <a:solidFill>
                  <a:srgbClr val="4B708A"/>
                </a:solidFill>
              </a:rPr>
              <a:t>Testing 1</a:t>
            </a:r>
            <a:r>
              <a:rPr lang="en-US" dirty="0" smtClean="0"/>
              <a:t> </a:t>
            </a:r>
            <a:r>
              <a:rPr lang="en-US" dirty="0" smtClean="0">
                <a:solidFill>
                  <a:srgbClr val="4B708A"/>
                </a:solidFill>
              </a:rPr>
              <a:t>|</a:t>
            </a:r>
            <a:r>
              <a:rPr lang="en-US" dirty="0" smtClean="0">
                <a:solidFill>
                  <a:srgbClr val="0D95AD"/>
                </a:solidFill>
              </a:rPr>
              <a:t>Testing 1 |</a:t>
            </a:r>
            <a:r>
              <a:rPr lang="en-US" dirty="0" smtClean="0">
                <a:solidFill>
                  <a:schemeClr val="accent2"/>
                </a:solidFill>
              </a:rPr>
              <a:t>Testing 1 |</a:t>
            </a:r>
            <a:endParaRPr lang="en-US" dirty="0" smtClean="0"/>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088147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Medium Horizont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8986"/>
            <a:ext cx="12188952" cy="362349"/>
          </a:xfrm>
          <a:prstGeom prst="rect">
            <a:avLst/>
          </a:prstGeom>
        </p:spPr>
      </p:pic>
      <p:sp>
        <p:nvSpPr>
          <p:cNvPr id="7" name="Slide Number Placeholder 6"/>
          <p:cNvSpPr>
            <a:spLocks noGrp="1"/>
          </p:cNvSpPr>
          <p:nvPr>
            <p:ph type="sldNum" sz="quarter" idx="12"/>
          </p:nvPr>
        </p:nvSpPr>
        <p:spPr>
          <a:xfrm>
            <a:off x="4722876" y="6548775"/>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4"/>
          </a:xfrm>
          <a:prstGeom prst="rect">
            <a:avLst/>
          </a:prstGeom>
        </p:spPr>
      </p:pic>
    </p:spTree>
    <p:extLst>
      <p:ext uri="{BB962C8B-B14F-4D97-AF65-F5344CB8AC3E}">
        <p14:creationId xmlns:p14="http://schemas.microsoft.com/office/powerpoint/2010/main" val="3181966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Light Horizont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98517"/>
            <a:ext cx="12188952" cy="359483"/>
          </a:xfrm>
          <a:prstGeom prst="rect">
            <a:avLst/>
          </a:prstGeom>
        </p:spPr>
      </p:pic>
      <p:sp>
        <p:nvSpPr>
          <p:cNvPr id="7" name="Slide Number Placeholder 6"/>
          <p:cNvSpPr>
            <a:spLocks noGrp="1"/>
          </p:cNvSpPr>
          <p:nvPr>
            <p:ph type="sldNum" sz="quarter" idx="12"/>
          </p:nvPr>
        </p:nvSpPr>
        <p:spPr>
          <a:xfrm>
            <a:off x="4722876" y="6498517"/>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04" y="5861050"/>
            <a:ext cx="612894" cy="612474"/>
          </a:xfrm>
          <a:prstGeom prst="rect">
            <a:avLst/>
          </a:prstGeom>
        </p:spPr>
      </p:pic>
    </p:spTree>
    <p:extLst>
      <p:ext uri="{BB962C8B-B14F-4D97-AF65-F5344CB8AC3E}">
        <p14:creationId xmlns:p14="http://schemas.microsoft.com/office/powerpoint/2010/main" val="1529142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Medium Vertic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753442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Light Vertical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7" name="Slide Number Placeholder 6"/>
          <p:cNvSpPr>
            <a:spLocks noGrp="1"/>
          </p:cNvSpPr>
          <p:nvPr>
            <p:ph type="sldNum" sz="quarter" idx="12"/>
          </p:nvPr>
        </p:nvSpPr>
        <p:spPr/>
        <p:txBody>
          <a:bodyPr/>
          <a:lstStyle/>
          <a:p>
            <a:fld id="{00D2943B-758A-4CF1-980F-AA1B50EABED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646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84848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vy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p:txBody>
          <a:bodyPr/>
          <a:lstStyle>
            <a:lvl1pPr>
              <a:defRPr/>
            </a:lvl1pPr>
            <a:lvl3pPr>
              <a:defRPr/>
            </a:lvl3pPr>
            <a:lvl4pPr marL="1600200" marR="0"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None/>
              <a:tabLst/>
              <a:defRPr/>
            </a:lvl5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marL="1600200" marR="0" lvl="3"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marL="2057400" marR="0" lvl="4"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marL="2057400" marR="0" lvl="4" indent="-2286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endParaRPr lang="en-US" dirty="0" smtClean="0"/>
          </a:p>
          <a:p>
            <a:pPr lvl="3"/>
            <a:endParaRPr lang="en-US" dirty="0" smtClean="0"/>
          </a:p>
        </p:txBody>
      </p:sp>
      <p:sp>
        <p:nvSpPr>
          <p:cNvPr id="6" name="Slide Number Placeholder 5"/>
          <p:cNvSpPr>
            <a:spLocks noGrp="1"/>
          </p:cNvSpPr>
          <p:nvPr>
            <p:ph type="sldNum" sz="quarter" idx="12"/>
          </p:nvPr>
        </p:nvSpPr>
        <p:spPr>
          <a:xfrm>
            <a:off x="4724400" y="6342168"/>
            <a:ext cx="2743200" cy="365125"/>
          </a:xfrm>
        </p:spPr>
        <p:txBody>
          <a:bodyPr/>
          <a:lstStyle>
            <a:lvl1pPr>
              <a:defRPr>
                <a:solidFill>
                  <a:schemeClr val="bg2"/>
                </a:solidFill>
              </a:defRPr>
            </a:lvl1pPr>
          </a:lstStyle>
          <a:p>
            <a:fld id="{00D2943B-758A-4CF1-980F-AA1B50EABEDC}"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201718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Light Header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838200" y="2000820"/>
            <a:ext cx="10515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a:xfrm>
            <a:off x="4724400" y="6361634"/>
            <a:ext cx="2743200" cy="365125"/>
          </a:xfrm>
        </p:spPr>
        <p:txBody>
          <a:bodyPr/>
          <a:lstStyle/>
          <a:p>
            <a:fld id="{00D2943B-758A-4CF1-980F-AA1B50EABEDC}" type="slidenum">
              <a:rPr lang="en-US" smtClean="0"/>
              <a:t>‹#›</a:t>
            </a:fld>
            <a:endParaRPr lang="en-US"/>
          </a:p>
        </p:txBody>
      </p:sp>
      <p:pic>
        <p:nvPicPr>
          <p:cNvPr id="5"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013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38122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edium Header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a:xfrm>
            <a:off x="838200" y="2000820"/>
            <a:ext cx="10515600" cy="4351338"/>
          </a:xfrm>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a:xfrm>
            <a:off x="4724400" y="6361634"/>
            <a:ext cx="2743200" cy="365125"/>
          </a:xfrm>
        </p:spPr>
        <p:txBody>
          <a:bodyPr/>
          <a:lstStyle/>
          <a:p>
            <a:fld id="{00D2943B-758A-4CF1-980F-AA1B50EABEDC}" type="slidenum">
              <a:rPr lang="en-US" smtClean="0"/>
              <a:t>‹#›</a:t>
            </a:fld>
            <a:endParaRPr lang="en-US"/>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90688"/>
            <a:ext cx="10515600" cy="3126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6176963"/>
            <a:ext cx="612894" cy="612474"/>
          </a:xfrm>
          <a:prstGeom prst="rect">
            <a:avLst/>
          </a:prstGeom>
        </p:spPr>
      </p:pic>
    </p:spTree>
    <p:extLst>
      <p:ext uri="{BB962C8B-B14F-4D97-AF65-F5344CB8AC3E}">
        <p14:creationId xmlns:p14="http://schemas.microsoft.com/office/powerpoint/2010/main" val="195501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Medium Horizontal 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6558986"/>
            <a:ext cx="12188952" cy="362349"/>
          </a:xfrm>
          <a:prstGeom prst="rect">
            <a:avLst/>
          </a:prstGeom>
        </p:spPr>
      </p:pic>
      <p:sp>
        <p:nvSpPr>
          <p:cNvPr id="2" name="Title 1"/>
          <p:cNvSpPr>
            <a:spLocks noGrp="1"/>
          </p:cNvSpPr>
          <p:nvPr>
            <p:ph type="title" hasCustomPrompt="1"/>
          </p:nvPr>
        </p:nvSpPr>
        <p:spPr/>
        <p:txBody>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p>
        </p:txBody>
      </p:sp>
      <p:sp>
        <p:nvSpPr>
          <p:cNvPr id="6" name="Slide Number Placeholder 5"/>
          <p:cNvSpPr>
            <a:spLocks noGrp="1"/>
          </p:cNvSpPr>
          <p:nvPr>
            <p:ph type="sldNum" sz="quarter" idx="12"/>
          </p:nvPr>
        </p:nvSpPr>
        <p:spPr>
          <a:xfrm>
            <a:off x="4722876" y="6558986"/>
            <a:ext cx="2743200" cy="365125"/>
          </a:xfrm>
        </p:spPr>
        <p:txBody>
          <a:bodyPr/>
          <a:lstStyle>
            <a:lvl1pPr>
              <a:defRPr>
                <a:solidFill>
                  <a:schemeClr val="tx1"/>
                </a:solidFill>
              </a:defRPr>
            </a:lvl1pPr>
          </a:lstStyle>
          <a:p>
            <a:fld id="{00D2943B-758A-4CF1-980F-AA1B50EABEDC}"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9583" y="5870726"/>
            <a:ext cx="612894" cy="612474"/>
          </a:xfrm>
          <a:prstGeom prst="rect">
            <a:avLst/>
          </a:prstGeom>
        </p:spPr>
      </p:pic>
    </p:spTree>
    <p:extLst>
      <p:ext uri="{BB962C8B-B14F-4D97-AF65-F5344CB8AC3E}">
        <p14:creationId xmlns:p14="http://schemas.microsoft.com/office/powerpoint/2010/main" val="1932996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smtClean="0">
              <a:solidFill>
                <a:srgbClr val="0D95AD"/>
              </a:solidFill>
            </a:endParaRPr>
          </a:p>
          <a:p>
            <a:pPr lvl="1"/>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smtClean="0">
              <a:solidFill>
                <a:srgbClr val="0D95AD"/>
              </a:solidFill>
            </a:endParaRPr>
          </a:p>
          <a:p>
            <a:pPr lvl="2"/>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smtClean="0">
              <a:solidFill>
                <a:srgbClr val="0D95AD"/>
              </a:solidFill>
            </a:endParaRPr>
          </a:p>
          <a:p>
            <a:pPr lvl="3"/>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smtClean="0">
              <a:solidFill>
                <a:srgbClr val="0D95AD"/>
              </a:solidFill>
            </a:endParaRPr>
          </a:p>
          <a:p>
            <a:pPr lvl="4"/>
            <a:r>
              <a:rPr lang="en-US" dirty="0" smtClean="0">
                <a:solidFill>
                  <a:srgbClr val="0D95AD"/>
                </a:solidFill>
              </a:rPr>
              <a:t>Navy 10 | </a:t>
            </a:r>
            <a:r>
              <a:rPr lang="en-US" dirty="0" smtClean="0">
                <a:solidFill>
                  <a:srgbClr val="4AB6C5"/>
                </a:solidFill>
              </a:rPr>
              <a:t>Navy 10| </a:t>
            </a:r>
            <a:r>
              <a:rPr lang="en-US" dirty="0" smtClean="0">
                <a:solidFill>
                  <a:srgbClr val="A4DBE2"/>
                </a:solidFill>
              </a:rPr>
              <a:t>Navy 10| </a:t>
            </a:r>
            <a:r>
              <a:rPr lang="en-US" dirty="0" smtClean="0"/>
              <a:t>Navy 10|</a:t>
            </a:r>
            <a:endParaRPr lang="en-US" dirty="0" smtClean="0">
              <a:solidFill>
                <a:srgbClr val="0D95AD"/>
              </a:solidFill>
            </a:endParaRPr>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bg2"/>
                </a:solidFill>
              </a:defRPr>
            </a:lvl1pPr>
          </a:lstStyle>
          <a:p>
            <a:fld id="{00D2943B-758A-4CF1-980F-AA1B50EABEDC}" type="slidenum">
              <a:rPr lang="en-US" smtClean="0"/>
              <a:pPr/>
              <a:t>‹#›</a:t>
            </a:fld>
            <a:endParaRPr lang="en-US" dirty="0"/>
          </a:p>
        </p:txBody>
      </p:sp>
    </p:spTree>
    <p:extLst>
      <p:ext uri="{BB962C8B-B14F-4D97-AF65-F5344CB8AC3E}">
        <p14:creationId xmlns:p14="http://schemas.microsoft.com/office/powerpoint/2010/main" val="3706487917"/>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5" r:id="rId3"/>
    <p:sldLayoutId id="2147483666" r:id="rId4"/>
    <p:sldLayoutId id="2147483658" r:id="rId5"/>
    <p:sldLayoutId id="2147483713" r:id="rId6"/>
    <p:sldLayoutId id="2147483712" r:id="rId7"/>
    <p:sldLayoutId id="2147483714" r:id="rId8"/>
    <p:sldLayoutId id="2147483689" r:id="rId9"/>
    <p:sldLayoutId id="2147483688" r:id="rId10"/>
    <p:sldLayoutId id="2147483667" r:id="rId11"/>
    <p:sldLayoutId id="2147483659" r:id="rId12"/>
    <p:sldLayoutId id="2147483651" r:id="rId13"/>
    <p:sldLayoutId id="2147483720" r:id="rId14"/>
    <p:sldLayoutId id="2147483717" r:id="rId15"/>
    <p:sldLayoutId id="2147483692" r:id="rId16"/>
    <p:sldLayoutId id="2147483691" r:id="rId17"/>
    <p:sldLayoutId id="2147483668" r:id="rId18"/>
    <p:sldLayoutId id="2147483660" r:id="rId19"/>
    <p:sldLayoutId id="2147483652" r:id="rId20"/>
    <p:sldLayoutId id="2147483722" r:id="rId21"/>
    <p:sldLayoutId id="2147483721" r:id="rId22"/>
    <p:sldLayoutId id="2147483695" r:id="rId23"/>
    <p:sldLayoutId id="2147483694" r:id="rId24"/>
    <p:sldLayoutId id="2147483669" r:id="rId25"/>
    <p:sldLayoutId id="2147483661" r:id="rId26"/>
    <p:sldLayoutId id="2147483653" r:id="rId27"/>
    <p:sldLayoutId id="2147483723" r:id="rId28"/>
    <p:sldLayoutId id="2147483724" r:id="rId29"/>
    <p:sldLayoutId id="2147483698" r:id="rId30"/>
    <p:sldLayoutId id="2147483697" r:id="rId31"/>
    <p:sldLayoutId id="2147483670" r:id="rId32"/>
    <p:sldLayoutId id="2147483662" r:id="rId33"/>
    <p:sldLayoutId id="2147483654" r:id="rId34"/>
    <p:sldLayoutId id="2147483726" r:id="rId35"/>
    <p:sldLayoutId id="2147483727" r:id="rId36"/>
    <p:sldLayoutId id="2147483701" r:id="rId37"/>
    <p:sldLayoutId id="2147483700" r:id="rId38"/>
    <p:sldLayoutId id="2147483672" r:id="rId39"/>
    <p:sldLayoutId id="2147483671" r:id="rId40"/>
    <p:sldLayoutId id="2147483655" r:id="rId41"/>
    <p:sldLayoutId id="2147483704" r:id="rId42"/>
    <p:sldLayoutId id="2147483703" r:id="rId43"/>
    <p:sldLayoutId id="2147483673" r:id="rId44"/>
    <p:sldLayoutId id="2147483663" r:id="rId45"/>
    <p:sldLayoutId id="2147483656" r:id="rId46"/>
    <p:sldLayoutId id="2147483707" r:id="rId47"/>
    <p:sldLayoutId id="2147483706" r:id="rId48"/>
    <p:sldLayoutId id="2147483674" r:id="rId49"/>
    <p:sldLayoutId id="2147483664" r:id="rId50"/>
    <p:sldLayoutId id="2147483657" r:id="rId51"/>
    <p:sldLayoutId id="2147483710" r:id="rId52"/>
    <p:sldLayoutId id="2147483709" r:id="rId53"/>
    <p:sldLayoutId id="2147483675" r:id="rId54"/>
    <p:sldLayoutId id="2147483665" r:id="rId55"/>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baseline="0">
          <a:solidFill>
            <a:schemeClr val="bg2"/>
          </a:solidFill>
          <a:latin typeface="+mn-lt"/>
          <a:ea typeface="+mn-ea"/>
          <a:cs typeface="+mn-cs"/>
        </a:defRPr>
      </a:lvl1pPr>
      <a:lvl2pPr marL="800100" indent="-3429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1.xml"/><Relationship Id="rId4" Type="http://schemas.openxmlformats.org/officeDocument/2006/relationships/hyperlink" Target="http://www.ilhpp.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3"/>
                </a:solidFill>
              </a:rPr>
              <a:t>Constructive Conflict for the Individual</a:t>
            </a:r>
            <a:endParaRPr lang="en-US" dirty="0">
              <a:solidFill>
                <a:schemeClr val="accent3"/>
              </a:solidFill>
              <a:latin typeface="Cambria" panose="02040503050406030204" pitchFamily="18" charset="0"/>
            </a:endParaRPr>
          </a:p>
        </p:txBody>
      </p:sp>
      <p:sp>
        <p:nvSpPr>
          <p:cNvPr id="3" name="Subtitle 2"/>
          <p:cNvSpPr>
            <a:spLocks noGrp="1"/>
          </p:cNvSpPr>
          <p:nvPr>
            <p:ph type="subTitle" idx="1"/>
          </p:nvPr>
        </p:nvSpPr>
        <p:spPr/>
        <p:txBody>
          <a:bodyPr/>
          <a:lstStyle/>
          <a:p>
            <a:r>
              <a:rPr lang="en-US" sz="3600" dirty="0" smtClean="0">
                <a:solidFill>
                  <a:srgbClr val="0D95AD"/>
                </a:solidFill>
              </a:rPr>
              <a:t>Illinois Human Performance Project</a:t>
            </a:r>
            <a:endParaRPr lang="en-US" sz="3600" dirty="0">
              <a:solidFill>
                <a:schemeClr val="bg2"/>
              </a:solidFill>
            </a:endParaRPr>
          </a:p>
          <a:p>
            <a:endParaRPr lang="en-US" dirty="0"/>
          </a:p>
        </p:txBody>
      </p:sp>
    </p:spTree>
    <p:extLst>
      <p:ext uri="{BB962C8B-B14F-4D97-AF65-F5344CB8AC3E}">
        <p14:creationId xmlns:p14="http://schemas.microsoft.com/office/powerpoint/2010/main" val="302171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586" y="0"/>
            <a:ext cx="11562413" cy="1321399"/>
          </a:xfrm>
        </p:spPr>
        <p:txBody>
          <a:bodyPr/>
          <a:lstStyle/>
          <a:p>
            <a:r>
              <a:rPr lang="en-US" dirty="0" smtClean="0">
                <a:solidFill>
                  <a:schemeClr val="accent1"/>
                </a:solidFill>
              </a:rPr>
              <a:t>Start with Heart</a:t>
            </a:r>
            <a:endParaRPr lang="en-US" dirty="0">
              <a:solidFill>
                <a:schemeClr val="accent1"/>
              </a:solidFill>
            </a:endParaRPr>
          </a:p>
        </p:txBody>
      </p:sp>
      <p:sp>
        <p:nvSpPr>
          <p:cNvPr id="5" name="Subtitle 4"/>
          <p:cNvSpPr>
            <a:spLocks noGrp="1"/>
          </p:cNvSpPr>
          <p:nvPr>
            <p:ph type="subTitle" idx="1"/>
          </p:nvPr>
        </p:nvSpPr>
        <p:spPr>
          <a:xfrm>
            <a:off x="629585" y="1321399"/>
            <a:ext cx="11562413" cy="1655762"/>
          </a:xfrm>
        </p:spPr>
        <p:txBody>
          <a:bodyPr/>
          <a:lstStyle/>
          <a:p>
            <a:r>
              <a:rPr lang="en-US" dirty="0" smtClean="0"/>
              <a:t>How to Stay Focused on What You Really Want</a:t>
            </a:r>
            <a:endParaRPr lang="en-US" dirty="0"/>
          </a:p>
        </p:txBody>
      </p:sp>
      <p:sp>
        <p:nvSpPr>
          <p:cNvPr id="3" name="Heart 2"/>
          <p:cNvSpPr/>
          <p:nvPr/>
        </p:nvSpPr>
        <p:spPr>
          <a:xfrm>
            <a:off x="4919269" y="2477905"/>
            <a:ext cx="2983043" cy="2608289"/>
          </a:xfrm>
          <a:prstGeom prst="heart">
            <a:avLst/>
          </a:prstGeom>
          <a:solidFill>
            <a:srgbClr val="C5E6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32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825500" y="1092200"/>
            <a:ext cx="10210800" cy="3657600"/>
          </a:xfrm>
          <a:prstGeom prst="wedgeRectCallout">
            <a:avLst>
              <a:gd name="adj1" fmla="val -20833"/>
              <a:gd name="adj2" fmla="val 739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2100" y="1587500"/>
            <a:ext cx="8928100" cy="2308324"/>
          </a:xfrm>
          <a:prstGeom prst="rect">
            <a:avLst/>
          </a:prstGeom>
          <a:noFill/>
        </p:spPr>
        <p:txBody>
          <a:bodyPr wrap="square" rtlCol="0">
            <a:spAutoFit/>
          </a:bodyPr>
          <a:lstStyle/>
          <a:p>
            <a:r>
              <a:rPr lang="en-US" sz="4800" dirty="0" smtClean="0">
                <a:latin typeface="+mj-lt"/>
              </a:rPr>
              <a:t>Our lives begin to end the day we become silent about things that matter.</a:t>
            </a:r>
            <a:endParaRPr lang="en-US" sz="4800" dirty="0">
              <a:latin typeface="+mj-lt"/>
            </a:endParaRPr>
          </a:p>
        </p:txBody>
      </p:sp>
      <p:sp>
        <p:nvSpPr>
          <p:cNvPr id="8" name="TextBox 7"/>
          <p:cNvSpPr txBox="1"/>
          <p:nvPr/>
        </p:nvSpPr>
        <p:spPr>
          <a:xfrm>
            <a:off x="5829300" y="3895824"/>
            <a:ext cx="4787900" cy="646331"/>
          </a:xfrm>
          <a:prstGeom prst="rect">
            <a:avLst/>
          </a:prstGeom>
          <a:noFill/>
        </p:spPr>
        <p:txBody>
          <a:bodyPr wrap="square" rtlCol="0">
            <a:spAutoFit/>
          </a:bodyPr>
          <a:lstStyle/>
          <a:p>
            <a:pPr algn="r"/>
            <a:r>
              <a:rPr lang="en-US" sz="3600" dirty="0" smtClean="0">
                <a:solidFill>
                  <a:schemeClr val="accent1"/>
                </a:solidFill>
                <a:latin typeface="+mj-lt"/>
              </a:rPr>
              <a:t>-Martin Luther King Jr.</a:t>
            </a:r>
            <a:endParaRPr lang="en-US" sz="3600" dirty="0">
              <a:solidFill>
                <a:schemeClr val="accent1"/>
              </a:solidFill>
              <a:latin typeface="+mj-lt"/>
            </a:endParaRPr>
          </a:p>
        </p:txBody>
      </p:sp>
      <p:pic>
        <p:nvPicPr>
          <p:cNvPr id="9" name="Picture 36" descr="Image result for quotation marks"/>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65803" y="1749272"/>
            <a:ext cx="655995" cy="4318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Image result for quotation marks"/>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3628088" y="3209772"/>
            <a:ext cx="655995" cy="43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3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Stop and Ask Yourself..</a:t>
            </a:r>
            <a:endParaRPr lang="en-US" dirty="0"/>
          </a:p>
        </p:txBody>
      </p:sp>
      <p:sp>
        <p:nvSpPr>
          <p:cNvPr id="5" name="Content Placeholder 4"/>
          <p:cNvSpPr>
            <a:spLocks noGrp="1"/>
          </p:cNvSpPr>
          <p:nvPr>
            <p:ph idx="1"/>
          </p:nvPr>
        </p:nvSpPr>
        <p:spPr/>
        <p:txBody>
          <a:bodyPr>
            <a:normAutofit lnSpcReduction="10000"/>
          </a:bodyPr>
          <a:lstStyle/>
          <a:p>
            <a:r>
              <a:rPr lang="en-US" dirty="0" smtClean="0"/>
              <a:t>What do I really want for myself?</a:t>
            </a:r>
          </a:p>
          <a:p>
            <a:pPr lvl="1"/>
            <a:r>
              <a:rPr lang="en-US" dirty="0"/>
              <a:t>“What I want is for my best friend to be more reliable. I’m tired of being let to down by them when they make commitments that I depend on</a:t>
            </a:r>
            <a:r>
              <a:rPr lang="en-US" dirty="0" smtClean="0"/>
              <a:t>.”</a:t>
            </a:r>
          </a:p>
          <a:p>
            <a:pPr marL="457200" lvl="1" indent="0">
              <a:buNone/>
            </a:pPr>
            <a:r>
              <a:rPr lang="en-US" dirty="0"/>
              <a:t>	</a:t>
            </a:r>
            <a:r>
              <a:rPr lang="en-US" dirty="0" smtClean="0"/>
              <a:t>					</a:t>
            </a:r>
            <a:r>
              <a:rPr lang="en-US" sz="3600" b="1" dirty="0" smtClean="0"/>
              <a:t>+</a:t>
            </a:r>
          </a:p>
          <a:p>
            <a:pPr lvl="1"/>
            <a:r>
              <a:rPr lang="en-US" dirty="0" smtClean="0"/>
              <a:t>“What I don’t want is to have a useless and heated conversation that creates bad feelings and doesn’t lead to change.”</a:t>
            </a:r>
          </a:p>
          <a:p>
            <a:pPr marL="457200" lvl="1" indent="0">
              <a:buNone/>
            </a:pPr>
            <a:r>
              <a:rPr lang="en-US" dirty="0"/>
              <a:t>	</a:t>
            </a:r>
            <a:r>
              <a:rPr lang="en-US" dirty="0" smtClean="0"/>
              <a:t>				</a:t>
            </a:r>
            <a:r>
              <a:rPr lang="en-US" b="1" dirty="0" smtClean="0"/>
              <a:t>             </a:t>
            </a:r>
            <a:r>
              <a:rPr lang="en-US" sz="3600" b="1" dirty="0" smtClean="0"/>
              <a:t>=</a:t>
            </a:r>
          </a:p>
          <a:p>
            <a:pPr lvl="1"/>
            <a:r>
              <a:rPr lang="en-US" dirty="0" smtClean="0"/>
              <a:t>“How can I have a candid conversation with my best friend about being more dependable and avoid creating bad feelings or wasting our time?”</a:t>
            </a:r>
          </a:p>
          <a:p>
            <a:r>
              <a:rPr lang="en-US" dirty="0" smtClean="0"/>
              <a:t>What do I really want for others?</a:t>
            </a:r>
          </a:p>
          <a:p>
            <a:r>
              <a:rPr lang="en-US" dirty="0" smtClean="0"/>
              <a:t>What do I really want for the relationship?</a:t>
            </a:r>
            <a:endParaRPr lang="en-US" dirty="0"/>
          </a:p>
        </p:txBody>
      </p:sp>
    </p:spTree>
    <p:extLst>
      <p:ext uri="{BB962C8B-B14F-4D97-AF65-F5344CB8AC3E}">
        <p14:creationId xmlns:p14="http://schemas.microsoft.com/office/powerpoint/2010/main" val="32827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Style Under Stress Test</a:t>
            </a:r>
            <a:endParaRPr lang="en-US" dirty="0"/>
          </a:p>
        </p:txBody>
      </p:sp>
      <p:sp>
        <p:nvSpPr>
          <p:cNvPr id="8" name="Text Placeholder 7"/>
          <p:cNvSpPr>
            <a:spLocks noGrp="1"/>
          </p:cNvSpPr>
          <p:nvPr>
            <p:ph type="body" idx="1"/>
          </p:nvPr>
        </p:nvSpPr>
        <p:spPr/>
        <p:txBody>
          <a:bodyPr>
            <a:normAutofit/>
          </a:bodyPr>
          <a:lstStyle/>
          <a:p>
            <a:r>
              <a:rPr lang="en-US" sz="2800" dirty="0" smtClean="0">
                <a:solidFill>
                  <a:schemeClr val="accent2"/>
                </a:solidFill>
              </a:rPr>
              <a:t>An Interactive Self-Reflection Activity</a:t>
            </a:r>
            <a:endParaRPr lang="en-US" sz="2800" dirty="0">
              <a:solidFill>
                <a:schemeClr val="accent2"/>
              </a:solidFill>
            </a:endParaRPr>
          </a:p>
        </p:txBody>
      </p:sp>
    </p:spTree>
    <p:extLst>
      <p:ext uri="{BB962C8B-B14F-4D97-AF65-F5344CB8AC3E}">
        <p14:creationId xmlns:p14="http://schemas.microsoft.com/office/powerpoint/2010/main" val="235371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32411441"/>
              </p:ext>
            </p:extLst>
          </p:nvPr>
        </p:nvGraphicFramePr>
        <p:xfrm>
          <a:off x="2032000" y="719666"/>
          <a:ext cx="8128000" cy="4693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21428615"/>
                    </a:ext>
                  </a:extLst>
                </a:gridCol>
                <a:gridCol w="4064000">
                  <a:extLst>
                    <a:ext uri="{9D8B030D-6E8A-4147-A177-3AD203B41FA5}">
                      <a16:colId xmlns:a16="http://schemas.microsoft.com/office/drawing/2014/main" val="1330822258"/>
                    </a:ext>
                  </a:extLst>
                </a:gridCol>
              </a:tblGrid>
              <a:tr h="370840">
                <a:tc>
                  <a:txBody>
                    <a:bodyPr/>
                    <a:lstStyle/>
                    <a:p>
                      <a:pPr algn="ctr"/>
                      <a:r>
                        <a:rPr lang="en-US" sz="3200" dirty="0" smtClean="0">
                          <a:solidFill>
                            <a:schemeClr val="tx1"/>
                          </a:solidFill>
                        </a:rPr>
                        <a:t>Inward</a:t>
                      </a:r>
                      <a:endParaRPr lang="en-US" sz="32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solidFill>
                            <a:schemeClr val="tx1"/>
                          </a:solidFill>
                        </a:rPr>
                        <a:t>Outward</a:t>
                      </a:r>
                      <a:endParaRPr lang="en-US" sz="32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8597551"/>
                  </a:ext>
                </a:extLst>
              </a:tr>
              <a:tr h="370840">
                <a:tc>
                  <a:txBody>
                    <a:bodyPr/>
                    <a:lstStyle/>
                    <a:p>
                      <a:r>
                        <a:rPr lang="en-US" sz="2800" b="1" dirty="0" smtClean="0"/>
                        <a:t>Masking</a:t>
                      </a:r>
                    </a:p>
                    <a:p>
                      <a:r>
                        <a:rPr lang="en-US" sz="2800" dirty="0" smtClean="0">
                          <a:latin typeface="Calibri" panose="020F0502020204030204" pitchFamily="34" charset="0"/>
                          <a:cs typeface="Calibri" panose="020F0502020204030204" pitchFamily="34" charset="0"/>
                        </a:rPr>
                        <a:t>⃝ 5</a:t>
                      </a:r>
                      <a:r>
                        <a:rPr lang="en-US" sz="2800" baseline="0" dirty="0" smtClean="0">
                          <a:latin typeface="Calibri" panose="020F0502020204030204" pitchFamily="34" charset="0"/>
                          <a:cs typeface="Calibri" panose="020F0502020204030204" pitchFamily="34" charset="0"/>
                        </a:rPr>
                        <a:t> (T)</a:t>
                      </a:r>
                    </a:p>
                    <a:p>
                      <a:r>
                        <a:rPr lang="en-US" sz="2800" dirty="0" smtClean="0">
                          <a:latin typeface="Calibri" panose="020F0502020204030204" pitchFamily="34" charset="0"/>
                          <a:cs typeface="Calibri" panose="020F0502020204030204" pitchFamily="34" charset="0"/>
                        </a:rPr>
                        <a:t>⃝ 6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1" dirty="0" smtClean="0"/>
                        <a:t>Controlling</a:t>
                      </a:r>
                    </a:p>
                    <a:p>
                      <a:r>
                        <a:rPr lang="en-US" sz="2800" dirty="0" smtClean="0">
                          <a:latin typeface="Calibri" panose="020F0502020204030204" pitchFamily="34" charset="0"/>
                          <a:cs typeface="Calibri" panose="020F0502020204030204" pitchFamily="34" charset="0"/>
                        </a:rPr>
                        <a:t>⃝ 7</a:t>
                      </a:r>
                      <a:r>
                        <a:rPr lang="en-US" sz="2800" baseline="0" dirty="0" smtClean="0">
                          <a:latin typeface="Calibri" panose="020F0502020204030204" pitchFamily="34" charset="0"/>
                          <a:cs typeface="Calibri" panose="020F0502020204030204" pitchFamily="34" charset="0"/>
                        </a:rPr>
                        <a:t> (T)</a:t>
                      </a:r>
                    </a:p>
                    <a:p>
                      <a:r>
                        <a:rPr lang="en-US" sz="2800" dirty="0" smtClean="0">
                          <a:latin typeface="Calibri" panose="020F0502020204030204" pitchFamily="34" charset="0"/>
                          <a:cs typeface="Calibri" panose="020F0502020204030204" pitchFamily="34" charset="0"/>
                        </a:rPr>
                        <a:t>⃝ 8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646602"/>
                  </a:ext>
                </a:extLst>
              </a:tr>
              <a:tr h="370840">
                <a:tc>
                  <a:txBody>
                    <a:bodyPr/>
                    <a:lstStyle/>
                    <a:p>
                      <a:r>
                        <a:rPr lang="en-US" sz="2800" b="1" dirty="0" smtClean="0"/>
                        <a:t>Avoiding</a:t>
                      </a:r>
                    </a:p>
                    <a:p>
                      <a:r>
                        <a:rPr lang="en-US" sz="2800" dirty="0" smtClean="0">
                          <a:latin typeface="Calibri" panose="020F0502020204030204" pitchFamily="34" charset="0"/>
                          <a:cs typeface="Calibri" panose="020F0502020204030204" pitchFamily="34" charset="0"/>
                        </a:rPr>
                        <a:t>⃝ 3 (T)</a:t>
                      </a:r>
                    </a:p>
                    <a:p>
                      <a:r>
                        <a:rPr lang="en-US" sz="2800" dirty="0" smtClean="0">
                          <a:latin typeface="Calibri" panose="020F0502020204030204" pitchFamily="34" charset="0"/>
                          <a:cs typeface="Calibri" panose="020F0502020204030204" pitchFamily="34" charset="0"/>
                        </a:rPr>
                        <a:t>⃝ 4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1" dirty="0" smtClean="0"/>
                        <a:t>Labeling</a:t>
                      </a:r>
                    </a:p>
                    <a:p>
                      <a:r>
                        <a:rPr lang="en-US" sz="2800" dirty="0" smtClean="0">
                          <a:latin typeface="Calibri" panose="020F0502020204030204" pitchFamily="34" charset="0"/>
                          <a:cs typeface="Calibri" panose="020F0502020204030204" pitchFamily="34" charset="0"/>
                        </a:rPr>
                        <a:t>⃝ 9   (T)</a:t>
                      </a:r>
                    </a:p>
                    <a:p>
                      <a:r>
                        <a:rPr lang="en-US" sz="2800" dirty="0" smtClean="0">
                          <a:latin typeface="Calibri" panose="020F0502020204030204" pitchFamily="34" charset="0"/>
                          <a:cs typeface="Calibri" panose="020F0502020204030204" pitchFamily="34" charset="0"/>
                        </a:rPr>
                        <a:t>⃝ 10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684802"/>
                  </a:ext>
                </a:extLst>
              </a:tr>
              <a:tr h="370840">
                <a:tc>
                  <a:txBody>
                    <a:bodyPr/>
                    <a:lstStyle/>
                    <a:p>
                      <a:r>
                        <a:rPr lang="en-US" sz="2800" b="1" dirty="0" smtClean="0"/>
                        <a:t>Withdrawing</a:t>
                      </a:r>
                    </a:p>
                    <a:p>
                      <a:r>
                        <a:rPr lang="en-US" sz="2800" dirty="0" smtClean="0">
                          <a:latin typeface="Calibri" panose="020F0502020204030204" pitchFamily="34" charset="0"/>
                          <a:cs typeface="Calibri" panose="020F0502020204030204" pitchFamily="34" charset="0"/>
                        </a:rPr>
                        <a:t>⃝ 1 (T)</a:t>
                      </a:r>
                    </a:p>
                    <a:p>
                      <a:r>
                        <a:rPr lang="en-US" sz="2800" dirty="0" smtClean="0">
                          <a:latin typeface="Calibri" panose="020F0502020204030204" pitchFamily="34" charset="0"/>
                          <a:cs typeface="Calibri" panose="020F0502020204030204" pitchFamily="34" charset="0"/>
                        </a:rPr>
                        <a:t>⃝ 2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1" dirty="0" smtClean="0"/>
                        <a:t>Attacking</a:t>
                      </a:r>
                    </a:p>
                    <a:p>
                      <a:r>
                        <a:rPr lang="en-US" sz="2800" dirty="0" smtClean="0">
                          <a:latin typeface="Calibri" panose="020F0502020204030204" pitchFamily="34" charset="0"/>
                          <a:cs typeface="Calibri" panose="020F0502020204030204" pitchFamily="34" charset="0"/>
                        </a:rPr>
                        <a:t>⃝ 11 (T)</a:t>
                      </a:r>
                    </a:p>
                    <a:p>
                      <a:r>
                        <a:rPr lang="en-US" sz="2800" dirty="0" smtClean="0">
                          <a:latin typeface="Calibri" panose="020F0502020204030204" pitchFamily="34" charset="0"/>
                          <a:cs typeface="Calibri" panose="020F0502020204030204" pitchFamily="34" charset="0"/>
                        </a:rPr>
                        <a:t>⃝ 12 (T)</a:t>
                      </a:r>
                      <a:endParaRPr lang="en-US" sz="28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9630908"/>
                  </a:ext>
                </a:extLst>
              </a:tr>
            </a:tbl>
          </a:graphicData>
        </a:graphic>
      </p:graphicFrame>
    </p:spTree>
    <p:extLst>
      <p:ext uri="{BB962C8B-B14F-4D97-AF65-F5344CB8AC3E}">
        <p14:creationId xmlns:p14="http://schemas.microsoft.com/office/powerpoint/2010/main" val="197799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Inward Vs. Outward</a:t>
            </a:r>
            <a:endParaRPr lang="en-US" dirty="0"/>
          </a:p>
        </p:txBody>
      </p:sp>
      <p:sp>
        <p:nvSpPr>
          <p:cNvPr id="7" name="Text Placeholder 6"/>
          <p:cNvSpPr>
            <a:spLocks noGrp="1"/>
          </p:cNvSpPr>
          <p:nvPr>
            <p:ph type="body" idx="1"/>
          </p:nvPr>
        </p:nvSpPr>
        <p:spPr/>
        <p:txBody>
          <a:bodyPr>
            <a:normAutofit/>
          </a:bodyPr>
          <a:lstStyle/>
          <a:p>
            <a:r>
              <a:rPr lang="en-US" sz="4400" dirty="0" smtClean="0"/>
              <a:t>INWARD</a:t>
            </a:r>
            <a:endParaRPr lang="en-US" sz="4400" dirty="0"/>
          </a:p>
        </p:txBody>
      </p:sp>
      <p:sp>
        <p:nvSpPr>
          <p:cNvPr id="8" name="Content Placeholder 7"/>
          <p:cNvSpPr>
            <a:spLocks noGrp="1"/>
          </p:cNvSpPr>
          <p:nvPr>
            <p:ph sz="half" idx="2"/>
          </p:nvPr>
        </p:nvSpPr>
        <p:spPr/>
        <p:txBody>
          <a:bodyPr>
            <a:normAutofit/>
          </a:bodyPr>
          <a:lstStyle/>
          <a:p>
            <a:r>
              <a:rPr lang="en-US" sz="4000" dirty="0" smtClean="0"/>
              <a:t>Masking</a:t>
            </a:r>
          </a:p>
          <a:p>
            <a:r>
              <a:rPr lang="en-US" sz="4000" dirty="0" smtClean="0"/>
              <a:t>Avoiding</a:t>
            </a:r>
          </a:p>
          <a:p>
            <a:r>
              <a:rPr lang="en-US" sz="4000" dirty="0" smtClean="0"/>
              <a:t>Withdrawing</a:t>
            </a:r>
          </a:p>
        </p:txBody>
      </p:sp>
      <p:sp>
        <p:nvSpPr>
          <p:cNvPr id="9" name="Text Placeholder 8"/>
          <p:cNvSpPr>
            <a:spLocks noGrp="1"/>
          </p:cNvSpPr>
          <p:nvPr>
            <p:ph type="body" sz="quarter" idx="3"/>
          </p:nvPr>
        </p:nvSpPr>
        <p:spPr/>
        <p:txBody>
          <a:bodyPr>
            <a:normAutofit/>
          </a:bodyPr>
          <a:lstStyle/>
          <a:p>
            <a:r>
              <a:rPr lang="en-US" sz="4400" dirty="0" smtClean="0"/>
              <a:t>OUTWARD</a:t>
            </a:r>
            <a:endParaRPr lang="en-US" sz="4400" dirty="0"/>
          </a:p>
        </p:txBody>
      </p:sp>
      <p:sp>
        <p:nvSpPr>
          <p:cNvPr id="10" name="Content Placeholder 9"/>
          <p:cNvSpPr>
            <a:spLocks noGrp="1"/>
          </p:cNvSpPr>
          <p:nvPr>
            <p:ph sz="half" idx="13"/>
          </p:nvPr>
        </p:nvSpPr>
        <p:spPr/>
        <p:txBody>
          <a:bodyPr>
            <a:normAutofit/>
          </a:bodyPr>
          <a:lstStyle/>
          <a:p>
            <a:r>
              <a:rPr lang="en-US" sz="4000" dirty="0" smtClean="0"/>
              <a:t>Controlling</a:t>
            </a:r>
          </a:p>
          <a:p>
            <a:r>
              <a:rPr lang="en-US" sz="4000" dirty="0" smtClean="0"/>
              <a:t>Labeling</a:t>
            </a:r>
          </a:p>
          <a:p>
            <a:r>
              <a:rPr lang="en-US" sz="4000" dirty="0" smtClean="0"/>
              <a:t>Attacking</a:t>
            </a:r>
            <a:endParaRPr lang="en-US" sz="4000" dirty="0"/>
          </a:p>
        </p:txBody>
      </p:sp>
    </p:spTree>
    <p:extLst>
      <p:ext uri="{BB962C8B-B14F-4D97-AF65-F5344CB8AC3E}">
        <p14:creationId xmlns:p14="http://schemas.microsoft.com/office/powerpoint/2010/main" val="81905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06" y="0"/>
            <a:ext cx="11599993" cy="1354580"/>
          </a:xfrm>
        </p:spPr>
        <p:txBody>
          <a:bodyPr/>
          <a:lstStyle/>
          <a:p>
            <a:pPr algn="ctr"/>
            <a:r>
              <a:rPr lang="en-US" dirty="0" smtClean="0"/>
              <a:t>Mutual Purpose &amp; Respect</a:t>
            </a:r>
            <a:endParaRPr lang="en-US" dirty="0"/>
          </a:p>
        </p:txBody>
      </p:sp>
      <p:sp>
        <p:nvSpPr>
          <p:cNvPr id="3" name="Text Placeholder 2"/>
          <p:cNvSpPr>
            <a:spLocks noGrp="1"/>
          </p:cNvSpPr>
          <p:nvPr>
            <p:ph type="body" idx="1"/>
          </p:nvPr>
        </p:nvSpPr>
        <p:spPr>
          <a:xfrm>
            <a:off x="592006" y="1354580"/>
            <a:ext cx="11599993" cy="1500187"/>
          </a:xfrm>
        </p:spPr>
        <p:txBody>
          <a:bodyPr>
            <a:normAutofit/>
          </a:bodyPr>
          <a:lstStyle/>
          <a:p>
            <a:pPr algn="ctr"/>
            <a:r>
              <a:rPr lang="en-US" sz="2800" dirty="0" smtClean="0">
                <a:solidFill>
                  <a:schemeClr val="accent2"/>
                </a:solidFill>
              </a:rPr>
              <a:t>How to Make it Safe to Talk About Almost Anything</a:t>
            </a:r>
            <a:endParaRPr lang="en-US" sz="2800" dirty="0">
              <a:solidFill>
                <a:schemeClr val="accent2"/>
              </a:solidFill>
            </a:endParaRPr>
          </a:p>
        </p:txBody>
      </p:sp>
      <p:pic>
        <p:nvPicPr>
          <p:cNvPr id="2052" name="Picture 4" descr="File:Handshake2.sv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7612" y="3517329"/>
            <a:ext cx="3328779" cy="192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5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Mutual Respect or Purpose is at Risk</a:t>
            </a:r>
            <a:endParaRPr lang="en-US" dirty="0"/>
          </a:p>
        </p:txBody>
      </p:sp>
      <p:sp>
        <p:nvSpPr>
          <p:cNvPr id="5" name="Content Placeholder 4"/>
          <p:cNvSpPr>
            <a:spLocks noGrp="1"/>
          </p:cNvSpPr>
          <p:nvPr>
            <p:ph idx="1"/>
          </p:nvPr>
        </p:nvSpPr>
        <p:spPr/>
        <p:txBody>
          <a:bodyPr>
            <a:normAutofit/>
          </a:bodyPr>
          <a:lstStyle/>
          <a:p>
            <a:r>
              <a:rPr lang="en-US" sz="4000" dirty="0" smtClean="0"/>
              <a:t>Apologize</a:t>
            </a:r>
          </a:p>
          <a:p>
            <a:r>
              <a:rPr lang="en-US" sz="4000" dirty="0" smtClean="0"/>
              <a:t>Contrast</a:t>
            </a:r>
          </a:p>
          <a:p>
            <a:r>
              <a:rPr lang="en-US" sz="4000" dirty="0" smtClean="0"/>
              <a:t>Create a Mutual Purpose</a:t>
            </a:r>
          </a:p>
          <a:p>
            <a:pPr lvl="1"/>
            <a:r>
              <a:rPr lang="en-US" sz="3600" b="1" dirty="0" smtClean="0"/>
              <a:t>C: </a:t>
            </a:r>
            <a:r>
              <a:rPr lang="en-US" sz="3600" dirty="0" smtClean="0"/>
              <a:t>Commit to Seek Mutual Purpose</a:t>
            </a:r>
          </a:p>
          <a:p>
            <a:pPr lvl="1"/>
            <a:r>
              <a:rPr lang="en-US" sz="3600" b="1" dirty="0" smtClean="0"/>
              <a:t>R: </a:t>
            </a:r>
            <a:r>
              <a:rPr lang="en-US" sz="3600" dirty="0" smtClean="0"/>
              <a:t>Recognize the Purpose Behind the Strategy</a:t>
            </a:r>
          </a:p>
          <a:p>
            <a:pPr lvl="1"/>
            <a:r>
              <a:rPr lang="en-US" sz="3600" b="1" dirty="0" smtClean="0"/>
              <a:t>I: </a:t>
            </a:r>
            <a:r>
              <a:rPr lang="en-US" sz="3600" dirty="0" smtClean="0"/>
              <a:t>Invent a Mutual Purpose</a:t>
            </a:r>
          </a:p>
          <a:p>
            <a:pPr lvl="1"/>
            <a:r>
              <a:rPr lang="en-US" sz="3600" b="1" dirty="0" smtClean="0"/>
              <a:t>B: </a:t>
            </a:r>
            <a:r>
              <a:rPr lang="en-US" sz="3600" dirty="0" smtClean="0"/>
              <a:t>Brainstorm New Strategies</a:t>
            </a:r>
            <a:endParaRPr lang="en-US" sz="3600" dirty="0"/>
          </a:p>
        </p:txBody>
      </p:sp>
      <p:pic>
        <p:nvPicPr>
          <p:cNvPr id="3074" name="Picture 2" descr="Image result for danger sig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95761" y="2416635"/>
            <a:ext cx="2302811" cy="205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20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Activity Scenario</a:t>
            </a:r>
            <a:endParaRPr lang="en-US" dirty="0"/>
          </a:p>
        </p:txBody>
      </p:sp>
      <p:sp>
        <p:nvSpPr>
          <p:cNvPr id="3" name="Content Placeholder 2"/>
          <p:cNvSpPr>
            <a:spLocks noGrp="1"/>
          </p:cNvSpPr>
          <p:nvPr>
            <p:ph idx="1"/>
          </p:nvPr>
        </p:nvSpPr>
        <p:spPr>
          <a:xfrm>
            <a:off x="838200" y="2240660"/>
            <a:ext cx="10515600" cy="4351338"/>
          </a:xfrm>
        </p:spPr>
        <p:txBody>
          <a:bodyPr>
            <a:normAutofit/>
          </a:bodyPr>
          <a:lstStyle/>
          <a:p>
            <a:pPr marL="0" indent="0">
              <a:buNone/>
            </a:pPr>
            <a:r>
              <a:rPr lang="en-US" sz="3200" dirty="0" smtClean="0"/>
              <a:t>You and your teammate were both invited to a party Saturday where you knew there was going to be alcohol and vaping. You made the decision to not go to the party and instead, went out to dinner with your cousins. Your teammate was influenced by another group of athletes to go to the party, and they went. You found out through another teammate via text and are disappointed in their decision. You are now back at school Monday and have to have a crucial conversation about commitment to the goals and creed you have set as a chapter.</a:t>
            </a:r>
            <a:endParaRPr lang="en-US" sz="3200" dirty="0"/>
          </a:p>
        </p:txBody>
      </p:sp>
    </p:spTree>
    <p:extLst>
      <p:ext uri="{BB962C8B-B14F-4D97-AF65-F5344CB8AC3E}">
        <p14:creationId xmlns:p14="http://schemas.microsoft.com/office/powerpoint/2010/main" val="346161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988" y="0"/>
            <a:ext cx="11570012" cy="1954186"/>
          </a:xfrm>
        </p:spPr>
        <p:txBody>
          <a:bodyPr/>
          <a:lstStyle/>
          <a:p>
            <a:pPr algn="ctr"/>
            <a:r>
              <a:rPr lang="en-US" dirty="0" smtClean="0"/>
              <a:t>Crucial Conversations &amp; Building Skills</a:t>
            </a:r>
            <a:endParaRPr lang="en-US" dirty="0"/>
          </a:p>
        </p:txBody>
      </p:sp>
      <p:sp>
        <p:nvSpPr>
          <p:cNvPr id="2" name="Text Placeholder 1"/>
          <p:cNvSpPr>
            <a:spLocks noGrp="1"/>
          </p:cNvSpPr>
          <p:nvPr>
            <p:ph type="body" idx="1"/>
          </p:nvPr>
        </p:nvSpPr>
        <p:spPr>
          <a:xfrm>
            <a:off x="621988" y="1954186"/>
            <a:ext cx="11570012" cy="1500187"/>
          </a:xfrm>
        </p:spPr>
        <p:txBody>
          <a:bodyPr/>
          <a:lstStyle/>
          <a:p>
            <a:pPr algn="ctr"/>
            <a:r>
              <a:rPr lang="en-US" dirty="0" smtClean="0">
                <a:solidFill>
                  <a:schemeClr val="accent1"/>
                </a:solidFill>
              </a:rPr>
              <a:t>Ways to Improve Communication Surrounding Conflict</a:t>
            </a:r>
            <a:endParaRPr lang="en-US" dirty="0">
              <a:solidFill>
                <a:schemeClr val="accent1"/>
              </a:solidFill>
            </a:endParaRPr>
          </a:p>
        </p:txBody>
      </p:sp>
      <p:pic>
        <p:nvPicPr>
          <p:cNvPr id="4098" name="Picture 2" descr="Image result for gears"/>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9650" y="2625434"/>
            <a:ext cx="4174687" cy="27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49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pPr marL="0" indent="0">
              <a:buNone/>
            </a:pPr>
            <a:r>
              <a:rPr lang="en-US" sz="3200" dirty="0" smtClean="0"/>
              <a:t>After this training, participants will be able to:</a:t>
            </a:r>
          </a:p>
          <a:p>
            <a:r>
              <a:rPr lang="en-US" sz="3200" dirty="0" smtClean="0"/>
              <a:t>Define “crucial conversations” through common examples and experiences</a:t>
            </a:r>
          </a:p>
          <a:p>
            <a:r>
              <a:rPr lang="en-US" sz="3200" dirty="0" smtClean="0"/>
              <a:t>Understand how to have difficult conversations with their peers</a:t>
            </a:r>
          </a:p>
          <a:p>
            <a:r>
              <a:rPr lang="en-US" sz="3200" dirty="0" smtClean="0"/>
              <a:t>Identify key components of how to work through and handle confrontation</a:t>
            </a:r>
          </a:p>
          <a:p>
            <a:r>
              <a:rPr lang="en-US" sz="3200" dirty="0" smtClean="0"/>
              <a:t>Utilize new tools for building positive communication</a:t>
            </a:r>
          </a:p>
          <a:p>
            <a:endParaRPr lang="en-US" dirty="0"/>
          </a:p>
        </p:txBody>
      </p:sp>
    </p:spTree>
    <p:extLst>
      <p:ext uri="{BB962C8B-B14F-4D97-AF65-F5344CB8AC3E}">
        <p14:creationId xmlns:p14="http://schemas.microsoft.com/office/powerpoint/2010/main" val="2328345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Guidelines</a:t>
            </a:r>
            <a:endParaRPr lang="en-US" dirty="0"/>
          </a:p>
        </p:txBody>
      </p:sp>
      <p:sp>
        <p:nvSpPr>
          <p:cNvPr id="3" name="Content Placeholder 2"/>
          <p:cNvSpPr>
            <a:spLocks noGrp="1"/>
          </p:cNvSpPr>
          <p:nvPr>
            <p:ph idx="1"/>
          </p:nvPr>
        </p:nvSpPr>
        <p:spPr>
          <a:xfrm>
            <a:off x="838200" y="2272668"/>
            <a:ext cx="10515600" cy="4351338"/>
          </a:xfrm>
        </p:spPr>
        <p:txBody>
          <a:bodyPr>
            <a:normAutofit fontScale="92500" lnSpcReduction="10000"/>
          </a:bodyPr>
          <a:lstStyle/>
          <a:p>
            <a:r>
              <a:rPr lang="en-US" dirty="0" smtClean="0"/>
              <a:t>Do </a:t>
            </a:r>
            <a:r>
              <a:rPr lang="en-US" dirty="0"/>
              <a:t>not "hit and run."  </a:t>
            </a:r>
            <a:endParaRPr lang="en-US" dirty="0" smtClean="0"/>
          </a:p>
          <a:p>
            <a:r>
              <a:rPr lang="en-US" dirty="0" smtClean="0"/>
              <a:t>Communicate </a:t>
            </a:r>
            <a:r>
              <a:rPr lang="en-US" dirty="0"/>
              <a:t>openly and directly your perceptions of, and feelings about, the issues in the conflict.  </a:t>
            </a:r>
            <a:endParaRPr lang="en-US" dirty="0" smtClean="0"/>
          </a:p>
          <a:p>
            <a:r>
              <a:rPr lang="en-US" dirty="0" smtClean="0"/>
              <a:t>Comprehend </a:t>
            </a:r>
            <a:r>
              <a:rPr lang="en-US" dirty="0"/>
              <a:t>as completely as possible the other person's views of, and feelings about, the conflict.</a:t>
            </a:r>
          </a:p>
          <a:p>
            <a:r>
              <a:rPr lang="en-US" dirty="0"/>
              <a:t>Value disagreement over the issues and the opportunity to work through that disagreement.  </a:t>
            </a:r>
            <a:endParaRPr lang="en-US" dirty="0" smtClean="0"/>
          </a:p>
          <a:p>
            <a:r>
              <a:rPr lang="en-US" dirty="0" smtClean="0"/>
              <a:t>Do </a:t>
            </a:r>
            <a:r>
              <a:rPr lang="en-US" dirty="0"/>
              <a:t>not demand change.  </a:t>
            </a:r>
          </a:p>
          <a:p>
            <a:r>
              <a:rPr lang="en-US" dirty="0" smtClean="0"/>
              <a:t>Invite </a:t>
            </a:r>
            <a:r>
              <a:rPr lang="en-US" dirty="0"/>
              <a:t>the other person to confront you about your behavior.  </a:t>
            </a:r>
            <a:endParaRPr lang="en-US" dirty="0" smtClean="0"/>
          </a:p>
          <a:p>
            <a:r>
              <a:rPr lang="en-US" dirty="0" smtClean="0"/>
              <a:t>Don't </a:t>
            </a:r>
            <a:r>
              <a:rPr lang="en-US" dirty="0"/>
              <a:t>preach to or interpret for the other person. </a:t>
            </a:r>
          </a:p>
        </p:txBody>
      </p:sp>
    </p:spTree>
    <p:extLst>
      <p:ext uri="{BB962C8B-B14F-4D97-AF65-F5344CB8AC3E}">
        <p14:creationId xmlns:p14="http://schemas.microsoft.com/office/powerpoint/2010/main" val="395097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2158317" y="2810919"/>
            <a:ext cx="6858001" cy="1236160"/>
          </a:xfrm>
        </p:spPr>
        <p:txBody>
          <a:bodyPr>
            <a:normAutofit/>
          </a:bodyPr>
          <a:lstStyle/>
          <a:p>
            <a:pPr algn="ctr"/>
            <a:r>
              <a:rPr lang="en-US" sz="6000" dirty="0" smtClean="0"/>
              <a:t>Confrontation Skills</a:t>
            </a:r>
            <a:endParaRPr lang="en-US" sz="6000" dirty="0"/>
          </a:p>
        </p:txBody>
      </p:sp>
      <p:sp>
        <p:nvSpPr>
          <p:cNvPr id="6" name="Oval 5"/>
          <p:cNvSpPr/>
          <p:nvPr/>
        </p:nvSpPr>
        <p:spPr>
          <a:xfrm>
            <a:off x="4631960" y="1633928"/>
            <a:ext cx="3627619" cy="36426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842" y="122817"/>
            <a:ext cx="6767278" cy="6612364"/>
          </a:xfrm>
          <a:prstGeom prst="rect">
            <a:avLst/>
          </a:prstGeom>
        </p:spPr>
      </p:pic>
    </p:spTree>
    <p:extLst>
      <p:ext uri="{BB962C8B-B14F-4D97-AF65-F5344CB8AC3E}">
        <p14:creationId xmlns:p14="http://schemas.microsoft.com/office/powerpoint/2010/main" val="2025990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WWA Approach</a:t>
            </a:r>
            <a:endParaRPr lang="en-US" dirty="0"/>
          </a:p>
        </p:txBody>
      </p:sp>
      <p:sp>
        <p:nvSpPr>
          <p:cNvPr id="3" name="Content Placeholder 2"/>
          <p:cNvSpPr>
            <a:spLocks noGrp="1"/>
          </p:cNvSpPr>
          <p:nvPr>
            <p:ph idx="1"/>
          </p:nvPr>
        </p:nvSpPr>
        <p:spPr/>
        <p:txBody>
          <a:bodyPr/>
          <a:lstStyle/>
          <a:p>
            <a:pPr marL="342900" lvl="0" indent="-342900">
              <a:spcBef>
                <a:spcPts val="0"/>
              </a:spcBef>
              <a:buClr>
                <a:srgbClr val="17375E"/>
              </a:buClr>
              <a:buSzPct val="100000"/>
              <a:buFont typeface="Arial"/>
              <a:buChar char="•"/>
            </a:pPr>
            <a:r>
              <a:rPr lang="en-US" sz="3200" u="sng" dirty="0">
                <a:latin typeface="Calibri"/>
                <a:ea typeface="Calibri"/>
                <a:cs typeface="Calibri"/>
                <a:sym typeface="Calibri"/>
              </a:rPr>
              <a:t>W</a:t>
            </a:r>
            <a:r>
              <a:rPr lang="en-US" sz="3200" dirty="0">
                <a:latin typeface="Calibri"/>
                <a:ea typeface="Calibri"/>
                <a:cs typeface="Calibri"/>
                <a:sym typeface="Calibri"/>
              </a:rPr>
              <a:t>: </a:t>
            </a:r>
            <a:r>
              <a:rPr lang="en-US" dirty="0">
                <a:latin typeface="Calibri"/>
                <a:ea typeface="Calibri"/>
                <a:cs typeface="Calibri"/>
                <a:sym typeface="Calibri"/>
              </a:rPr>
              <a:t>	</a:t>
            </a:r>
            <a:r>
              <a:rPr lang="en-US" b="1" dirty="0">
                <a:latin typeface="Calibri"/>
                <a:ea typeface="Calibri"/>
                <a:cs typeface="Calibri"/>
                <a:sym typeface="Calibri"/>
              </a:rPr>
              <a:t>WHAT HAPPENED</a:t>
            </a:r>
            <a:r>
              <a:rPr lang="en-US" dirty="0">
                <a:latin typeface="Calibri"/>
                <a:ea typeface="Calibri"/>
                <a:cs typeface="Calibri"/>
                <a:sym typeface="Calibri"/>
              </a:rPr>
              <a:t>? Focus on the </a:t>
            </a:r>
            <a:r>
              <a:rPr lang="en-US" b="1" dirty="0">
                <a:latin typeface="Calibri"/>
                <a:ea typeface="Calibri"/>
                <a:cs typeface="Calibri"/>
                <a:sym typeface="Calibri"/>
              </a:rPr>
              <a:t>specific</a:t>
            </a:r>
          </a:p>
          <a:p>
            <a:pPr marL="342900" lvl="0" indent="-342900">
              <a:spcBef>
                <a:spcPts val="1760"/>
              </a:spcBef>
              <a:buClr>
                <a:srgbClr val="FF0000"/>
              </a:buClr>
              <a:buSzPct val="25000"/>
              <a:buNone/>
            </a:pPr>
            <a:r>
              <a:rPr lang="en-US" b="1" dirty="0">
                <a:latin typeface="Calibri"/>
                <a:ea typeface="Calibri"/>
                <a:cs typeface="Calibri"/>
                <a:sym typeface="Calibri"/>
              </a:rPr>
              <a:t>        	behavior</a:t>
            </a:r>
            <a:r>
              <a:rPr lang="en-US" dirty="0">
                <a:latin typeface="Calibri"/>
                <a:ea typeface="Calibri"/>
                <a:cs typeface="Calibri"/>
                <a:sym typeface="Calibri"/>
              </a:rPr>
              <a:t> that bothers you.</a:t>
            </a:r>
          </a:p>
          <a:p>
            <a:pPr marL="342900" lvl="0" indent="-342900">
              <a:spcBef>
                <a:spcPts val="1840"/>
              </a:spcBef>
              <a:buClr>
                <a:srgbClr val="17375E"/>
              </a:buClr>
              <a:buSzPct val="100000"/>
              <a:buFont typeface="Arial"/>
              <a:buChar char="•"/>
            </a:pPr>
            <a:r>
              <a:rPr lang="en-US" sz="3200" u="sng" dirty="0">
                <a:latin typeface="Calibri"/>
                <a:ea typeface="Calibri"/>
                <a:cs typeface="Calibri"/>
                <a:sym typeface="Calibri"/>
              </a:rPr>
              <a:t>W</a:t>
            </a:r>
            <a:r>
              <a:rPr lang="en-US" sz="3200" dirty="0">
                <a:latin typeface="Calibri"/>
                <a:ea typeface="Calibri"/>
                <a:cs typeface="Calibri"/>
                <a:sym typeface="Calibri"/>
              </a:rPr>
              <a:t>: </a:t>
            </a:r>
            <a:r>
              <a:rPr lang="en-US" dirty="0">
                <a:latin typeface="Calibri"/>
                <a:ea typeface="Calibri"/>
                <a:cs typeface="Calibri"/>
                <a:sym typeface="Calibri"/>
              </a:rPr>
              <a:t>	</a:t>
            </a:r>
            <a:r>
              <a:rPr lang="en-US" b="1" dirty="0">
                <a:latin typeface="Calibri"/>
                <a:ea typeface="Calibri"/>
                <a:cs typeface="Calibri"/>
                <a:sym typeface="Calibri"/>
              </a:rPr>
              <a:t>WHERE or WHEN</a:t>
            </a:r>
            <a:r>
              <a:rPr lang="en-US" dirty="0">
                <a:latin typeface="Calibri"/>
                <a:ea typeface="Calibri"/>
                <a:cs typeface="Calibri"/>
                <a:sym typeface="Calibri"/>
              </a:rPr>
              <a:t>? Focus on </a:t>
            </a:r>
            <a:r>
              <a:rPr lang="en-US" b="1" dirty="0">
                <a:latin typeface="Calibri"/>
                <a:ea typeface="Calibri"/>
                <a:cs typeface="Calibri"/>
                <a:sym typeface="Calibri"/>
              </a:rPr>
              <a:t>last time</a:t>
            </a:r>
          </a:p>
          <a:p>
            <a:pPr marL="342900" lvl="0" indent="-342900">
              <a:spcBef>
                <a:spcPts val="1760"/>
              </a:spcBef>
              <a:buClr>
                <a:schemeClr val="dk1"/>
              </a:buClr>
              <a:buSzPct val="25000"/>
              <a:buNone/>
            </a:pPr>
            <a:r>
              <a:rPr lang="en-US" dirty="0">
                <a:latin typeface="Calibri"/>
                <a:ea typeface="Calibri"/>
                <a:cs typeface="Calibri"/>
                <a:sym typeface="Calibri"/>
              </a:rPr>
              <a:t>        	it happened. Avoids “you always/you never.” </a:t>
            </a:r>
          </a:p>
          <a:p>
            <a:pPr marL="342900" lvl="0" indent="-342900">
              <a:spcBef>
                <a:spcPts val="1840"/>
              </a:spcBef>
              <a:buClr>
                <a:srgbClr val="17375E"/>
              </a:buClr>
              <a:buSzPct val="100000"/>
              <a:buFont typeface="Arial"/>
              <a:buChar char="•"/>
            </a:pPr>
            <a:r>
              <a:rPr lang="en-US" sz="3200" u="sng" dirty="0">
                <a:latin typeface="Calibri"/>
                <a:ea typeface="Calibri"/>
                <a:cs typeface="Calibri"/>
                <a:sym typeface="Calibri"/>
              </a:rPr>
              <a:t>A</a:t>
            </a:r>
            <a:r>
              <a:rPr lang="en-US" sz="3200" dirty="0">
                <a:latin typeface="Calibri"/>
                <a:ea typeface="Calibri"/>
                <a:cs typeface="Calibri"/>
                <a:sym typeface="Calibri"/>
              </a:rPr>
              <a:t>:  </a:t>
            </a:r>
            <a:r>
              <a:rPr lang="en-US" dirty="0">
                <a:latin typeface="Calibri"/>
                <a:ea typeface="Calibri"/>
                <a:cs typeface="Calibri"/>
                <a:sym typeface="Calibri"/>
              </a:rPr>
              <a:t>	Explain how it </a:t>
            </a:r>
            <a:r>
              <a:rPr lang="en-US" b="1" dirty="0">
                <a:latin typeface="Calibri"/>
                <a:ea typeface="Calibri"/>
                <a:cs typeface="Calibri"/>
                <a:sym typeface="Calibri"/>
              </a:rPr>
              <a:t>AFFECTED</a:t>
            </a:r>
            <a:r>
              <a:rPr lang="en-US" dirty="0">
                <a:latin typeface="Calibri"/>
                <a:ea typeface="Calibri"/>
                <a:cs typeface="Calibri"/>
                <a:sym typeface="Calibri"/>
              </a:rPr>
              <a:t> you, </a:t>
            </a:r>
            <a:r>
              <a:rPr lang="en-US" b="1" dirty="0">
                <a:latin typeface="Calibri"/>
                <a:ea typeface="Calibri"/>
                <a:cs typeface="Calibri"/>
                <a:sym typeface="Calibri"/>
              </a:rPr>
              <a:t>how it made you </a:t>
            </a:r>
          </a:p>
          <a:p>
            <a:pPr marL="342900" lvl="0" indent="-342900">
              <a:spcBef>
                <a:spcPts val="1760"/>
              </a:spcBef>
              <a:buClr>
                <a:srgbClr val="FF0000"/>
              </a:buClr>
              <a:buSzPct val="25000"/>
              <a:buNone/>
            </a:pPr>
            <a:r>
              <a:rPr lang="en-US" b="1" dirty="0">
                <a:latin typeface="Calibri"/>
                <a:ea typeface="Calibri"/>
                <a:cs typeface="Calibri"/>
                <a:sym typeface="Calibri"/>
              </a:rPr>
              <a:t>         	feel</a:t>
            </a:r>
            <a:r>
              <a:rPr lang="en-US" dirty="0">
                <a:latin typeface="Calibri"/>
                <a:ea typeface="Calibri"/>
                <a:cs typeface="Calibri"/>
                <a:sym typeface="Calibri"/>
              </a:rPr>
              <a:t>, or why it bugs, upsets you, or makes you mad.</a:t>
            </a:r>
          </a:p>
          <a:p>
            <a:pPr marL="0" lvl="0" indent="0">
              <a:spcBef>
                <a:spcPts val="1760"/>
              </a:spcBef>
              <a:buClr>
                <a:schemeClr val="dk1"/>
              </a:buClr>
              <a:buSzPct val="100000"/>
              <a:buNone/>
            </a:pPr>
            <a:r>
              <a:rPr lang="en-US" dirty="0">
                <a:latin typeface="Calibri"/>
                <a:ea typeface="Calibri"/>
                <a:cs typeface="Calibri"/>
                <a:sym typeface="Calibri"/>
              </a:rPr>
              <a:t>			</a:t>
            </a:r>
          </a:p>
          <a:p>
            <a:endParaRPr lang="en-US" dirty="0"/>
          </a:p>
        </p:txBody>
      </p:sp>
    </p:spTree>
    <p:extLst>
      <p:ext uri="{BB962C8B-B14F-4D97-AF65-F5344CB8AC3E}">
        <p14:creationId xmlns:p14="http://schemas.microsoft.com/office/powerpoint/2010/main" val="106512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WWA Examples</a:t>
            </a:r>
            <a:endParaRPr lang="en-US" dirty="0"/>
          </a:p>
        </p:txBody>
      </p:sp>
      <p:sp>
        <p:nvSpPr>
          <p:cNvPr id="3" name="Content Placeholder 2"/>
          <p:cNvSpPr>
            <a:spLocks noGrp="1"/>
          </p:cNvSpPr>
          <p:nvPr>
            <p:ph idx="1"/>
          </p:nvPr>
        </p:nvSpPr>
        <p:spPr>
          <a:xfrm>
            <a:off x="883170" y="2390564"/>
            <a:ext cx="10515600" cy="4351338"/>
          </a:xfrm>
        </p:spPr>
        <p:txBody>
          <a:bodyPr/>
          <a:lstStyle/>
          <a:p>
            <a:pPr marL="0" indent="0" algn="ctr">
              <a:buNone/>
            </a:pPr>
            <a:r>
              <a:rPr lang="en-US" b="1" dirty="0" smtClean="0"/>
              <a:t>Positive: </a:t>
            </a:r>
            <a:r>
              <a:rPr lang="en-US" dirty="0" smtClean="0"/>
              <a:t>“Last week when we were working on our middle school presentation and you didn’t show up, it made me feel like you no longer want to be involved with our group.”</a:t>
            </a:r>
            <a:endParaRPr lang="en-US" dirty="0"/>
          </a:p>
          <a:p>
            <a:pPr marL="0" indent="0" algn="ctr">
              <a:buNone/>
            </a:pPr>
            <a:r>
              <a:rPr lang="en-US" b="1" dirty="0" smtClean="0"/>
              <a:t>Negative: </a:t>
            </a:r>
            <a:r>
              <a:rPr lang="en-US" dirty="0" smtClean="0"/>
              <a:t>“You’re so selfish! You never want to come to any of our planning meetings!”</a:t>
            </a:r>
          </a:p>
          <a:p>
            <a:pPr marL="0" indent="0" algn="ctr">
              <a:buNone/>
            </a:pPr>
            <a:endParaRPr lang="en-US" dirty="0" smtClean="0"/>
          </a:p>
          <a:p>
            <a:pPr marL="0" indent="0" algn="ctr">
              <a:buNone/>
            </a:pPr>
            <a:r>
              <a:rPr lang="en-US" b="1" dirty="0" smtClean="0"/>
              <a:t>Positive</a:t>
            </a:r>
            <a:r>
              <a:rPr lang="en-US" dirty="0" smtClean="0"/>
              <a:t>: “It made me angry when you told me I suck at basketball at practice Monday.”</a:t>
            </a:r>
          </a:p>
          <a:p>
            <a:pPr marL="0" indent="0" algn="ctr">
              <a:buNone/>
            </a:pPr>
            <a:r>
              <a:rPr lang="en-US" b="1" dirty="0" smtClean="0"/>
              <a:t>Negative: </a:t>
            </a:r>
            <a:r>
              <a:rPr lang="en-US" dirty="0" smtClean="0"/>
              <a:t>“You never tell me I’m good enough!” </a:t>
            </a:r>
            <a:endParaRPr lang="en-US" dirty="0"/>
          </a:p>
          <a:p>
            <a:pPr marL="0" indent="0" algn="ctr">
              <a:buNone/>
            </a:pPr>
            <a:endParaRPr lang="en-US" dirty="0"/>
          </a:p>
        </p:txBody>
      </p:sp>
      <p:cxnSp>
        <p:nvCxnSpPr>
          <p:cNvPr id="5" name="Straight Connector 4"/>
          <p:cNvCxnSpPr/>
          <p:nvPr/>
        </p:nvCxnSpPr>
        <p:spPr>
          <a:xfrm flipV="1">
            <a:off x="3132944" y="4811842"/>
            <a:ext cx="592611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54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Crucial Conversations: In Summary</a:t>
            </a:r>
            <a:endParaRPr lang="en-US" dirty="0"/>
          </a:p>
        </p:txBody>
      </p:sp>
      <p:sp>
        <p:nvSpPr>
          <p:cNvPr id="3" name="Content Placeholder 2"/>
          <p:cNvSpPr>
            <a:spLocks noGrp="1"/>
          </p:cNvSpPr>
          <p:nvPr>
            <p:ph idx="1"/>
          </p:nvPr>
        </p:nvSpPr>
        <p:spPr>
          <a:xfrm>
            <a:off x="883170" y="2390564"/>
            <a:ext cx="10515600" cy="4351338"/>
          </a:xfrm>
        </p:spPr>
        <p:txBody>
          <a:bodyPr>
            <a:normAutofit/>
          </a:bodyPr>
          <a:lstStyle/>
          <a:p>
            <a:r>
              <a:rPr lang="en-US" sz="3200" dirty="0" smtClean="0"/>
              <a:t>Understand yourself</a:t>
            </a:r>
          </a:p>
          <a:p>
            <a:r>
              <a:rPr lang="en-US" sz="3200" dirty="0" smtClean="0"/>
              <a:t>See &amp; become comfortable with the value of crucial conversations</a:t>
            </a:r>
          </a:p>
          <a:p>
            <a:r>
              <a:rPr lang="en-US" sz="3200" dirty="0" smtClean="0"/>
              <a:t>Practice with the different models provided</a:t>
            </a:r>
          </a:p>
          <a:p>
            <a:r>
              <a:rPr lang="en-US" sz="3200" dirty="0" smtClean="0"/>
              <a:t>Crucial conversations can have a really positive impact on your culture</a:t>
            </a:r>
            <a:endParaRPr lang="en-US" sz="3200" dirty="0"/>
          </a:p>
        </p:txBody>
      </p:sp>
    </p:spTree>
    <p:extLst>
      <p:ext uri="{BB962C8B-B14F-4D97-AF65-F5344CB8AC3E}">
        <p14:creationId xmlns:p14="http://schemas.microsoft.com/office/powerpoint/2010/main" val="2308785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80" y="5996610"/>
            <a:ext cx="10849233"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6"/>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6"/>
              </a:solidFill>
              <a:effectLst/>
              <a:latin typeface="Calibri" panose="020F0502020204030204" pitchFamily="34" charset="0"/>
            </a:endParaRPr>
          </a:p>
        </p:txBody>
      </p:sp>
      <p:sp>
        <p:nvSpPr>
          <p:cNvPr id="3" name="TextBox 2"/>
          <p:cNvSpPr txBox="1"/>
          <p:nvPr/>
        </p:nvSpPr>
        <p:spPr>
          <a:xfrm>
            <a:off x="0" y="124883"/>
            <a:ext cx="12192000" cy="830997"/>
          </a:xfrm>
          <a:prstGeom prst="rect">
            <a:avLst/>
          </a:prstGeom>
          <a:noFill/>
        </p:spPr>
        <p:txBody>
          <a:bodyPr wrap="square" rtlCol="0">
            <a:spAutoFit/>
          </a:bodyPr>
          <a:lstStyle/>
          <a:p>
            <a:pPr algn="ctr"/>
            <a:r>
              <a:rPr lang="en-US" sz="4800" dirty="0" smtClean="0">
                <a:solidFill>
                  <a:schemeClr val="bg1"/>
                </a:solidFill>
              </a:rPr>
              <a:t>Thank You!</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657" y="1070587"/>
            <a:ext cx="6900686" cy="3206503"/>
          </a:xfrm>
          <a:prstGeom prst="rect">
            <a:avLst/>
          </a:prstGeom>
        </p:spPr>
      </p:pic>
      <p:sp>
        <p:nvSpPr>
          <p:cNvPr id="5" name="TextBox 4"/>
          <p:cNvSpPr txBox="1"/>
          <p:nvPr/>
        </p:nvSpPr>
        <p:spPr>
          <a:xfrm>
            <a:off x="0" y="4391797"/>
            <a:ext cx="12192000" cy="1569660"/>
          </a:xfrm>
          <a:prstGeom prst="rect">
            <a:avLst/>
          </a:prstGeom>
          <a:noFill/>
        </p:spPr>
        <p:txBody>
          <a:bodyPr wrap="square" rtlCol="0">
            <a:spAutoFit/>
          </a:bodyPr>
          <a:lstStyle/>
          <a:p>
            <a:pPr algn="ctr"/>
            <a:r>
              <a:rPr lang="en-US" sz="4800" dirty="0" smtClean="0">
                <a:solidFill>
                  <a:schemeClr val="bg1"/>
                </a:solidFill>
              </a:rPr>
              <a:t>For Additional Trainings &amp; Resources Visit: </a:t>
            </a:r>
            <a:r>
              <a:rPr lang="en-US" sz="4800" dirty="0" smtClean="0">
                <a:solidFill>
                  <a:schemeClr val="bg1"/>
                </a:solidFill>
                <a:hlinkClick r:id="rId4"/>
              </a:rPr>
              <a:t>www.ilhpp.org</a:t>
            </a:r>
            <a:r>
              <a:rPr lang="en-US" sz="4800" dirty="0" smtClean="0">
                <a:solidFill>
                  <a:schemeClr val="bg1"/>
                </a:solidFill>
              </a:rPr>
              <a:t> </a:t>
            </a:r>
            <a:r>
              <a:rPr lang="en-US" dirty="0" smtClean="0"/>
              <a:t>!</a:t>
            </a:r>
            <a:endParaRPr lang="en-US" dirty="0"/>
          </a:p>
        </p:txBody>
      </p:sp>
    </p:spTree>
    <p:extLst>
      <p:ext uri="{BB962C8B-B14F-4D97-AF65-F5344CB8AC3E}">
        <p14:creationId xmlns:p14="http://schemas.microsoft.com/office/powerpoint/2010/main" val="290049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464695" y="239843"/>
            <a:ext cx="4557010" cy="3297836"/>
          </a:xfrm>
          <a:prstGeom prst="wedge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solidFill>
                  <a:schemeClr val="tx1"/>
                </a:solidFill>
              </a:rPr>
              <a:t>Why do we </a:t>
            </a:r>
            <a:r>
              <a:rPr lang="en-US" sz="5400" b="1" i="1" dirty="0" smtClean="0">
                <a:solidFill>
                  <a:schemeClr val="tx1"/>
                </a:solidFill>
              </a:rPr>
              <a:t>fear </a:t>
            </a:r>
            <a:r>
              <a:rPr lang="en-US" sz="5400" dirty="0" smtClean="0">
                <a:solidFill>
                  <a:schemeClr val="tx1"/>
                </a:solidFill>
              </a:rPr>
              <a:t>conflict?</a:t>
            </a:r>
            <a:r>
              <a:rPr lang="en-US" sz="5400" dirty="0" smtClean="0"/>
              <a:t>?</a:t>
            </a:r>
            <a:endParaRPr lang="en-US" sz="5400" dirty="0"/>
          </a:p>
        </p:txBody>
      </p:sp>
      <p:sp>
        <p:nvSpPr>
          <p:cNvPr id="5" name="Rectangular Callout 4"/>
          <p:cNvSpPr/>
          <p:nvPr/>
        </p:nvSpPr>
        <p:spPr>
          <a:xfrm>
            <a:off x="6925456" y="284814"/>
            <a:ext cx="4557010" cy="3297836"/>
          </a:xfrm>
          <a:prstGeom prst="wedgeRectCallout">
            <a:avLst>
              <a:gd name="adj1" fmla="val 20943"/>
              <a:gd name="adj2" fmla="val 629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dirty="0" smtClean="0">
                <a:solidFill>
                  <a:schemeClr val="accent1"/>
                </a:solidFill>
              </a:rPr>
              <a:t>Why do we tend to </a:t>
            </a:r>
            <a:r>
              <a:rPr lang="en-US" sz="4800" b="1" i="1" dirty="0" smtClean="0">
                <a:solidFill>
                  <a:schemeClr val="accent1"/>
                </a:solidFill>
              </a:rPr>
              <a:t>avoid</a:t>
            </a:r>
            <a:r>
              <a:rPr lang="en-US" sz="4800" dirty="0" smtClean="0">
                <a:solidFill>
                  <a:schemeClr val="accent1"/>
                </a:solidFill>
              </a:rPr>
              <a:t> difficult conversations?</a:t>
            </a:r>
            <a:endParaRPr lang="en-US" sz="4800" dirty="0">
              <a:solidFill>
                <a:schemeClr val="accent1"/>
              </a:solidFill>
            </a:endParaRPr>
          </a:p>
        </p:txBody>
      </p:sp>
      <p:sp>
        <p:nvSpPr>
          <p:cNvPr id="6" name="TextBox 5"/>
          <p:cNvSpPr txBox="1"/>
          <p:nvPr/>
        </p:nvSpPr>
        <p:spPr>
          <a:xfrm>
            <a:off x="1768840" y="4452079"/>
            <a:ext cx="8244590" cy="1107996"/>
          </a:xfrm>
          <a:prstGeom prst="rect">
            <a:avLst/>
          </a:prstGeom>
          <a:noFill/>
        </p:spPr>
        <p:txBody>
          <a:bodyPr wrap="square" rtlCol="0">
            <a:spAutoFit/>
          </a:bodyPr>
          <a:lstStyle/>
          <a:p>
            <a:pPr algn="ctr"/>
            <a:r>
              <a:rPr lang="en-US" sz="6600" dirty="0" smtClean="0">
                <a:solidFill>
                  <a:schemeClr val="bg2"/>
                </a:solidFill>
              </a:rPr>
              <a:t>What do you think?</a:t>
            </a:r>
            <a:endParaRPr lang="en-US" sz="6600" dirty="0">
              <a:solidFill>
                <a:schemeClr val="bg2"/>
              </a:solidFill>
            </a:endParaRPr>
          </a:p>
        </p:txBody>
      </p:sp>
    </p:spTree>
    <p:extLst>
      <p:ext uri="{BB962C8B-B14F-4D97-AF65-F5344CB8AC3E}">
        <p14:creationId xmlns:p14="http://schemas.microsoft.com/office/powerpoint/2010/main" val="839041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Two Doors of Conflict</a:t>
            </a:r>
            <a:endParaRPr lang="en-US" dirty="0"/>
          </a:p>
        </p:txBody>
      </p:sp>
      <p:sp>
        <p:nvSpPr>
          <p:cNvPr id="7" name="Text Placeholder 6"/>
          <p:cNvSpPr>
            <a:spLocks noGrp="1"/>
          </p:cNvSpPr>
          <p:nvPr>
            <p:ph type="body" idx="1"/>
          </p:nvPr>
        </p:nvSpPr>
        <p:spPr/>
        <p:txBody>
          <a:bodyPr>
            <a:normAutofit/>
          </a:bodyPr>
          <a:lstStyle/>
          <a:p>
            <a:pPr algn="ctr"/>
            <a:r>
              <a:rPr lang="en-US" sz="3200" dirty="0" smtClean="0"/>
              <a:t>Right/Wrong Door</a:t>
            </a:r>
            <a:endParaRPr lang="en-US" sz="3200" dirty="0"/>
          </a:p>
        </p:txBody>
      </p:sp>
      <p:sp>
        <p:nvSpPr>
          <p:cNvPr id="9" name="Text Placeholder 8"/>
          <p:cNvSpPr>
            <a:spLocks noGrp="1"/>
          </p:cNvSpPr>
          <p:nvPr>
            <p:ph type="body" sz="quarter" idx="3"/>
          </p:nvPr>
        </p:nvSpPr>
        <p:spPr/>
        <p:txBody>
          <a:bodyPr>
            <a:normAutofit/>
          </a:bodyPr>
          <a:lstStyle/>
          <a:p>
            <a:pPr algn="ctr"/>
            <a:r>
              <a:rPr lang="en-US" sz="3200" dirty="0" smtClean="0"/>
              <a:t>Curiosity Door</a:t>
            </a:r>
            <a:endParaRPr lang="en-US" sz="3200" dirty="0"/>
          </a:p>
        </p:txBody>
      </p:sp>
      <p:pic>
        <p:nvPicPr>
          <p:cNvPr id="1028" name="Picture 4" descr="Image result for door clipart"/>
          <p:cNvPicPr>
            <a:picLocks noChangeAspect="1" noChangeArrowheads="1"/>
          </p:cNvPicPr>
          <p:nvPr/>
        </p:nvPicPr>
        <p:blipFill>
          <a:blip r:embed="rId3">
            <a:clrChange>
              <a:clrFrom>
                <a:srgbClr val="F9E8B4"/>
              </a:clrFrom>
              <a:clrTo>
                <a:srgbClr val="F9E8B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6392" y="2759473"/>
            <a:ext cx="4144576" cy="41445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door clipart"/>
          <p:cNvPicPr>
            <a:picLocks noChangeAspect="1" noChangeArrowheads="1"/>
          </p:cNvPicPr>
          <p:nvPr/>
        </p:nvPicPr>
        <p:blipFill>
          <a:blip r:embed="rId3">
            <a:clrChange>
              <a:clrFrom>
                <a:srgbClr val="F9E8B4"/>
              </a:clrFrom>
              <a:clrTo>
                <a:srgbClr val="F9E8B4">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1506" y="2759473"/>
            <a:ext cx="4144576" cy="414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9587" y="0"/>
            <a:ext cx="11562413" cy="1304144"/>
          </a:xfrm>
        </p:spPr>
        <p:txBody>
          <a:bodyPr/>
          <a:lstStyle/>
          <a:p>
            <a:r>
              <a:rPr lang="en-US" dirty="0" smtClean="0">
                <a:solidFill>
                  <a:schemeClr val="accent2"/>
                </a:solidFill>
              </a:rPr>
              <a:t>What is a Crucial Conversation?</a:t>
            </a:r>
            <a:endParaRPr lang="en-US" dirty="0">
              <a:solidFill>
                <a:schemeClr val="accent2"/>
              </a:solidFill>
            </a:endParaRPr>
          </a:p>
        </p:txBody>
      </p:sp>
      <p:sp>
        <p:nvSpPr>
          <p:cNvPr id="5" name="Subtitle 4"/>
          <p:cNvSpPr>
            <a:spLocks noGrp="1"/>
          </p:cNvSpPr>
          <p:nvPr>
            <p:ph type="subTitle" idx="1"/>
          </p:nvPr>
        </p:nvSpPr>
        <p:spPr>
          <a:xfrm>
            <a:off x="629586" y="1304144"/>
            <a:ext cx="11562413" cy="1655762"/>
          </a:xfrm>
        </p:spPr>
        <p:txBody>
          <a:bodyPr/>
          <a:lstStyle/>
          <a:p>
            <a:r>
              <a:rPr lang="en-US" dirty="0" smtClean="0"/>
              <a:t>And Why Does it Matter?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657" y="2323475"/>
            <a:ext cx="2934270" cy="2824578"/>
          </a:xfrm>
          <a:prstGeom prst="rect">
            <a:avLst/>
          </a:prstGeom>
        </p:spPr>
      </p:pic>
    </p:spTree>
    <p:extLst>
      <p:ext uri="{BB962C8B-B14F-4D97-AF65-F5344CB8AC3E}">
        <p14:creationId xmlns:p14="http://schemas.microsoft.com/office/powerpoint/2010/main" val="1375435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685447" y="1053107"/>
            <a:ext cx="6487428" cy="42158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96375" y="2560647"/>
            <a:ext cx="4865572" cy="2185214"/>
          </a:xfrm>
          <a:prstGeom prst="rect">
            <a:avLst/>
          </a:prstGeom>
          <a:noFill/>
        </p:spPr>
        <p:txBody>
          <a:bodyPr wrap="square" rtlCol="0">
            <a:spAutoFit/>
          </a:bodyPr>
          <a:lstStyle/>
          <a:p>
            <a:pPr algn="ctr"/>
            <a:r>
              <a:rPr lang="en-US" sz="4800" b="1" dirty="0" smtClean="0">
                <a:solidFill>
                  <a:schemeClr val="bg2"/>
                </a:solidFill>
              </a:rPr>
              <a:t>CRUCIAL </a:t>
            </a:r>
          </a:p>
          <a:p>
            <a:pPr algn="ctr"/>
            <a:endParaRPr lang="en-US" sz="3600" b="1" dirty="0">
              <a:solidFill>
                <a:schemeClr val="bg2"/>
              </a:solidFill>
            </a:endParaRPr>
          </a:p>
          <a:p>
            <a:pPr algn="ctr"/>
            <a:r>
              <a:rPr lang="en-US" sz="4800" b="1" dirty="0" smtClean="0">
                <a:solidFill>
                  <a:schemeClr val="bg2"/>
                </a:solidFill>
              </a:rPr>
              <a:t>CONVERSATIONS</a:t>
            </a:r>
            <a:endParaRPr lang="en-US" sz="4800" b="1" dirty="0">
              <a:solidFill>
                <a:schemeClr val="bg2"/>
              </a:solidFill>
            </a:endParaRPr>
          </a:p>
        </p:txBody>
      </p:sp>
      <p:sp>
        <p:nvSpPr>
          <p:cNvPr id="8" name="TextBox 7"/>
          <p:cNvSpPr txBox="1"/>
          <p:nvPr/>
        </p:nvSpPr>
        <p:spPr>
          <a:xfrm rot="18471155">
            <a:off x="1961102" y="2837873"/>
            <a:ext cx="4030276" cy="646331"/>
          </a:xfrm>
          <a:prstGeom prst="rect">
            <a:avLst/>
          </a:prstGeom>
          <a:noFill/>
        </p:spPr>
        <p:txBody>
          <a:bodyPr wrap="square" rtlCol="0">
            <a:spAutoFit/>
          </a:bodyPr>
          <a:lstStyle/>
          <a:p>
            <a:r>
              <a:rPr lang="en-US" sz="3600" dirty="0" smtClean="0">
                <a:solidFill>
                  <a:schemeClr val="bg2"/>
                </a:solidFill>
              </a:rPr>
              <a:t>Opposing Opinions</a:t>
            </a:r>
            <a:endParaRPr lang="en-US" sz="3600" dirty="0">
              <a:solidFill>
                <a:schemeClr val="bg2"/>
              </a:solidFill>
            </a:endParaRPr>
          </a:p>
        </p:txBody>
      </p:sp>
      <p:sp>
        <p:nvSpPr>
          <p:cNvPr id="9" name="TextBox 8"/>
          <p:cNvSpPr txBox="1"/>
          <p:nvPr/>
        </p:nvSpPr>
        <p:spPr>
          <a:xfrm rot="3138084">
            <a:off x="6192750" y="2887406"/>
            <a:ext cx="3381211" cy="646331"/>
          </a:xfrm>
          <a:prstGeom prst="rect">
            <a:avLst/>
          </a:prstGeom>
          <a:noFill/>
        </p:spPr>
        <p:txBody>
          <a:bodyPr wrap="square" rtlCol="0">
            <a:spAutoFit/>
          </a:bodyPr>
          <a:lstStyle/>
          <a:p>
            <a:r>
              <a:rPr lang="en-US" sz="3600" dirty="0" smtClean="0">
                <a:solidFill>
                  <a:schemeClr val="bg2"/>
                </a:solidFill>
              </a:rPr>
              <a:t>Strong Emotions</a:t>
            </a:r>
            <a:endParaRPr lang="en-US" sz="3600" dirty="0">
              <a:solidFill>
                <a:schemeClr val="bg2"/>
              </a:solidFill>
            </a:endParaRPr>
          </a:p>
        </p:txBody>
      </p:sp>
      <p:sp>
        <p:nvSpPr>
          <p:cNvPr id="10" name="TextBox 9"/>
          <p:cNvSpPr txBox="1"/>
          <p:nvPr/>
        </p:nvSpPr>
        <p:spPr>
          <a:xfrm>
            <a:off x="4755288" y="5211374"/>
            <a:ext cx="2347746" cy="646331"/>
          </a:xfrm>
          <a:prstGeom prst="rect">
            <a:avLst/>
          </a:prstGeom>
          <a:noFill/>
        </p:spPr>
        <p:txBody>
          <a:bodyPr wrap="square" rtlCol="0">
            <a:spAutoFit/>
          </a:bodyPr>
          <a:lstStyle/>
          <a:p>
            <a:r>
              <a:rPr lang="en-US" sz="3600" dirty="0" smtClean="0">
                <a:solidFill>
                  <a:schemeClr val="bg2"/>
                </a:solidFill>
              </a:rPr>
              <a:t>High Stakes</a:t>
            </a:r>
            <a:endParaRPr lang="en-US" sz="3600" dirty="0">
              <a:solidFill>
                <a:schemeClr val="bg2"/>
              </a:solidFill>
            </a:endParaRPr>
          </a:p>
        </p:txBody>
      </p:sp>
    </p:spTree>
    <p:extLst>
      <p:ext uri="{BB962C8B-B14F-4D97-AF65-F5344CB8AC3E}">
        <p14:creationId xmlns:p14="http://schemas.microsoft.com/office/powerpoint/2010/main" val="348251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106"/>
            <a:ext cx="10515600" cy="1325563"/>
          </a:xfrm>
        </p:spPr>
        <p:txBody>
          <a:bodyPr/>
          <a:lstStyle/>
          <a:p>
            <a:r>
              <a:rPr lang="en-US" dirty="0" smtClean="0"/>
              <a:t>Some Common Crucial Conversations</a:t>
            </a:r>
            <a:endParaRPr lang="en-US" dirty="0"/>
          </a:p>
        </p:txBody>
      </p:sp>
      <p:sp>
        <p:nvSpPr>
          <p:cNvPr id="7" name="Content Placeholder 6"/>
          <p:cNvSpPr>
            <a:spLocks noGrp="1"/>
          </p:cNvSpPr>
          <p:nvPr>
            <p:ph sz="half" idx="1"/>
          </p:nvPr>
        </p:nvSpPr>
        <p:spPr/>
        <p:txBody>
          <a:bodyPr>
            <a:normAutofit/>
          </a:bodyPr>
          <a:lstStyle/>
          <a:p>
            <a:r>
              <a:rPr lang="en-US" dirty="0" smtClean="0"/>
              <a:t>Ending a relationship</a:t>
            </a:r>
          </a:p>
          <a:p>
            <a:r>
              <a:rPr lang="en-US" dirty="0" smtClean="0"/>
              <a:t>Talking to a peer who behaves offensively or makes suggestive comments</a:t>
            </a:r>
          </a:p>
          <a:p>
            <a:r>
              <a:rPr lang="en-US" dirty="0" smtClean="0"/>
              <a:t>Giving a teammate feedback about their performance</a:t>
            </a:r>
          </a:p>
          <a:p>
            <a:r>
              <a:rPr lang="en-US" dirty="0" smtClean="0"/>
              <a:t>Critiquing a peer’s work</a:t>
            </a:r>
          </a:p>
          <a:p>
            <a:r>
              <a:rPr lang="en-US" dirty="0" smtClean="0"/>
              <a:t>Talking to a team member who isn’t keeping commitments</a:t>
            </a:r>
            <a:endParaRPr lang="en-US" dirty="0"/>
          </a:p>
        </p:txBody>
      </p:sp>
      <p:sp>
        <p:nvSpPr>
          <p:cNvPr id="8" name="Content Placeholder 7"/>
          <p:cNvSpPr>
            <a:spLocks noGrp="1"/>
          </p:cNvSpPr>
          <p:nvPr>
            <p:ph sz="half" idx="2"/>
          </p:nvPr>
        </p:nvSpPr>
        <p:spPr/>
        <p:txBody>
          <a:bodyPr>
            <a:normAutofit/>
          </a:bodyPr>
          <a:lstStyle/>
          <a:p>
            <a:r>
              <a:rPr lang="en-US" dirty="0" smtClean="0"/>
              <a:t>Discussing problems in an important relationship</a:t>
            </a:r>
          </a:p>
          <a:p>
            <a:r>
              <a:rPr lang="en-US" dirty="0" smtClean="0"/>
              <a:t>Confronting a loved one about a substance use issue</a:t>
            </a:r>
          </a:p>
          <a:p>
            <a:r>
              <a:rPr lang="en-US" dirty="0" smtClean="0"/>
              <a:t>Talking to your parents about college</a:t>
            </a:r>
          </a:p>
          <a:p>
            <a:r>
              <a:rPr lang="en-US" dirty="0" smtClean="0"/>
              <a:t>Telling a boss you’re resigning</a:t>
            </a:r>
          </a:p>
          <a:p>
            <a:r>
              <a:rPr lang="en-US" dirty="0" smtClean="0"/>
              <a:t>Discussing when to say goodbye to a pet</a:t>
            </a:r>
            <a:endParaRPr lang="en-US" dirty="0"/>
          </a:p>
        </p:txBody>
      </p:sp>
    </p:spTree>
    <p:extLst>
      <p:ext uri="{BB962C8B-B14F-4D97-AF65-F5344CB8AC3E}">
        <p14:creationId xmlns:p14="http://schemas.microsoft.com/office/powerpoint/2010/main" val="4018098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611" y="3734397"/>
            <a:ext cx="2478379" cy="18587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42912" y="254561"/>
            <a:ext cx="11555162" cy="1325563"/>
          </a:xfrm>
        </p:spPr>
        <p:txBody>
          <a:bodyPr/>
          <a:lstStyle/>
          <a:p>
            <a:r>
              <a:rPr lang="en-US" dirty="0" smtClean="0"/>
              <a:t>Dealing with </a:t>
            </a:r>
            <a:br>
              <a:rPr lang="en-US" dirty="0" smtClean="0"/>
            </a:br>
            <a:r>
              <a:rPr lang="en-US" dirty="0" smtClean="0"/>
              <a:t>Conflict Activity</a:t>
            </a:r>
            <a:endParaRPr lang="en-US" dirty="0"/>
          </a:p>
        </p:txBody>
      </p:sp>
      <p:pic>
        <p:nvPicPr>
          <p:cNvPr id="2050"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448"/>
          <a:stretch/>
        </p:blipFill>
        <p:spPr bwMode="auto">
          <a:xfrm>
            <a:off x="630888" y="1872361"/>
            <a:ext cx="2355790" cy="1866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5192" y="3729737"/>
            <a:ext cx="2136808" cy="18662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287" y="0"/>
            <a:ext cx="2488339" cy="18662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ha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2245" y="0"/>
            <a:ext cx="2558710" cy="18662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elephan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902" r="10195"/>
          <a:stretch/>
        </p:blipFill>
        <p:spPr bwMode="auto">
          <a:xfrm>
            <a:off x="636093" y="3729698"/>
            <a:ext cx="2328531" cy="18662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jagu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95" y="1863482"/>
            <a:ext cx="2802182" cy="18738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amst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066" t="-516" r="27134" b="516"/>
          <a:stretch/>
        </p:blipFill>
        <p:spPr bwMode="auto">
          <a:xfrm>
            <a:off x="7850092" y="1846011"/>
            <a:ext cx="1616150" cy="189260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rooste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786"/>
          <a:stretch/>
        </p:blipFill>
        <p:spPr bwMode="auto">
          <a:xfrm>
            <a:off x="5790894" y="1859044"/>
            <a:ext cx="2059198" cy="187826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lated image"/>
          <p:cNvPicPr>
            <a:picLocks noChangeAspect="1" noChangeArrowheads="1"/>
          </p:cNvPicPr>
          <p:nvPr/>
        </p:nvPicPr>
        <p:blipFill rotWithShape="1">
          <a:blip r:embed="rId12">
            <a:extLst>
              <a:ext uri="{28A0092B-C50C-407E-A947-70E740481C1C}">
                <a14:useLocalDpi xmlns:a14="http://schemas.microsoft.com/office/drawing/2010/main" val="0"/>
              </a:ext>
            </a:extLst>
          </a:blip>
          <a:srcRect l="24645"/>
          <a:stretch/>
        </p:blipFill>
        <p:spPr bwMode="auto">
          <a:xfrm>
            <a:off x="4203238" y="3737345"/>
            <a:ext cx="2368586" cy="185860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Giraffe, Cameloparadalis, Fauna, Head Drawing, Mamm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59993" y="3718089"/>
            <a:ext cx="1243245" cy="1877863"/>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bald eagl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12870" y="3729697"/>
            <a:ext cx="1485538" cy="186629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Image result for kitten"/>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7018"/>
          <a:stretch/>
        </p:blipFill>
        <p:spPr bwMode="auto">
          <a:xfrm>
            <a:off x="9466242" y="1855571"/>
            <a:ext cx="2718090" cy="1881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2063" y="5657671"/>
            <a:ext cx="9566437" cy="1200329"/>
          </a:xfrm>
          <a:prstGeom prst="rect">
            <a:avLst/>
          </a:prstGeom>
          <a:noFill/>
        </p:spPr>
        <p:txBody>
          <a:bodyPr wrap="square" rtlCol="0">
            <a:spAutoFit/>
          </a:bodyPr>
          <a:lstStyle/>
          <a:p>
            <a:pPr algn="ctr"/>
            <a:r>
              <a:rPr lang="en-US" sz="2400" dirty="0" smtClean="0">
                <a:solidFill>
                  <a:schemeClr val="bg2"/>
                </a:solidFill>
              </a:rPr>
              <a:t>Whenever you’re in conflict with someone, there is one factor that can make the difference between damaging your relationship and deepening it. That factor is </a:t>
            </a:r>
            <a:r>
              <a:rPr lang="en-US" sz="2400" b="1" dirty="0" smtClean="0">
                <a:solidFill>
                  <a:schemeClr val="bg2"/>
                </a:solidFill>
              </a:rPr>
              <a:t>attitude.</a:t>
            </a:r>
            <a:endParaRPr lang="en-US" sz="2400" b="1" dirty="0">
              <a:solidFill>
                <a:schemeClr val="bg2"/>
              </a:solidFill>
            </a:endParaRPr>
          </a:p>
        </p:txBody>
      </p:sp>
      <p:pic>
        <p:nvPicPr>
          <p:cNvPr id="2084" name="Picture 36" descr="Image result for quotation marks"/>
          <p:cNvPicPr>
            <a:picLocks noChangeAspect="1" noChangeArrowheads="1"/>
          </p:cNvPicPr>
          <p:nvPr/>
        </p:nvPicPr>
        <p:blipFill>
          <a:blip r:embed="rId1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68988" y="5825972"/>
            <a:ext cx="655995" cy="431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6" descr="Image result for quotation marks"/>
          <p:cNvPicPr>
            <a:picLocks noChangeAspect="1" noChangeArrowheads="1"/>
          </p:cNvPicPr>
          <p:nvPr/>
        </p:nvPicPr>
        <p:blipFill>
          <a:blip r:embed="rId1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779027" y="5825972"/>
            <a:ext cx="689137" cy="453681"/>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Image result for snake"/>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9538"/>
          <a:stretch/>
        </p:blipFill>
        <p:spPr bwMode="auto">
          <a:xfrm>
            <a:off x="9670955" y="15759"/>
            <a:ext cx="2521045" cy="18642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23710" y="6334905"/>
            <a:ext cx="3294490" cy="584775"/>
          </a:xfrm>
          <a:prstGeom prst="rect">
            <a:avLst/>
          </a:prstGeom>
          <a:noFill/>
        </p:spPr>
        <p:txBody>
          <a:bodyPr wrap="square" rtlCol="0">
            <a:spAutoFit/>
          </a:bodyPr>
          <a:lstStyle/>
          <a:p>
            <a:r>
              <a:rPr lang="en-US" sz="3200" dirty="0" smtClean="0">
                <a:solidFill>
                  <a:schemeClr val="accent2"/>
                </a:solidFill>
              </a:rPr>
              <a:t>Willia</a:t>
            </a:r>
            <a:r>
              <a:rPr lang="en-US" sz="3200" dirty="0">
                <a:solidFill>
                  <a:schemeClr val="accent2"/>
                </a:solidFill>
              </a:rPr>
              <a:t>m</a:t>
            </a:r>
            <a:r>
              <a:rPr lang="en-US" sz="3200" dirty="0" smtClean="0">
                <a:solidFill>
                  <a:schemeClr val="accent2"/>
                </a:solidFill>
              </a:rPr>
              <a:t> James</a:t>
            </a:r>
            <a:endParaRPr lang="en-US" sz="3200" dirty="0">
              <a:solidFill>
                <a:schemeClr val="accent2"/>
              </a:solidFill>
            </a:endParaRPr>
          </a:p>
        </p:txBody>
      </p:sp>
    </p:spTree>
    <p:extLst>
      <p:ext uri="{BB962C8B-B14F-4D97-AF65-F5344CB8AC3E}">
        <p14:creationId xmlns:p14="http://schemas.microsoft.com/office/powerpoint/2010/main" val="360216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to Spot Crucial Conversations</a:t>
            </a:r>
            <a:endParaRPr lang="en-US" dirty="0"/>
          </a:p>
        </p:txBody>
      </p:sp>
      <p:sp>
        <p:nvSpPr>
          <p:cNvPr id="5" name="Content Placeholder 4"/>
          <p:cNvSpPr>
            <a:spLocks noGrp="1"/>
          </p:cNvSpPr>
          <p:nvPr>
            <p:ph idx="1"/>
          </p:nvPr>
        </p:nvSpPr>
        <p:spPr/>
        <p:txBody>
          <a:bodyPr>
            <a:noAutofit/>
          </a:bodyPr>
          <a:lstStyle/>
          <a:p>
            <a:r>
              <a:rPr lang="en-US" sz="3600" b="1" dirty="0" smtClean="0">
                <a:solidFill>
                  <a:schemeClr val="accent2"/>
                </a:solidFill>
              </a:rPr>
              <a:t>Physical Signals: </a:t>
            </a:r>
            <a:r>
              <a:rPr lang="en-US" sz="3600" dirty="0" smtClean="0"/>
              <a:t>stomach tightens, eyes get watery/dry, face gets flushed and/or red</a:t>
            </a:r>
          </a:p>
          <a:p>
            <a:pPr marL="0" indent="0">
              <a:buNone/>
            </a:pPr>
            <a:endParaRPr lang="en-US" sz="3600" dirty="0" smtClean="0"/>
          </a:p>
          <a:p>
            <a:r>
              <a:rPr lang="en-US" sz="3600" b="1" dirty="0" smtClean="0">
                <a:solidFill>
                  <a:schemeClr val="accent2"/>
                </a:solidFill>
              </a:rPr>
              <a:t>Emotional Signals: </a:t>
            </a:r>
            <a:r>
              <a:rPr lang="en-US" sz="3600" dirty="0" smtClean="0"/>
              <a:t>scared, hurt, angry, may react or suppress to these feelings</a:t>
            </a:r>
          </a:p>
          <a:p>
            <a:pPr marL="0" indent="0">
              <a:buNone/>
            </a:pPr>
            <a:endParaRPr lang="en-US" sz="3600" dirty="0" smtClean="0"/>
          </a:p>
          <a:p>
            <a:r>
              <a:rPr lang="en-US" sz="3600" b="1" dirty="0" smtClean="0">
                <a:solidFill>
                  <a:schemeClr val="accent2"/>
                </a:solidFill>
              </a:rPr>
              <a:t>Behavioral Signals: </a:t>
            </a:r>
            <a:r>
              <a:rPr lang="en-US" sz="3600" dirty="0" smtClean="0"/>
              <a:t>raising their voice, pointing their fingers, become quiet</a:t>
            </a:r>
            <a:endParaRPr lang="en-US" sz="3600" dirty="0"/>
          </a:p>
        </p:txBody>
      </p:sp>
    </p:spTree>
    <p:extLst>
      <p:ext uri="{BB962C8B-B14F-4D97-AF65-F5344CB8AC3E}">
        <p14:creationId xmlns:p14="http://schemas.microsoft.com/office/powerpoint/2010/main" val="39348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y Background HPP Theme">
  <a:themeElements>
    <a:clrScheme name="Navy HPP Background">
      <a:dk1>
        <a:srgbClr val="153959"/>
      </a:dk1>
      <a:lt1>
        <a:srgbClr val="A4DBE2"/>
      </a:lt1>
      <a:dk2>
        <a:srgbClr val="1F517F"/>
      </a:dk2>
      <a:lt2>
        <a:srgbClr val="FFFFFF"/>
      </a:lt2>
      <a:accent1>
        <a:srgbClr val="0095AD"/>
      </a:accent1>
      <a:accent2>
        <a:srgbClr val="4EB5C4"/>
      </a:accent2>
      <a:accent3>
        <a:srgbClr val="A4DBE2"/>
      </a:accent3>
      <a:accent4>
        <a:srgbClr val="FFFFFF"/>
      </a:accent4>
      <a:accent5>
        <a:srgbClr val="BDFFFD"/>
      </a:accent5>
      <a:accent6>
        <a:srgbClr val="D6EDF2"/>
      </a:accent6>
      <a:hlink>
        <a:srgbClr val="DCF2F4"/>
      </a:hlink>
      <a:folHlink>
        <a:srgbClr val="FFFFFF"/>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AEAB01-3CB3-4124-9B7B-61F551700D88}" vid="{FF68AF7F-EC75-407C-AC89-0F4B9C0DC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690B2B-5692-4398-9775-3FE16D0B9007}"/>
</file>

<file path=customXml/itemProps2.xml><?xml version="1.0" encoding="utf-8"?>
<ds:datastoreItem xmlns:ds="http://schemas.openxmlformats.org/officeDocument/2006/customXml" ds:itemID="{2FA194C5-87C8-475A-93A9-7571E9DCE41C}"/>
</file>

<file path=customXml/itemProps3.xml><?xml version="1.0" encoding="utf-8"?>
<ds:datastoreItem xmlns:ds="http://schemas.openxmlformats.org/officeDocument/2006/customXml" ds:itemID="{CE6BC10F-24E0-4815-9ABD-00A95FC7283B}"/>
</file>

<file path=docProps/app.xml><?xml version="1.0" encoding="utf-8"?>
<Properties xmlns="http://schemas.openxmlformats.org/officeDocument/2006/extended-properties" xmlns:vt="http://schemas.openxmlformats.org/officeDocument/2006/docPropsVTypes">
  <Template>Navy HPP Background Template.Triangles</Template>
  <TotalTime>1984</TotalTime>
  <Words>3515</Words>
  <Application>Microsoft Office PowerPoint</Application>
  <PresentationFormat>Widescreen</PresentationFormat>
  <Paragraphs>288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vt:lpstr>
      <vt:lpstr>Navy Background HPP Theme</vt:lpstr>
      <vt:lpstr>Constructive Conflict for the Individual</vt:lpstr>
      <vt:lpstr>Objectives:</vt:lpstr>
      <vt:lpstr>PowerPoint Presentation</vt:lpstr>
      <vt:lpstr>Two Doors of Conflict</vt:lpstr>
      <vt:lpstr>What is a Crucial Conversation?</vt:lpstr>
      <vt:lpstr>PowerPoint Presentation</vt:lpstr>
      <vt:lpstr>Some Common Crucial Conversations</vt:lpstr>
      <vt:lpstr>Dealing with  Conflict Activity</vt:lpstr>
      <vt:lpstr>Learning to Spot Crucial Conversations</vt:lpstr>
      <vt:lpstr>Start with Heart</vt:lpstr>
      <vt:lpstr>PowerPoint Presentation</vt:lpstr>
      <vt:lpstr>Stop and Ask Yourself..</vt:lpstr>
      <vt:lpstr>Style Under Stress Test</vt:lpstr>
      <vt:lpstr>PowerPoint Presentation</vt:lpstr>
      <vt:lpstr>Inward Vs. Outward</vt:lpstr>
      <vt:lpstr>Mutual Purpose &amp; Respect</vt:lpstr>
      <vt:lpstr>When Mutual Respect or Purpose is at Risk</vt:lpstr>
      <vt:lpstr>Partner Activity Scenario</vt:lpstr>
      <vt:lpstr>Crucial Conversations &amp; Building Skills</vt:lpstr>
      <vt:lpstr>Conversation Guidelines</vt:lpstr>
      <vt:lpstr>Confrontation Skills</vt:lpstr>
      <vt:lpstr>WWA Approach</vt:lpstr>
      <vt:lpstr>WWA Examples</vt:lpstr>
      <vt:lpstr>Crucial Conversations: 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and Confrontation</dc:title>
  <dc:creator>Klingler, Kaira</dc:creator>
  <cp:lastModifiedBy>Klingler, Kaira</cp:lastModifiedBy>
  <cp:revision>84</cp:revision>
  <cp:lastPrinted>2018-04-16T18:27:01Z</cp:lastPrinted>
  <dcterms:created xsi:type="dcterms:W3CDTF">2018-01-29T16:36:38Z</dcterms:created>
  <dcterms:modified xsi:type="dcterms:W3CDTF">2018-06-13T18:47:33Z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2288600</vt:r8>
  </property>
</Properties>
</file>