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2"/>
  </p:notesMasterIdLst>
  <p:sldIdLst>
    <p:sldId id="286" r:id="rId7"/>
    <p:sldId id="288" r:id="rId8"/>
    <p:sldId id="290" r:id="rId9"/>
    <p:sldId id="292" r:id="rId10"/>
    <p:sldId id="294" r:id="rId11"/>
    <p:sldId id="295" r:id="rId12"/>
    <p:sldId id="296" r:id="rId13"/>
    <p:sldId id="297" r:id="rId14"/>
    <p:sldId id="298" r:id="rId15"/>
    <p:sldId id="265" r:id="rId16"/>
    <p:sldId id="266" r:id="rId17"/>
    <p:sldId id="267" r:id="rId18"/>
    <p:sldId id="299" r:id="rId19"/>
    <p:sldId id="300" r:id="rId20"/>
    <p:sldId id="301" r:id="rId21"/>
    <p:sldId id="302" r:id="rId22"/>
    <p:sldId id="303" r:id="rId23"/>
    <p:sldId id="304" r:id="rId24"/>
    <p:sldId id="305" r:id="rId25"/>
    <p:sldId id="306" r:id="rId26"/>
    <p:sldId id="307" r:id="rId27"/>
    <p:sldId id="308" r:id="rId28"/>
    <p:sldId id="313" r:id="rId29"/>
    <p:sldId id="309"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7696" autoAdjust="0"/>
  </p:normalViewPr>
  <p:slideViewPr>
    <p:cSldViewPr snapToGrid="0">
      <p:cViewPr varScale="1">
        <p:scale>
          <a:sx n="22" d="100"/>
          <a:sy n="22" d="100"/>
        </p:scale>
        <p:origin x="23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17853-F62A-4504-8CF9-094CCA0D70A7}"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3DBD6-B283-4513-A007-BFF47DD4A5EF}" type="slidenum">
              <a:rPr lang="en-US" smtClean="0"/>
              <a:t>‹#›</a:t>
            </a:fld>
            <a:endParaRPr lang="en-US"/>
          </a:p>
        </p:txBody>
      </p:sp>
    </p:spTree>
    <p:extLst>
      <p:ext uri="{BB962C8B-B14F-4D97-AF65-F5344CB8AC3E}">
        <p14:creationId xmlns:p14="http://schemas.microsoft.com/office/powerpoint/2010/main" val="42038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sitivepsychologyprogram.com/random-acts-kindnes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positivepsychologyprogram.com/gratitude-appreci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nlinelibrary.wiley.com/doi/abs/10.1111/jcpp.1212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rugs.ie/drugs_info/about_drugs/mental_healt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oodpsychology.cornell.edu/discoveries/feeding-your-feeling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sciencedirect.com/science/article/pii/S105774081400006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ress.org.uk/what-is-stres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imh.nih.gov/health/publications/stress/index.shtml" TargetMode="External"/><Relationship Id="rId4" Type="http://schemas.openxmlformats.org/officeDocument/2006/relationships/hyperlink" Target="https://www.helpguide.org/articles/stress/stress-symptoms-signs-and-causes.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training on Mood and Mindset!</a:t>
            </a:r>
            <a:r>
              <a:rPr lang="en-US" baseline="0" dirty="0" smtClean="0"/>
              <a:t> This training stems from the Mood and Mindset Guide produced by the Illinois Human Performance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a:t>
            </a:fld>
            <a:endParaRPr lang="en-US"/>
          </a:p>
        </p:txBody>
      </p:sp>
    </p:spTree>
    <p:extLst>
      <p:ext uri="{BB962C8B-B14F-4D97-AF65-F5344CB8AC3E}">
        <p14:creationId xmlns:p14="http://schemas.microsoft.com/office/powerpoint/2010/main" val="312757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10</a:t>
            </a:fld>
            <a:endParaRPr lang="en-US"/>
          </a:p>
        </p:txBody>
      </p:sp>
    </p:spTree>
    <p:extLst>
      <p:ext uri="{BB962C8B-B14F-4D97-AF65-F5344CB8AC3E}">
        <p14:creationId xmlns:p14="http://schemas.microsoft.com/office/powerpoint/2010/main" val="103283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11</a:t>
            </a:fld>
            <a:endParaRPr lang="en-US"/>
          </a:p>
        </p:txBody>
      </p:sp>
    </p:spTree>
    <p:extLst>
      <p:ext uri="{BB962C8B-B14F-4D97-AF65-F5344CB8AC3E}">
        <p14:creationId xmlns:p14="http://schemas.microsoft.com/office/powerpoint/2010/main" val="175741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12</a:t>
            </a:fld>
            <a:endParaRPr lang="en-US"/>
          </a:p>
        </p:txBody>
      </p:sp>
    </p:spTree>
    <p:extLst>
      <p:ext uri="{BB962C8B-B14F-4D97-AF65-F5344CB8AC3E}">
        <p14:creationId xmlns:p14="http://schemas.microsoft.com/office/powerpoint/2010/main" val="224007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power of gratitude and positivity can play a significant role in our performance. Gratitude is “the appreciation of what is valuable and meaningful to oneself and represents a general state of thankfulness and/or appreciation” (</a:t>
            </a:r>
            <a:r>
              <a:rPr lang="en-US" sz="1200" kern="1200" dirty="0" err="1" smtClean="0">
                <a:solidFill>
                  <a:schemeClr val="tx1"/>
                </a:solidFill>
                <a:effectLst/>
                <a:latin typeface="+mn-lt"/>
                <a:ea typeface="+mn-ea"/>
                <a:cs typeface="+mn-cs"/>
              </a:rPr>
              <a:t>Sansone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Sansone</a:t>
            </a:r>
            <a:r>
              <a:rPr lang="en-US" sz="1200" kern="1200" dirty="0" smtClean="0">
                <a:solidFill>
                  <a:schemeClr val="tx1"/>
                </a:solidFill>
                <a:effectLst/>
                <a:latin typeface="+mn-lt"/>
                <a:ea typeface="+mn-ea"/>
                <a:cs typeface="+mn-cs"/>
              </a:rPr>
              <a:t>, 2010).</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By expressing gratitude, you are improving your overall sense of </a:t>
            </a:r>
            <a:r>
              <a:rPr lang="en-US" sz="1200" u="sng" strike="noStrike" kern="1200" dirty="0" smtClean="0">
                <a:solidFill>
                  <a:schemeClr val="tx1">
                    <a:lumMod val="50000"/>
                  </a:schemeClr>
                </a:solidFill>
                <a:effectLst/>
                <a:latin typeface="+mn-lt"/>
                <a:ea typeface="+mn-ea"/>
                <a:cs typeface="+mn-cs"/>
                <a:hlinkClick r:id="rId3"/>
              </a:rPr>
              <a:t>well-being</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are achieving a higher satisfaction for life</a:t>
            </a:r>
            <a:r>
              <a:rPr lang="en-US" sz="1200" kern="1200" dirty="0" smtClean="0">
                <a:solidFill>
                  <a:schemeClr val="tx1"/>
                </a:solidFill>
                <a:effectLst/>
                <a:latin typeface="+mn-lt"/>
                <a:ea typeface="+mn-ea"/>
                <a:cs typeface="+mn-cs"/>
              </a:rPr>
              <a:t>. Studies show that grateful people are more agreeable, more open, and less neurotic (McCullough et al., 2002; McCullough, Tsang, &amp; Emmons, 2004; Wood, </a:t>
            </a:r>
            <a:r>
              <a:rPr lang="en-US" sz="1200" kern="1200" dirty="0" err="1" smtClean="0">
                <a:solidFill>
                  <a:schemeClr val="tx1"/>
                </a:solidFill>
                <a:effectLst/>
                <a:latin typeface="+mn-lt"/>
                <a:ea typeface="+mn-ea"/>
                <a:cs typeface="+mn-cs"/>
              </a:rPr>
              <a:t>Maltby</a:t>
            </a:r>
            <a:r>
              <a:rPr lang="en-US" sz="1200" kern="1200" dirty="0" smtClean="0">
                <a:solidFill>
                  <a:schemeClr val="tx1"/>
                </a:solidFill>
                <a:effectLst/>
                <a:latin typeface="+mn-lt"/>
                <a:ea typeface="+mn-ea"/>
                <a:cs typeface="+mn-cs"/>
              </a:rPr>
              <a:t>, Gillett, Linley, &amp; Joseph, 2008; Wood, </a:t>
            </a:r>
            <a:r>
              <a:rPr lang="en-US" sz="1200" kern="1200" dirty="0" err="1" smtClean="0">
                <a:solidFill>
                  <a:schemeClr val="tx1"/>
                </a:solidFill>
                <a:effectLst/>
                <a:latin typeface="+mn-lt"/>
                <a:ea typeface="+mn-ea"/>
                <a:cs typeface="+mn-cs"/>
              </a:rPr>
              <a:t>Maltby</a:t>
            </a:r>
            <a:r>
              <a:rPr lang="en-US" sz="1200" kern="1200" dirty="0" smtClean="0">
                <a:solidFill>
                  <a:schemeClr val="tx1"/>
                </a:solidFill>
                <a:effectLst/>
                <a:latin typeface="+mn-lt"/>
                <a:ea typeface="+mn-ea"/>
                <a:cs typeface="+mn-cs"/>
              </a:rPr>
              <a:t>, Stewart, Linley et al., 2008). “Gratitude is also a powerful tool for strengthening interpersonal relationships. People who express their gratitude tend to be more willing to forgive others and less narcissistic (</a:t>
            </a:r>
            <a:r>
              <a:rPr lang="en-US" sz="1200" kern="1200" dirty="0" err="1" smtClean="0">
                <a:solidFill>
                  <a:schemeClr val="tx1"/>
                </a:solidFill>
                <a:effectLst/>
                <a:latin typeface="+mn-lt"/>
                <a:ea typeface="+mn-ea"/>
                <a:cs typeface="+mn-cs"/>
              </a:rPr>
              <a:t>DeShea</a:t>
            </a:r>
            <a:r>
              <a:rPr lang="en-US" sz="1200" kern="1200" dirty="0" smtClean="0">
                <a:solidFill>
                  <a:schemeClr val="tx1"/>
                </a:solidFill>
                <a:effectLst/>
                <a:latin typeface="+mn-lt"/>
                <a:ea typeface="+mn-ea"/>
                <a:cs typeface="+mn-cs"/>
              </a:rPr>
              <a:t>, 2003; Farwell &amp; </a:t>
            </a:r>
            <a:r>
              <a:rPr lang="en-US" sz="1200" kern="1200" dirty="0" err="1" smtClean="0">
                <a:solidFill>
                  <a:schemeClr val="tx1"/>
                </a:solidFill>
                <a:effectLst/>
                <a:latin typeface="+mn-lt"/>
                <a:ea typeface="+mn-ea"/>
                <a:cs typeface="+mn-cs"/>
              </a:rPr>
              <a:t>Wohlwend</a:t>
            </a:r>
            <a:r>
              <a:rPr lang="en-US" sz="1200" kern="1200" dirty="0" smtClean="0">
                <a:solidFill>
                  <a:schemeClr val="tx1"/>
                </a:solidFill>
                <a:effectLst/>
                <a:latin typeface="+mn-lt"/>
                <a:ea typeface="+mn-ea"/>
                <a:cs typeface="+mn-cs"/>
              </a:rPr>
              <a:t>-Lloyd, 1998).”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“Recent research performed in 2015 showed that patients with heart failure, who completed gratitude journals showed reduced inflammation, improved sleep, and better moods thus dramatically reducing their symptoms of heart failure after only 8 weeks.”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Practicing gratitude can significantly increase our overall happiness, health, and well-being, and there is clear science and evidence to prove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Practice gratitude by writing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handwritten letter to someone you are grateful to have in your life and deliver it to them in person. Afterwards you may experience a boost in mood that could last a few months!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Resources:</a:t>
            </a:r>
          </a:p>
          <a:p>
            <a:r>
              <a:rPr lang="en-US" sz="1200" u="sng" kern="1200" dirty="0" smtClean="0">
                <a:solidFill>
                  <a:schemeClr val="tx1"/>
                </a:solidFill>
                <a:effectLst/>
                <a:latin typeface="+mn-lt"/>
                <a:ea typeface="+mn-ea"/>
                <a:cs typeface="+mn-cs"/>
                <a:hlinkClick r:id="rId4"/>
              </a:rPr>
              <a:t>https://positivepsychologyprogram.com/gratitude-appreciation/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https://www.tandfonline.com/doi/abs/10.1080/17439760902992464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13</a:t>
            </a:fld>
            <a:endParaRPr lang="en-US"/>
          </a:p>
        </p:txBody>
      </p:sp>
    </p:spTree>
    <p:extLst>
      <p:ext uri="{BB962C8B-B14F-4D97-AF65-F5344CB8AC3E}">
        <p14:creationId xmlns:p14="http://schemas.microsoft.com/office/powerpoint/2010/main" val="149612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Progressive Muscle Relaxation (PMR) is something that can be done at any time throughout the day. While sitting at your desk or waiting in a line at the grocery store, PMR can help you learn how to relax and release tension. PMR is practiced by physically tensing and then relaxing isolated muscle groups throughout your body. Start by focused on the legs, move to the abdomen, check, arms, and eventually your face. Purposely tense the specific muscle group for ten seconds, and then release and relax the same muscle group for 20 seconds. With practice, this physical and mental activity can help you learn how to relax in a short period of time. (</a:t>
            </a:r>
            <a:r>
              <a:rPr lang="en-US" sz="1200" kern="1200" dirty="0" err="1" smtClean="0">
                <a:solidFill>
                  <a:schemeClr val="tx1"/>
                </a:solidFill>
                <a:effectLst/>
                <a:latin typeface="+mn-lt"/>
                <a:ea typeface="+mn-ea"/>
                <a:cs typeface="+mn-cs"/>
              </a:rPr>
              <a:t>Varvogoli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Darviri</a:t>
            </a:r>
            <a:r>
              <a:rPr lang="en-US" sz="1200" kern="1200" dirty="0" smtClean="0">
                <a:solidFill>
                  <a:schemeClr val="tx1"/>
                </a:solidFill>
                <a:effectLst/>
                <a:latin typeface="+mn-lt"/>
                <a:ea typeface="+mn-ea"/>
                <a:cs typeface="+mn-cs"/>
              </a:rPr>
              <a:t>, 2011).</a:t>
            </a:r>
          </a:p>
          <a:p>
            <a:pPr lvl="1"/>
            <a:r>
              <a:rPr lang="en-US" sz="1200" kern="1200" dirty="0" smtClean="0">
                <a:solidFill>
                  <a:schemeClr val="tx1"/>
                </a:solidFill>
                <a:effectLst/>
                <a:latin typeface="+mn-lt"/>
                <a:ea typeface="+mn-ea"/>
                <a:cs typeface="+mn-cs"/>
              </a:rPr>
              <a:t>http://citeseerx.ist.psu.edu/viewdoc/download?doi=10.1.1.851.7680&amp;rep=rep1&amp;type=pdf</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14</a:t>
            </a:fld>
            <a:endParaRPr lang="en-US"/>
          </a:p>
        </p:txBody>
      </p:sp>
    </p:spTree>
    <p:extLst>
      <p:ext uri="{BB962C8B-B14F-4D97-AF65-F5344CB8AC3E}">
        <p14:creationId xmlns:p14="http://schemas.microsoft.com/office/powerpoint/2010/main" val="369451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Falling asleep or simply</a:t>
            </a:r>
            <a:r>
              <a:rPr lang="en-US" baseline="0" dirty="0" smtClean="0"/>
              <a:t> relaxing ourselves </a:t>
            </a:r>
            <a:r>
              <a:rPr lang="en-US" dirty="0" smtClean="0"/>
              <a:t>can be challenging for many of us. From racing thoughts, to “not being tired”</a:t>
            </a:r>
            <a:r>
              <a:rPr lang="en-US" baseline="0" dirty="0" smtClean="0"/>
              <a:t>, there are different ways to relax and gain calmness. One way to do so is through a body scan. Let’s practice by participating in a short 20-minute body scan. </a:t>
            </a:r>
          </a:p>
          <a:p>
            <a:endParaRPr lang="en-US" baseline="0" dirty="0" smtClean="0"/>
          </a:p>
          <a:p>
            <a:r>
              <a:rPr lang="en-US" i="1" baseline="0" dirty="0" smtClean="0"/>
              <a:t>Use the Body Scan Book Activity handout for instructions and complete the activity. </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Broderick, Patricia C. “Theme B: Body.” </a:t>
            </a:r>
            <a:r>
              <a:rPr lang="en-US" sz="1200" i="1" kern="1200" dirty="0" smtClean="0">
                <a:solidFill>
                  <a:schemeClr val="tx1"/>
                </a:solidFill>
                <a:effectLst/>
                <a:latin typeface="+mn-lt"/>
                <a:ea typeface="+mn-ea"/>
                <a:cs typeface="+mn-cs"/>
              </a:rPr>
              <a:t>Learning to Breathe A Mindfulness Curriculum for Adolescents to Cultivate Emotion Regulation,</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Attention, and Performance</a:t>
            </a:r>
            <a:r>
              <a:rPr lang="en-US" sz="1200" kern="1200" dirty="0" smtClean="0">
                <a:solidFill>
                  <a:schemeClr val="tx1"/>
                </a:solidFill>
                <a:effectLst/>
                <a:latin typeface="+mn-lt"/>
                <a:ea typeface="+mn-ea"/>
                <a:cs typeface="+mn-cs"/>
              </a:rPr>
              <a:t>, by Patricia C. Broderick, New Harbinger Publications, 2013, pp. 38–43. </a:t>
            </a:r>
          </a:p>
          <a:p>
            <a:r>
              <a:rPr lang="en-US" sz="1200" kern="1200" dirty="0" smtClean="0">
                <a:solidFill>
                  <a:schemeClr val="tx1"/>
                </a:solidFill>
                <a:effectLst/>
                <a:latin typeface="+mn-lt"/>
                <a:ea typeface="+mn-ea"/>
                <a:cs typeface="+mn-cs"/>
              </a:rPr>
              <a:t> </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15</a:t>
            </a:fld>
            <a:endParaRPr lang="en-US"/>
          </a:p>
        </p:txBody>
      </p:sp>
    </p:spTree>
    <p:extLst>
      <p:ext uri="{BB962C8B-B14F-4D97-AF65-F5344CB8AC3E}">
        <p14:creationId xmlns:p14="http://schemas.microsoft.com/office/powerpoint/2010/main" val="376615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our mood &amp; mindset don’t align with how we want</a:t>
            </a:r>
            <a:r>
              <a:rPr lang="en-US" sz="1200" kern="1200" baseline="0" dirty="0" smtClean="0">
                <a:solidFill>
                  <a:schemeClr val="tx1"/>
                </a:solidFill>
                <a:effectLst/>
                <a:latin typeface="+mn-lt"/>
                <a:ea typeface="+mn-ea"/>
                <a:cs typeface="+mn-cs"/>
              </a:rPr>
              <a:t> to be feeling. Mental health is just as important as our physical health and is important to address if you don’t feel like yourself. Sometimes nervousness or stigma cause hesitation to seek support, but think about it: when someone breaks a bone, no one questions when that person seeks medical support or care. The same goes for people’s mental health: when our emotions and mindset don’t align with how we want to feel, getting help is important!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Whether it is for you or a friend, reaching out to others for help is never a bad idea. Think about who those trusted adults are for you so you can reach out to them if you or someone you know is looking for some extra support!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16</a:t>
            </a:fld>
            <a:endParaRPr lang="en-US"/>
          </a:p>
        </p:txBody>
      </p:sp>
    </p:spTree>
    <p:extLst>
      <p:ext uri="{BB962C8B-B14F-4D97-AF65-F5344CB8AC3E}">
        <p14:creationId xmlns:p14="http://schemas.microsoft.com/office/powerpoint/2010/main" val="78415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Mood and Mindset, Chemical Health, Sleep, and Nutrition are all connected! The choices you make in one area of your life are actively impacting the choices you make in others. Here are a few ways that your mood and mindset interact with the other modules: </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17</a:t>
            </a:fld>
            <a:endParaRPr lang="en-US"/>
          </a:p>
        </p:txBody>
      </p:sp>
    </p:spTree>
    <p:extLst>
      <p:ext uri="{BB962C8B-B14F-4D97-AF65-F5344CB8AC3E}">
        <p14:creationId xmlns:p14="http://schemas.microsoft.com/office/powerpoint/2010/main" val="167079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Sleep:</a:t>
            </a:r>
            <a:r>
              <a:rPr lang="en-US" sz="1200" kern="1200" dirty="0" smtClean="0">
                <a:solidFill>
                  <a:schemeClr val="tx1"/>
                </a:solidFill>
                <a:effectLst/>
                <a:latin typeface="+mn-lt"/>
                <a:ea typeface="+mn-ea"/>
                <a:cs typeface="+mn-cs"/>
              </a:rPr>
              <a:t> It only takes a few nights of shortened or restricted sleep for adolescents to experience worse moods and a decreased ability to regulate their emotions. (</a:t>
            </a:r>
            <a:r>
              <a:rPr lang="en-US" sz="1200" kern="1200" dirty="0" err="1" smtClean="0">
                <a:solidFill>
                  <a:schemeClr val="tx1"/>
                </a:solidFill>
                <a:effectLst/>
                <a:latin typeface="+mn-lt"/>
                <a:ea typeface="+mn-ea"/>
                <a:cs typeface="+mn-cs"/>
              </a:rPr>
              <a:t>Braum</a:t>
            </a:r>
            <a:r>
              <a:rPr lang="en-US" sz="1200" kern="1200" dirty="0" smtClean="0">
                <a:solidFill>
                  <a:schemeClr val="tx1"/>
                </a:solidFill>
                <a:effectLst/>
                <a:latin typeface="+mn-lt"/>
                <a:ea typeface="+mn-ea"/>
                <a:cs typeface="+mn-cs"/>
              </a:rPr>
              <a:t> et al, 2013)  </a:t>
            </a:r>
          </a:p>
          <a:p>
            <a:r>
              <a:rPr lang="en-US" sz="1200" u="sng" kern="1200" dirty="0" smtClean="0">
                <a:solidFill>
                  <a:schemeClr val="tx1"/>
                </a:solidFill>
                <a:effectLst/>
                <a:latin typeface="+mn-lt"/>
                <a:ea typeface="+mn-ea"/>
                <a:cs typeface="+mn-cs"/>
                <a:hlinkClick r:id="rId3"/>
              </a:rPr>
              <a:t>https://onlinelibrary.wiley.com/doi/abs/10.1111/jcpp.12125</a:t>
            </a:r>
            <a:endParaRPr lang="en-US"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18</a:t>
            </a:fld>
            <a:endParaRPr lang="en-US"/>
          </a:p>
        </p:txBody>
      </p:sp>
    </p:spTree>
    <p:extLst>
      <p:ext uri="{BB962C8B-B14F-4D97-AF65-F5344CB8AC3E}">
        <p14:creationId xmlns:p14="http://schemas.microsoft.com/office/powerpoint/2010/main" val="197035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Chemical Health:</a:t>
            </a:r>
            <a:r>
              <a:rPr lang="en-US" sz="1200" kern="1200" dirty="0" smtClean="0">
                <a:solidFill>
                  <a:schemeClr val="tx1"/>
                </a:solidFill>
                <a:effectLst/>
                <a:latin typeface="+mn-lt"/>
                <a:ea typeface="+mn-ea"/>
                <a:cs typeface="+mn-cs"/>
              </a:rPr>
              <a:t> Using psychoactive drugs, such as marijuana or alcohol, can cause mood disturbances, like anxiety, mood swings, depression, sleep problems, and psychosis. The effects of drug use on mood can be both short term and long term. (drugs.ie)</a:t>
            </a:r>
          </a:p>
          <a:p>
            <a:r>
              <a:rPr lang="en-US" sz="1200" u="sng" kern="1200" dirty="0" smtClean="0">
                <a:solidFill>
                  <a:schemeClr val="tx1"/>
                </a:solidFill>
                <a:effectLst/>
                <a:latin typeface="+mn-lt"/>
                <a:ea typeface="+mn-ea"/>
                <a:cs typeface="+mn-cs"/>
                <a:hlinkClick r:id="rId3"/>
              </a:rPr>
              <a:t>http://www.drugs.ie/drugs_info/about_drugs/mental_health/</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19</a:t>
            </a:fld>
            <a:endParaRPr lang="en-US"/>
          </a:p>
        </p:txBody>
      </p:sp>
    </p:spTree>
    <p:extLst>
      <p:ext uri="{BB962C8B-B14F-4D97-AF65-F5344CB8AC3E}">
        <p14:creationId xmlns:p14="http://schemas.microsoft.com/office/powerpoint/2010/main" val="135164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this training, we will take the opportunity to learn more about mood and mindset a little further in-depth, while providing interactive activities. </a:t>
            </a:r>
            <a:r>
              <a:rPr lang="en-US" i="1" baseline="0" dirty="0" smtClean="0"/>
              <a:t>Read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a:t>
            </a:fld>
            <a:endParaRPr lang="en-US"/>
          </a:p>
        </p:txBody>
      </p:sp>
    </p:spTree>
    <p:extLst>
      <p:ext uri="{BB962C8B-B14F-4D97-AF65-F5344CB8AC3E}">
        <p14:creationId xmlns:p14="http://schemas.microsoft.com/office/powerpoint/2010/main" val="417488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Nutrition:</a:t>
            </a:r>
            <a:r>
              <a:rPr lang="en-US" sz="1200" kern="1200" dirty="0" smtClean="0">
                <a:solidFill>
                  <a:schemeClr val="tx1"/>
                </a:solidFill>
                <a:effectLst/>
                <a:latin typeface="+mn-lt"/>
                <a:ea typeface="+mn-ea"/>
                <a:cs typeface="+mn-cs"/>
              </a:rPr>
              <a:t> Research shows that food choices are impacts by one’s mood. A good mood increases the chances that someone will make a healthy food choice, while a bad mood increases the chances that someone is going to make an indulgent food choice. (Gardner, </a:t>
            </a:r>
            <a:r>
              <a:rPr lang="en-US" sz="1200" kern="1200" dirty="0" err="1" smtClean="0">
                <a:solidFill>
                  <a:schemeClr val="tx1"/>
                </a:solidFill>
                <a:effectLst/>
                <a:latin typeface="+mn-lt"/>
                <a:ea typeface="+mn-ea"/>
                <a:cs typeface="+mn-cs"/>
              </a:rPr>
              <a:t>Wansink</a:t>
            </a:r>
            <a:r>
              <a:rPr lang="en-US" sz="1200" kern="1200" dirty="0" smtClean="0">
                <a:solidFill>
                  <a:schemeClr val="tx1"/>
                </a:solidFill>
                <a:effectLst/>
                <a:latin typeface="+mn-lt"/>
                <a:ea typeface="+mn-ea"/>
                <a:cs typeface="+mn-cs"/>
              </a:rPr>
              <a:t>, Kim, Park, 2014) </a:t>
            </a:r>
          </a:p>
          <a:p>
            <a:endParaRPr lang="en-US" dirty="0" smtClean="0"/>
          </a:p>
          <a:p>
            <a:r>
              <a:rPr lang="en-US" sz="1200" u="sng" kern="1200" dirty="0" smtClean="0">
                <a:solidFill>
                  <a:schemeClr val="tx1"/>
                </a:solidFill>
                <a:effectLst/>
                <a:latin typeface="+mn-lt"/>
                <a:ea typeface="+mn-ea"/>
                <a:cs typeface="+mn-cs"/>
                <a:hlinkClick r:id="rId3"/>
              </a:rPr>
              <a:t>https://foodpsychology.cornell.edu/discoveries/feeding-your-feelings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https://www.sciencedirect.com/science/article/pii/S1057740814000060</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20</a:t>
            </a:fld>
            <a:endParaRPr lang="en-US"/>
          </a:p>
        </p:txBody>
      </p:sp>
    </p:spTree>
    <p:extLst>
      <p:ext uri="{BB962C8B-B14F-4D97-AF65-F5344CB8AC3E}">
        <p14:creationId xmlns:p14="http://schemas.microsoft.com/office/powerpoint/2010/main" val="14895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Building accountability: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Creating a positive, supportive culture is critical to the success of individuals, groups, and community. Sometimes, it can be challenging to maintain a positive mood &amp; mindset, but the more you practice and the more people who also strive to remain positive, the more natural it becomes. An individual’s mood and mindset influences their decisions to maintain healthy nutrition, get enough sleep, and abstain from drugs and alcohol, but your mood and mindset also impacts your performance. Being confident and having a strong outlook on a challenge ahead provides you greater opportunity for success. The same goes for groups or teams. If everyone’s head is in the game and focused on your challenge ahead, the group is more likely to reach their goals and be proud of their approach in doing so. Never forget the power in holding yourself and others accountable to a positive mindset.</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21</a:t>
            </a:fld>
            <a:endParaRPr lang="en-US"/>
          </a:p>
        </p:txBody>
      </p:sp>
    </p:spTree>
    <p:extLst>
      <p:ext uri="{BB962C8B-B14F-4D97-AF65-F5344CB8AC3E}">
        <p14:creationId xmlns:p14="http://schemas.microsoft.com/office/powerpoint/2010/main" val="329405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i="0" dirty="0" smtClean="0"/>
              <a:t>To create a consistent culture and message people must: </a:t>
            </a:r>
          </a:p>
          <a:p>
            <a:pPr>
              <a:lnSpc>
                <a:spcPct val="120000"/>
              </a:lnSpc>
            </a:pPr>
            <a:r>
              <a:rPr lang="en-US" sz="1200" b="1" dirty="0" smtClean="0">
                <a:solidFill>
                  <a:schemeClr val="accent4"/>
                </a:solidFill>
              </a:rPr>
              <a:t>Personal Accountability: </a:t>
            </a:r>
            <a:r>
              <a:rPr lang="en-US" sz="1200" dirty="0" smtClean="0">
                <a:solidFill>
                  <a:schemeClr val="accent4"/>
                </a:solidFill>
              </a:rPr>
              <a:t>First, strive to have a positive and optimistic personal viewpoint on life, the activities you are involved with, and those that you spend time with. Being positive and supportive around others demonstrates an ideal mindset for all. </a:t>
            </a:r>
          </a:p>
          <a:p>
            <a:pPr>
              <a:lnSpc>
                <a:spcPct val="120000"/>
              </a:lnSpc>
            </a:pPr>
            <a:r>
              <a:rPr lang="en-US" sz="1200" b="1" dirty="0" smtClean="0">
                <a:solidFill>
                  <a:schemeClr val="accent4"/>
                </a:solidFill>
              </a:rPr>
              <a:t>Group Accountability: </a:t>
            </a:r>
            <a:r>
              <a:rPr lang="en-US" sz="1200" dirty="0" smtClean="0">
                <a:solidFill>
                  <a:schemeClr val="accent4"/>
                </a:solidFill>
              </a:rPr>
              <a:t>Second, encourage others to live out an uplifting and supportive mindset to influence those around them. Your influence can help them see that their attitude and behaviors impact others and they have the power to shape the mindset of those around them.</a:t>
            </a:r>
          </a:p>
          <a:p>
            <a:pPr>
              <a:lnSpc>
                <a:spcPct val="120000"/>
              </a:lnSpc>
            </a:pPr>
            <a:r>
              <a:rPr lang="en-US" sz="1200" b="1" dirty="0" smtClean="0">
                <a:solidFill>
                  <a:schemeClr val="accent4"/>
                </a:solidFill>
              </a:rPr>
              <a:t>Leadership Accountability: </a:t>
            </a:r>
            <a:r>
              <a:rPr lang="en-US" sz="1200" dirty="0" smtClean="0">
                <a:solidFill>
                  <a:schemeClr val="accent4"/>
                </a:solidFill>
              </a:rPr>
              <a:t>Third, show others how they too can empower their peers to maintain this positive lifestyle. You can educate others about the impact of positive mood and mindset on performance so they understand the value of this approach. Then, they too can practice personal, group, and leadership accountability to help influence a strong, supportive culture. </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22</a:t>
            </a:fld>
            <a:endParaRPr lang="en-US"/>
          </a:p>
        </p:txBody>
      </p:sp>
    </p:spTree>
    <p:extLst>
      <p:ext uri="{BB962C8B-B14F-4D97-AF65-F5344CB8AC3E}">
        <p14:creationId xmlns:p14="http://schemas.microsoft.com/office/powerpoint/2010/main" val="232158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Use the Daily Mood Log handout to track</a:t>
            </a:r>
            <a:r>
              <a:rPr lang="en-US" i="1" baseline="0" dirty="0" smtClean="0"/>
              <a:t> the factors that impact mood to learn your patterns of behavior and help hold you accountable to choices that positively impact your mood. </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23</a:t>
            </a:fld>
            <a:endParaRPr lang="en-US"/>
          </a:p>
        </p:txBody>
      </p:sp>
    </p:spTree>
    <p:extLst>
      <p:ext uri="{BB962C8B-B14F-4D97-AF65-F5344CB8AC3E}">
        <p14:creationId xmlns:p14="http://schemas.microsoft.com/office/powerpoint/2010/main" val="439426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25</a:t>
            </a:fld>
            <a:endParaRPr lang="en-US"/>
          </a:p>
        </p:txBody>
      </p:sp>
    </p:spTree>
    <p:extLst>
      <p:ext uri="{BB962C8B-B14F-4D97-AF65-F5344CB8AC3E}">
        <p14:creationId xmlns:p14="http://schemas.microsoft.com/office/powerpoint/2010/main" val="154749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On a</a:t>
            </a:r>
            <a:r>
              <a:rPr lang="en-US" i="1" baseline="0" dirty="0" smtClean="0"/>
              <a:t> piece of flip-chart paper, write down thoughts and ideas of participants as to why they think students should talk about mood and mindset.</a:t>
            </a:r>
          </a:p>
          <a:p>
            <a:endParaRPr lang="en-US" i="1" baseline="0" dirty="0" smtClean="0"/>
          </a:p>
          <a:p>
            <a:r>
              <a:rPr lang="en-US" i="1" baseline="0" dirty="0" smtClean="0"/>
              <a:t>If they are struggling with coming up with ideas, mention the following suggestions:</a:t>
            </a:r>
          </a:p>
          <a:p>
            <a:pPr marL="171450" indent="-171450">
              <a:buFont typeface="Arial" panose="020B0604020202020204" pitchFamily="34" charset="0"/>
              <a:buChar char="•"/>
            </a:pPr>
            <a:r>
              <a:rPr lang="en-US" i="1" baseline="0" dirty="0" smtClean="0"/>
              <a:t>To maintain positive lifestyles and well-being</a:t>
            </a:r>
          </a:p>
          <a:p>
            <a:pPr marL="171450" indent="-171450">
              <a:buFont typeface="Arial" panose="020B0604020202020204" pitchFamily="34" charset="0"/>
              <a:buChar char="•"/>
            </a:pPr>
            <a:r>
              <a:rPr lang="en-US" i="1" baseline="0" dirty="0" smtClean="0"/>
              <a:t>To recognize the expectations that coaches, teachers, and parents place on young people</a:t>
            </a:r>
          </a:p>
          <a:p>
            <a:pPr marL="171450" indent="-171450">
              <a:buFont typeface="Arial" panose="020B0604020202020204" pitchFamily="34" charset="0"/>
              <a:buChar char="•"/>
            </a:pPr>
            <a:r>
              <a:rPr lang="en-US" i="1" baseline="0" dirty="0" smtClean="0"/>
              <a:t>To recognize the expectations that young people place on themselves</a:t>
            </a:r>
          </a:p>
          <a:p>
            <a:pPr marL="171450" indent="-171450">
              <a:buFont typeface="Arial" panose="020B0604020202020204" pitchFamily="34" charset="0"/>
              <a:buChar char="•"/>
            </a:pPr>
            <a:r>
              <a:rPr lang="en-US" i="1" baseline="0" dirty="0" smtClean="0"/>
              <a:t>To educate others about the negative impacts of a poor mood and mindset</a:t>
            </a:r>
          </a:p>
          <a:p>
            <a:pPr marL="171450" indent="-171450">
              <a:buFont typeface="Arial" panose="020B0604020202020204" pitchFamily="34" charset="0"/>
              <a:buChar char="•"/>
            </a:pPr>
            <a:r>
              <a:rPr lang="en-US" i="1" baseline="0" dirty="0" smtClean="0"/>
              <a:t>To reduce stigma</a:t>
            </a:r>
          </a:p>
          <a:p>
            <a:pPr marL="171450" indent="-171450">
              <a:buFont typeface="Arial" panose="020B0604020202020204" pitchFamily="34" charset="0"/>
              <a:buChar char="•"/>
            </a:pPr>
            <a:r>
              <a:rPr lang="en-US" i="1" baseline="0" dirty="0" smtClean="0"/>
              <a:t>It’s value to better grades, nutrition, sleep, attitude, and relationships</a:t>
            </a:r>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3</a:t>
            </a:fld>
            <a:endParaRPr lang="en-US"/>
          </a:p>
        </p:txBody>
      </p:sp>
    </p:spTree>
    <p:extLst>
      <p:ext uri="{BB962C8B-B14F-4D97-AF65-F5344CB8AC3E}">
        <p14:creationId xmlns:p14="http://schemas.microsoft.com/office/powerpoint/2010/main" val="62651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important to acknowledge and recognize how large a</a:t>
            </a:r>
            <a:r>
              <a:rPr lang="en-US" baseline="0" dirty="0" smtClean="0"/>
              <a:t> factor mood and mindset plays in our everyday lives. Our moods are a constant rollercoaster from both positive and negative moods, feelings, and emotions and to understand and reflect on how you’re feeling in any given moment and how you are going to react to those feelings will play a large role in your ability to perform optimally.</a:t>
            </a:r>
            <a:endParaRPr lang="en-US"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4</a:t>
            </a:fld>
            <a:endParaRPr lang="en-US"/>
          </a:p>
        </p:txBody>
      </p:sp>
    </p:spTree>
    <p:extLst>
      <p:ext uri="{BB962C8B-B14F-4D97-AF65-F5344CB8AC3E}">
        <p14:creationId xmlns:p14="http://schemas.microsoft.com/office/powerpoint/2010/main" val="85890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Stress is the body’s response to a physical or emotional demand. Contrary to common misperceptions, stress is not always a bad thing. Stress can help us stay focused, energetic, and alert and even save our lives through our innate “fight or flight” response — (e.g.) giving you extra strength to defend yourself, intensified alertness to avoid a coiled snake mere feet in front of you, or quick reactivity to slam the brakes of your car to avoid an accident. </a:t>
            </a:r>
          </a:p>
          <a:p>
            <a:endParaRPr lang="en-US" dirty="0" smtClean="0"/>
          </a:p>
          <a:p>
            <a:r>
              <a:rPr lang="en-US" sz="1200" kern="1200" dirty="0" smtClean="0">
                <a:solidFill>
                  <a:schemeClr val="tx1"/>
                </a:solidFill>
                <a:effectLst/>
                <a:latin typeface="+mn-lt"/>
                <a:ea typeface="+mn-ea"/>
                <a:cs typeface="+mn-cs"/>
              </a:rPr>
              <a:t>Unfortunately, stress can come to affect us in other negative ways that can disrupt our health, mood, productivity, relationships, and quality of life if we are not careful. Common types of negative stress can accumulate from problems within our relationships, extremely busy workloads at school or in a career, and tragedies or losses involving a family member or close friend. </a:t>
            </a:r>
          </a:p>
          <a:p>
            <a:r>
              <a:rPr lang="en-US" sz="1200" kern="1200" dirty="0" smtClean="0">
                <a:solidFill>
                  <a:schemeClr val="tx1"/>
                </a:solidFill>
                <a:effectLst/>
                <a:latin typeface="+mn-lt"/>
                <a:ea typeface="+mn-ea"/>
                <a:cs typeface="+mn-cs"/>
              </a:rPr>
              <a:t>By determining what type of stress (good or bad) that you are experiencing in any given moment, you can adapt your attitude, outlook, and plan of action on the source of stress and respond in the most appropriate and healthy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only knowing what stress is, but how your body and emotions are impacted by the stress that surrounds you is important. Practice recognizing your stressors, the way you respond to it, and what positive ways you can help your body work through stressors to become more resilient!</a:t>
            </a:r>
            <a:endParaRPr lang="en-US" dirty="0" smtClean="0"/>
          </a:p>
          <a:p>
            <a:endParaRPr lang="en-US" sz="1200" kern="1200" dirty="0" smtClean="0">
              <a:solidFill>
                <a:schemeClr val="tx1"/>
              </a:solidFill>
              <a:effectLst/>
              <a:latin typeface="+mn-lt"/>
              <a:ea typeface="+mn-ea"/>
              <a:cs typeface="+mn-cs"/>
            </a:endParaRPr>
          </a:p>
          <a:p>
            <a:endParaRPr lang="en-US" i="1" dirty="0" smtClean="0"/>
          </a:p>
          <a:p>
            <a:r>
              <a:rPr lang="en-US" sz="1200" i="1" kern="1200" dirty="0" smtClean="0">
                <a:solidFill>
                  <a:schemeClr val="tx1"/>
                </a:solidFill>
                <a:effectLst/>
                <a:latin typeface="+mn-lt"/>
                <a:ea typeface="+mn-ea"/>
                <a:cs typeface="+mn-cs"/>
              </a:rPr>
              <a:t>What is Stress? - </a:t>
            </a:r>
            <a:r>
              <a:rPr lang="en-US" sz="1200" i="1" u="sng" kern="1200" dirty="0" smtClean="0">
                <a:solidFill>
                  <a:schemeClr val="tx1"/>
                </a:solidFill>
                <a:effectLst/>
                <a:latin typeface="+mn-lt"/>
                <a:ea typeface="+mn-ea"/>
                <a:cs typeface="+mn-cs"/>
                <a:hlinkClick r:id="rId3"/>
              </a:rPr>
              <a:t>http://www.stress.org.uk/what-is-stress/</a:t>
            </a:r>
            <a:endParaRPr lang="en-US" sz="1200" i="1"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hlinkClick r:id="rId4"/>
              </a:rPr>
              <a:t>https://www.helpguide.org/articles/stress/stress-symptoms-signs-and-causes.htm</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NIH (Things to Know) - </a:t>
            </a:r>
            <a:r>
              <a:rPr lang="en-US" sz="1200" i="1" u="sng" kern="1200" dirty="0" smtClean="0">
                <a:solidFill>
                  <a:schemeClr val="tx1"/>
                </a:solidFill>
                <a:effectLst/>
                <a:latin typeface="+mn-lt"/>
                <a:ea typeface="+mn-ea"/>
                <a:cs typeface="+mn-cs"/>
                <a:hlinkClick r:id="rId5"/>
              </a:rPr>
              <a:t>https://www.nimh.nih.gov/health/publications/stress/index.shtml</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5</a:t>
            </a:fld>
            <a:endParaRPr lang="en-US"/>
          </a:p>
        </p:txBody>
      </p:sp>
    </p:spTree>
    <p:extLst>
      <p:ext uri="{BB962C8B-B14F-4D97-AF65-F5344CB8AC3E}">
        <p14:creationId xmlns:p14="http://schemas.microsoft.com/office/powerpoint/2010/main" val="250302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jump into an activity where we will see</a:t>
            </a:r>
            <a:r>
              <a:rPr lang="en-US" baseline="0" dirty="0" smtClean="0"/>
              <a:t> </a:t>
            </a:r>
            <a:r>
              <a:rPr lang="en-US" dirty="0" smtClean="0"/>
              <a:t>how the various stressors in life can impact</a:t>
            </a:r>
            <a:r>
              <a:rPr lang="en-US" baseline="0" dirty="0" smtClean="0"/>
              <a:t> our ability to perform. </a:t>
            </a:r>
          </a:p>
          <a:p>
            <a:endParaRPr lang="en-US" baseline="0" dirty="0" smtClean="0"/>
          </a:p>
          <a:p>
            <a:r>
              <a:rPr lang="en-US" i="1" baseline="0" dirty="0" smtClean="0"/>
              <a:t>Use the Cast of Characters handout for instructions and complete the activity. </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Broderick, Patricia C. “Theme R: Reflections.” </a:t>
            </a:r>
            <a:r>
              <a:rPr lang="en-US" sz="1200" i="1" kern="1200" dirty="0" smtClean="0">
                <a:solidFill>
                  <a:schemeClr val="tx1"/>
                </a:solidFill>
                <a:effectLst/>
                <a:latin typeface="+mn-lt"/>
                <a:ea typeface="+mn-ea"/>
                <a:cs typeface="+mn-cs"/>
              </a:rPr>
              <a:t>Learning to Breathe A Mindfulness Curriculum for Adolescents to Cultivate Emotion Regulation, Attention, and Performance</a:t>
            </a:r>
            <a:r>
              <a:rPr lang="en-US" sz="1200" kern="1200" dirty="0" smtClean="0">
                <a:solidFill>
                  <a:schemeClr val="tx1"/>
                </a:solidFill>
                <a:effectLst/>
                <a:latin typeface="+mn-lt"/>
                <a:ea typeface="+mn-ea"/>
                <a:cs typeface="+mn-cs"/>
              </a:rPr>
              <a:t>, by Patricia C. Broderick, New Harbinger Publications, 2013, pp. 49–50. </a:t>
            </a:r>
          </a:p>
          <a:p>
            <a:r>
              <a:rPr lang="en-US" sz="1200" kern="1200" dirty="0" smtClean="0">
                <a:solidFill>
                  <a:schemeClr val="tx1"/>
                </a:solidFill>
                <a:effectLst/>
                <a:latin typeface="+mn-lt"/>
                <a:ea typeface="+mn-ea"/>
                <a:cs typeface="+mn-cs"/>
              </a:rPr>
              <a:t> </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6</a:t>
            </a:fld>
            <a:endParaRPr lang="en-US"/>
          </a:p>
        </p:txBody>
      </p:sp>
    </p:spTree>
    <p:extLst>
      <p:ext uri="{BB962C8B-B14F-4D97-AF65-F5344CB8AC3E}">
        <p14:creationId xmlns:p14="http://schemas.microsoft.com/office/powerpoint/2010/main" val="343350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book </a:t>
            </a:r>
            <a:r>
              <a:rPr lang="en-US" sz="1200" i="1" kern="1200" dirty="0" smtClean="0">
                <a:solidFill>
                  <a:schemeClr val="tx1"/>
                </a:solidFill>
                <a:effectLst/>
                <a:latin typeface="+mn-lt"/>
                <a:ea typeface="+mn-ea"/>
                <a:cs typeface="+mn-cs"/>
              </a:rPr>
              <a:t>Chop Wood,</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Carry Water</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Author Joshua </a:t>
            </a:r>
            <a:r>
              <a:rPr lang="en-US" sz="1200" kern="1200" dirty="0" err="1" smtClean="0">
                <a:solidFill>
                  <a:schemeClr val="tx1"/>
                </a:solidFill>
                <a:effectLst/>
                <a:latin typeface="+mn-lt"/>
                <a:ea typeface="+mn-ea"/>
                <a:cs typeface="+mn-cs"/>
              </a:rPr>
              <a:t>Medcalf</a:t>
            </a:r>
            <a:r>
              <a:rPr lang="en-US" sz="1200" kern="1200" dirty="0" smtClean="0">
                <a:solidFill>
                  <a:schemeClr val="tx1"/>
                </a:solidFill>
                <a:effectLst/>
                <a:latin typeface="+mn-lt"/>
                <a:ea typeface="+mn-ea"/>
                <a:cs typeface="+mn-cs"/>
              </a:rPr>
              <a:t> discusses the idea of “controlling the </a:t>
            </a:r>
            <a:r>
              <a:rPr lang="en-US" sz="1200" kern="1200" dirty="0" err="1" smtClean="0">
                <a:solidFill>
                  <a:schemeClr val="tx1"/>
                </a:solidFill>
                <a:effectLst/>
                <a:latin typeface="+mn-lt"/>
                <a:ea typeface="+mn-ea"/>
                <a:cs typeface="+mn-cs"/>
              </a:rPr>
              <a:t>controllables</a:t>
            </a:r>
            <a:r>
              <a:rPr lang="en-US" sz="1200" kern="1200" dirty="0" smtClean="0">
                <a:solidFill>
                  <a:schemeClr val="tx1"/>
                </a:solidFill>
                <a:effectLst/>
                <a:latin typeface="+mn-lt"/>
                <a:ea typeface="+mn-ea"/>
                <a:cs typeface="+mn-cs"/>
              </a:rPr>
              <a:t>”. There is only so much</a:t>
            </a:r>
            <a:r>
              <a:rPr lang="en-US" sz="1200" kern="1200" baseline="0" dirty="0" smtClean="0">
                <a:solidFill>
                  <a:schemeClr val="tx1"/>
                </a:solidFill>
                <a:effectLst/>
                <a:latin typeface="+mn-lt"/>
                <a:ea typeface="+mn-ea"/>
                <a:cs typeface="+mn-cs"/>
              </a:rPr>
              <a:t> in your day to day life that you have control over.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Tell me some things that you have control over? </a:t>
            </a:r>
            <a:r>
              <a:rPr lang="en-US" sz="1200" i="1" kern="1200" baseline="0" dirty="0" smtClean="0">
                <a:solidFill>
                  <a:schemeClr val="tx1"/>
                </a:solidFill>
                <a:effectLst/>
                <a:latin typeface="+mn-lt"/>
                <a:ea typeface="+mn-ea"/>
                <a:cs typeface="+mn-cs"/>
              </a:rPr>
              <a:t>(Have students respond)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Tell me some things that you do NOT have control over? </a:t>
            </a:r>
            <a:r>
              <a:rPr lang="en-US" sz="1200" i="1" kern="1200" baseline="0" dirty="0" smtClean="0">
                <a:solidFill>
                  <a:schemeClr val="tx1"/>
                </a:solidFill>
                <a:effectLst/>
                <a:latin typeface="+mn-lt"/>
                <a:ea typeface="+mn-ea"/>
                <a:cs typeface="+mn-cs"/>
              </a:rPr>
              <a:t>(Have students respond)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key to this, is how you respond to the </a:t>
            </a:r>
            <a:r>
              <a:rPr lang="en-US" sz="1200" kern="1200" baseline="0" dirty="0" err="1" smtClean="0">
                <a:solidFill>
                  <a:schemeClr val="tx1"/>
                </a:solidFill>
                <a:effectLst/>
                <a:latin typeface="+mn-lt"/>
                <a:ea typeface="+mn-ea"/>
                <a:cs typeface="+mn-cs"/>
              </a:rPr>
              <a:t>controllables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7</a:t>
            </a:fld>
            <a:endParaRPr lang="en-US"/>
          </a:p>
        </p:txBody>
      </p:sp>
    </p:spTree>
    <p:extLst>
      <p:ext uri="{BB962C8B-B14F-4D97-AF65-F5344CB8AC3E}">
        <p14:creationId xmlns:p14="http://schemas.microsoft.com/office/powerpoint/2010/main" val="294396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can you REALLY choose your attitude? What do you think?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answering this question maybe it’s not really your attitude that you are choosing more that it is your behavior – and your behavior may reflect your attitude or your mindset.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formula E+R=O was recently discovered in a book written by Urban Meyer, Head Football Coach at Ohio State University. </a:t>
            </a:r>
            <a:r>
              <a:rPr lang="en-US" sz="1200" kern="1200" dirty="0" smtClean="0">
                <a:solidFill>
                  <a:schemeClr val="tx1"/>
                </a:solidFill>
                <a:effectLst/>
                <a:latin typeface="+mn-lt"/>
                <a:ea typeface="+mn-ea"/>
                <a:cs typeface="+mn-cs"/>
              </a:rPr>
              <a:t>The formula plays out like this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E(event) + R(response) = O(outcome) So how do you respond?  How do you respond when things go well?  How do you respond when things go poorly?  Your response will help to reveal your attitude and mindset. A great quote</a:t>
            </a:r>
            <a:r>
              <a:rPr lang="en-US" sz="1200" kern="1200" baseline="0" dirty="0" smtClean="0">
                <a:solidFill>
                  <a:schemeClr val="tx1"/>
                </a:solidFill>
                <a:effectLst/>
                <a:latin typeface="+mn-lt"/>
                <a:ea typeface="+mn-ea"/>
                <a:cs typeface="+mn-cs"/>
              </a:rPr>
              <a:t> that corresponds to this formula is from John Maxwell “Life is 10% of what happens to me, and 90% of how I react to it.” </a:t>
            </a:r>
            <a:r>
              <a:rPr lang="en-US" sz="1200" i="1" kern="1200" baseline="0" dirty="0" smtClean="0">
                <a:solidFill>
                  <a:schemeClr val="tx1"/>
                </a:solidFill>
                <a:effectLst/>
                <a:latin typeface="+mn-lt"/>
                <a:ea typeface="+mn-ea"/>
                <a:cs typeface="+mn-cs"/>
              </a:rPr>
              <a:t>(Click to show the 10% and 90%)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choose to see the world as out to get us, then that is how we will experience it. But of course, the flip-side of that is also true: if we choose to see the world as a generally positive, supportive place, then that is how we will experience it.” – Alison McWilliams, PhD Huffington</a:t>
            </a:r>
            <a:r>
              <a:rPr lang="en-US" sz="1200" kern="1200" baseline="0" dirty="0" smtClean="0">
                <a:solidFill>
                  <a:schemeClr val="tx1"/>
                </a:solidFill>
                <a:effectLst/>
                <a:latin typeface="+mn-lt"/>
                <a:ea typeface="+mn-ea"/>
                <a:cs typeface="+mn-cs"/>
              </a:rPr>
              <a:t> Post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which do you choose?  Do you choose to see the world you exist in as generally positive and supportive or is your world out to get you?  The choice you make will shape your attitude and mindset and most importantly your R(response), how you respond to any E(event) will greatly determine the end O(outcome).  And regardless of the circumstance, you possess the great POWER to control your R.  And in controlling your R – you will control your O(outcome).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8</a:t>
            </a:fld>
            <a:endParaRPr lang="en-US"/>
          </a:p>
        </p:txBody>
      </p:sp>
    </p:spTree>
    <p:extLst>
      <p:ext uri="{BB962C8B-B14F-4D97-AF65-F5344CB8AC3E}">
        <p14:creationId xmlns:p14="http://schemas.microsoft.com/office/powerpoint/2010/main" val="300155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many ways to manage your stress and the most effective ways will be different based on what works for each individual. Stress management is a practice that all people can benefit from. Whether you’re thriving in life, or feeling extremely overwhelmed, practicing regular self-care, coping strategies, and stress management techniques can enhance your future health and well-being (</a:t>
            </a:r>
            <a:r>
              <a:rPr lang="en-US" sz="1200" kern="1200" dirty="0" err="1" smtClean="0">
                <a:solidFill>
                  <a:schemeClr val="tx1"/>
                </a:solidFill>
                <a:effectLst/>
                <a:latin typeface="+mn-lt"/>
                <a:ea typeface="+mn-ea"/>
                <a:cs typeface="+mn-cs"/>
              </a:rPr>
              <a:t>Varvogoli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Darviri</a:t>
            </a:r>
            <a:r>
              <a:rPr lang="en-US" sz="1200" kern="1200" dirty="0" smtClean="0">
                <a:solidFill>
                  <a:schemeClr val="tx1"/>
                </a:solidFill>
                <a:effectLst/>
                <a:latin typeface="+mn-lt"/>
                <a:ea typeface="+mn-ea"/>
                <a:cs typeface="+mn-cs"/>
              </a:rPr>
              <a:t>, 2011). The following are examples of how you can manage stress with your body, actions, and mind.</a:t>
            </a:r>
            <a:endParaRPr lang="en-US"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9</a:t>
            </a:fld>
            <a:endParaRPr lang="en-US"/>
          </a:p>
        </p:txBody>
      </p:sp>
    </p:spTree>
    <p:extLst>
      <p:ext uri="{BB962C8B-B14F-4D97-AF65-F5344CB8AC3E}">
        <p14:creationId xmlns:p14="http://schemas.microsoft.com/office/powerpoint/2010/main" val="3008628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vy 2 Corner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60405"/>
            <a:ext cx="9144000" cy="2387600"/>
          </a:xfrm>
        </p:spPr>
        <p:txBody>
          <a:bodyPr anchor="b"/>
          <a:lstStyle>
            <a:lvl1pPr algn="ctr">
              <a:defRPr sz="6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82817" y="3659790"/>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7390" y="6092456"/>
            <a:ext cx="671469" cy="671008"/>
          </a:xfrm>
          <a:prstGeom prst="rect">
            <a:avLst/>
          </a:prstGeom>
        </p:spPr>
      </p:pic>
    </p:spTree>
    <p:extLst>
      <p:ext uri="{BB962C8B-B14F-4D97-AF65-F5344CB8AC3E}">
        <p14:creationId xmlns:p14="http://schemas.microsoft.com/office/powerpoint/2010/main" val="8960957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avy 1 Corner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4015376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avy 1 Corner 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9414252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Navy 1 Corner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5774913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eal 2 Corner 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536" y="846630"/>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78536" y="362128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7668899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al 1 Corner 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65125"/>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186754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eal 2 Corner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9314"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329313" y="3480887"/>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22703692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eal 1 Corner Two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1" name="L-Shape 10"/>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6253812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eal 1 Corner Comparis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400049"/>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8771098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eal 1 Corner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1860077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eal 1 Corner Centered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115733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vy 1 Corner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427" y="6092456"/>
            <a:ext cx="671469" cy="671008"/>
          </a:xfrm>
          <a:prstGeom prst="rect">
            <a:avLst/>
          </a:prstGeom>
        </p:spPr>
      </p:pic>
    </p:spTree>
    <p:extLst>
      <p:ext uri="{BB962C8B-B14F-4D97-AF65-F5344CB8AC3E}">
        <p14:creationId xmlns:p14="http://schemas.microsoft.com/office/powerpoint/2010/main" val="1572689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83623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Funding Line_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399" y="631189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
        <p:nvSpPr>
          <p:cNvPr id="2" name="Rectangle 1"/>
          <p:cNvSpPr/>
          <p:nvPr userDrawn="1"/>
        </p:nvSpPr>
        <p:spPr>
          <a:xfrm>
            <a:off x="-1" y="5450510"/>
            <a:ext cx="12192001"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tx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0552978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eal 1 Corner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7009245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al 1 Corner Content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7125279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Teal 1 Corner Picture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4452921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Light Blue 2 Corn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064152"/>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727166"/>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40294812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Light Blue 1 Corner 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45239"/>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4219725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Light Blue 2 Corner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519388"/>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16260223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Light Blue 1 Corner 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7103852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Light Blue 1 Corner 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60156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vy 2 Corner 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09263"/>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471261"/>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8514" y="6092456"/>
            <a:ext cx="671469" cy="671008"/>
          </a:xfrm>
          <a:prstGeom prst="rect">
            <a:avLst/>
          </a:prstGeom>
        </p:spPr>
      </p:pic>
    </p:spTree>
    <p:extLst>
      <p:ext uri="{BB962C8B-B14F-4D97-AF65-F5344CB8AC3E}">
        <p14:creationId xmlns:p14="http://schemas.microsoft.com/office/powerpoint/2010/main" val="3598993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Light Blue 1 Corner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177331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Light Blue 1 Corner Centered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9109464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530603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Funding Line_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0626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
        <p:nvSpPr>
          <p:cNvPr id="2" name="Rectangle 1"/>
          <p:cNvSpPr/>
          <p:nvPr userDrawn="1"/>
        </p:nvSpPr>
        <p:spPr>
          <a:xfrm>
            <a:off x="0" y="5444879"/>
            <a:ext cx="12192000"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1"/>
              </a:solidFill>
              <a:effectLst/>
              <a:latin typeface="Calibri" panose="020F0502020204030204" pitchFamily="34" charset="0"/>
            </a:endParaRPr>
          </a:p>
        </p:txBody>
      </p:sp>
    </p:spTree>
    <p:extLst>
      <p:ext uri="{BB962C8B-B14F-4D97-AF65-F5344CB8AC3E}">
        <p14:creationId xmlns:p14="http://schemas.microsoft.com/office/powerpoint/2010/main" val="4662160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ight Blue 1 Corner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18031744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Light Blue 1 Corner 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3205174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Light Blue 1 Corner 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24042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vy 1 Corner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794391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Navy 1 Corner 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850"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752651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avy 1 Corner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427870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avy 1 Corner Centered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853979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916197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unding Line_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01137" y="6311900"/>
            <a:ext cx="2743200" cy="365125"/>
          </a:xfrm>
        </p:spPr>
        <p:txBody>
          <a:bodyPr/>
          <a:lstStyle/>
          <a:p>
            <a:fld id="{0DB38D70-7134-4A42-9C4C-DFA2F8CC8AE0}"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
        <p:nvSpPr>
          <p:cNvPr id="5" name="Rectangle 4"/>
          <p:cNvSpPr/>
          <p:nvPr userDrawn="1"/>
        </p:nvSpPr>
        <p:spPr>
          <a:xfrm>
            <a:off x="-23262" y="5450510"/>
            <a:ext cx="12191999"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6"/>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6"/>
              </a:solidFill>
              <a:effectLst/>
              <a:latin typeface="Calibri" panose="020F0502020204030204" pitchFamily="34" charset="0"/>
            </a:endParaRPr>
          </a:p>
        </p:txBody>
      </p:sp>
    </p:spTree>
    <p:extLst>
      <p:ext uri="{BB962C8B-B14F-4D97-AF65-F5344CB8AC3E}">
        <p14:creationId xmlns:p14="http://schemas.microsoft.com/office/powerpoint/2010/main" val="7895230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505" y="3349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8896" y="1741118"/>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bg2"/>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39944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7"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178628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8" r:id="rId9"/>
    <p:sldLayoutId id="2147483681" r:id="rId10"/>
    <p:sldLayoutId id="2147483682" r:id="rId11"/>
    <p:sldLayoutId id="214748368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532944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9" r:id="rId9"/>
    <p:sldLayoutId id="2147483693" r:id="rId10"/>
    <p:sldLayoutId id="2147483694" r:id="rId11"/>
    <p:sldLayoutId id="214748369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82383"/>
            <a:ext cx="12087497" cy="11298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t>Mood &amp; Mindset</a:t>
            </a:r>
            <a:endParaRPr lang="en-US" sz="11500" dirty="0"/>
          </a:p>
        </p:txBody>
      </p:sp>
      <p:sp>
        <p:nvSpPr>
          <p:cNvPr id="3" name="Subtitle 2"/>
          <p:cNvSpPr txBox="1">
            <a:spLocks/>
          </p:cNvSpPr>
          <p:nvPr/>
        </p:nvSpPr>
        <p:spPr>
          <a:xfrm>
            <a:off x="1471748" y="2542903"/>
            <a:ext cx="9144000" cy="468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smtClean="0"/>
              <a:t>Illinois Human Performance Project</a:t>
            </a:r>
            <a:endParaRPr lang="en-US"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11" r="923" b="22414"/>
          <a:stretch/>
        </p:blipFill>
        <p:spPr>
          <a:xfrm>
            <a:off x="-21266" y="2828250"/>
            <a:ext cx="12227443" cy="4019118"/>
          </a:xfrm>
          <a:prstGeom prst="rect">
            <a:avLst/>
          </a:prstGeom>
        </p:spPr>
      </p:pic>
    </p:spTree>
    <p:extLst>
      <p:ext uri="{BB962C8B-B14F-4D97-AF65-F5344CB8AC3E}">
        <p14:creationId xmlns:p14="http://schemas.microsoft.com/office/powerpoint/2010/main" val="407034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r="8205" b="12548"/>
          <a:stretch/>
        </p:blipFill>
        <p:spPr>
          <a:xfrm>
            <a:off x="2429693" y="0"/>
            <a:ext cx="6753496" cy="6858000"/>
          </a:xfrm>
          <a:prstGeom prst="rect">
            <a:avLst/>
          </a:prstGeom>
        </p:spPr>
      </p:pic>
    </p:spTree>
    <p:extLst>
      <p:ext uri="{BB962C8B-B14F-4D97-AF65-F5344CB8AC3E}">
        <p14:creationId xmlns:p14="http://schemas.microsoft.com/office/powerpoint/2010/main" val="2897364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r="2084" b="13904"/>
          <a:stretch/>
        </p:blipFill>
        <p:spPr>
          <a:xfrm>
            <a:off x="2116183" y="0"/>
            <a:ext cx="7694023" cy="6858000"/>
          </a:xfrm>
          <a:prstGeom prst="rect">
            <a:avLst/>
          </a:prstGeom>
        </p:spPr>
      </p:pic>
    </p:spTree>
    <p:extLst>
      <p:ext uri="{BB962C8B-B14F-4D97-AF65-F5344CB8AC3E}">
        <p14:creationId xmlns:p14="http://schemas.microsoft.com/office/powerpoint/2010/main" val="383445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r="5375" b="15619"/>
          <a:stretch/>
        </p:blipFill>
        <p:spPr>
          <a:xfrm>
            <a:off x="2312126" y="0"/>
            <a:ext cx="7563395" cy="6858000"/>
          </a:xfrm>
          <a:prstGeom prst="rect">
            <a:avLst/>
          </a:prstGeom>
        </p:spPr>
      </p:pic>
    </p:spTree>
    <p:extLst>
      <p:ext uri="{BB962C8B-B14F-4D97-AF65-F5344CB8AC3E}">
        <p14:creationId xmlns:p14="http://schemas.microsoft.com/office/powerpoint/2010/main" val="420721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0505" y="334925"/>
            <a:ext cx="10202779" cy="1325563"/>
          </a:xfrm>
        </p:spPr>
        <p:txBody>
          <a:bodyPr>
            <a:normAutofit/>
          </a:bodyPr>
          <a:lstStyle/>
          <a:p>
            <a:r>
              <a:rPr lang="en-US" sz="6000" dirty="0" smtClean="0"/>
              <a:t>The Power of </a:t>
            </a:r>
            <a:r>
              <a:rPr lang="en-US" sz="6000" i="1" dirty="0" smtClean="0">
                <a:solidFill>
                  <a:schemeClr val="accent3"/>
                </a:solidFill>
              </a:rPr>
              <a:t>Gratitude</a:t>
            </a:r>
            <a:endParaRPr lang="en-US" sz="6000" i="1" dirty="0">
              <a:solidFill>
                <a:schemeClr val="accent3"/>
              </a:solidFill>
            </a:endParaRPr>
          </a:p>
        </p:txBody>
      </p:sp>
      <p:sp>
        <p:nvSpPr>
          <p:cNvPr id="6" name="Content Placeholder 2"/>
          <p:cNvSpPr>
            <a:spLocks noGrp="1"/>
          </p:cNvSpPr>
          <p:nvPr>
            <p:ph idx="1"/>
          </p:nvPr>
        </p:nvSpPr>
        <p:spPr>
          <a:xfrm>
            <a:off x="785833" y="1559396"/>
            <a:ext cx="10934298" cy="4351338"/>
          </a:xfrm>
        </p:spPr>
        <p:txBody>
          <a:bodyPr/>
          <a:lstStyle/>
          <a:p>
            <a:r>
              <a:rPr lang="en-US" dirty="0" smtClean="0"/>
              <a:t>Improves overall sense of well-being</a:t>
            </a:r>
          </a:p>
          <a:p>
            <a:r>
              <a:rPr lang="en-US" dirty="0" smtClean="0"/>
              <a:t>Achieve a higher satisfaction for life</a:t>
            </a:r>
          </a:p>
          <a:p>
            <a:r>
              <a:rPr lang="en-US" dirty="0" smtClean="0"/>
              <a:t>People are more agreeable, more open, and less neurotic</a:t>
            </a:r>
          </a:p>
          <a:p>
            <a:r>
              <a:rPr lang="en-US" dirty="0" smtClean="0"/>
              <a:t>Strengthens interpersonal relationships</a:t>
            </a:r>
          </a:p>
          <a:p>
            <a:r>
              <a:rPr lang="en-US" dirty="0" smtClean="0"/>
              <a:t>More willing to forgive others</a:t>
            </a:r>
          </a:p>
          <a:p>
            <a:r>
              <a:rPr lang="en-US" dirty="0" smtClean="0"/>
              <a:t>Increases our overall happiness, health, and well-being!</a:t>
            </a:r>
          </a:p>
          <a:p>
            <a:endParaRPr lang="en-US" dirty="0" smtClean="0"/>
          </a:p>
          <a:p>
            <a:endParaRPr lang="en-US" dirty="0" smtClean="0"/>
          </a:p>
          <a:p>
            <a:endParaRPr lang="en-US" dirty="0"/>
          </a:p>
        </p:txBody>
      </p:sp>
      <p:sp>
        <p:nvSpPr>
          <p:cNvPr id="7" name="TextBox 6"/>
          <p:cNvSpPr txBox="1"/>
          <p:nvPr/>
        </p:nvSpPr>
        <p:spPr>
          <a:xfrm>
            <a:off x="1609480" y="5042263"/>
            <a:ext cx="10384971" cy="1200329"/>
          </a:xfrm>
          <a:prstGeom prst="rect">
            <a:avLst/>
          </a:prstGeom>
          <a:noFill/>
        </p:spPr>
        <p:txBody>
          <a:bodyPr wrap="square" rtlCol="0">
            <a:spAutoFit/>
          </a:bodyPr>
          <a:lstStyle/>
          <a:p>
            <a:r>
              <a:rPr lang="en-US" sz="3600" dirty="0" smtClean="0">
                <a:solidFill>
                  <a:schemeClr val="accent4"/>
                </a:solidFill>
                <a:latin typeface="Baskerville Old Face" panose="02020602080505020303" pitchFamily="18" charset="0"/>
              </a:rPr>
              <a:t>“Learn to be thankful for what you already have, while you pursue all that you want.” – Jim </a:t>
            </a:r>
            <a:r>
              <a:rPr lang="en-US" sz="3600" dirty="0" err="1" smtClean="0">
                <a:solidFill>
                  <a:schemeClr val="accent4"/>
                </a:solidFill>
                <a:latin typeface="Baskerville Old Face" panose="02020602080505020303" pitchFamily="18" charset="0"/>
              </a:rPr>
              <a:t>Rohn</a:t>
            </a:r>
            <a:endParaRPr lang="en-US" sz="3600" dirty="0">
              <a:solidFill>
                <a:schemeClr val="accent4"/>
              </a:solidFill>
              <a:latin typeface="Baskerville Old Face" panose="02020602080505020303" pitchFamily="18" charset="0"/>
            </a:endParaRPr>
          </a:p>
        </p:txBody>
      </p:sp>
    </p:spTree>
    <p:extLst>
      <p:ext uri="{BB962C8B-B14F-4D97-AF65-F5344CB8AC3E}">
        <p14:creationId xmlns:p14="http://schemas.microsoft.com/office/powerpoint/2010/main" val="87684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0505" y="334925"/>
            <a:ext cx="10202779" cy="1325563"/>
          </a:xfrm>
        </p:spPr>
        <p:txBody>
          <a:bodyPr/>
          <a:lstStyle/>
          <a:p>
            <a:r>
              <a:rPr lang="en-US" dirty="0" smtClean="0"/>
              <a:t>Progressive Muscle Relaxation (PMR)</a:t>
            </a:r>
            <a:endParaRPr lang="en-US" dirty="0"/>
          </a:p>
        </p:txBody>
      </p:sp>
      <p:sp>
        <p:nvSpPr>
          <p:cNvPr id="4" name="Content Placeholder 2"/>
          <p:cNvSpPr txBox="1">
            <a:spLocks/>
          </p:cNvSpPr>
          <p:nvPr/>
        </p:nvSpPr>
        <p:spPr>
          <a:xfrm>
            <a:off x="798896" y="1741118"/>
            <a:ext cx="10934298" cy="4351338"/>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Can be done anytime throughout the day</a:t>
            </a:r>
          </a:p>
          <a:p>
            <a:r>
              <a:rPr lang="en-US" smtClean="0"/>
              <a:t>Helps you learn how to relax and release tension</a:t>
            </a:r>
          </a:p>
          <a:p>
            <a:endParaRPr lang="en-US" smtClean="0"/>
          </a:p>
          <a:p>
            <a:pPr marL="0" indent="0">
              <a:buFont typeface="Arial" panose="020B0604020202020204" pitchFamily="34" charset="0"/>
              <a:buNone/>
            </a:pPr>
            <a:r>
              <a:rPr lang="en-US" i="1" smtClean="0">
                <a:solidFill>
                  <a:schemeClr val="accent4"/>
                </a:solidFill>
              </a:rPr>
              <a:t>How it Works:</a:t>
            </a:r>
          </a:p>
          <a:p>
            <a:r>
              <a:rPr lang="en-US" smtClean="0"/>
              <a:t>Physically tense an isolated muscle group (such as your legs) for 10 seconds and then relax the same isolated muscle group for 20 seconds. Repeat with different muscle groups of the body such as your abdomen, chest, arms, and face.</a:t>
            </a:r>
            <a:endParaRPr lang="en-US" dirty="0"/>
          </a:p>
        </p:txBody>
      </p:sp>
    </p:spTree>
    <p:extLst>
      <p:ext uri="{BB962C8B-B14F-4D97-AF65-F5344CB8AC3E}">
        <p14:creationId xmlns:p14="http://schemas.microsoft.com/office/powerpoint/2010/main" val="355594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03721" y="-696577"/>
            <a:ext cx="8134149" cy="2852737"/>
          </a:xfrm>
        </p:spPr>
        <p:txBody>
          <a:bodyPr/>
          <a:lstStyle/>
          <a:p>
            <a:r>
              <a:rPr lang="en-US" dirty="0" smtClean="0"/>
              <a:t>Activity: </a:t>
            </a:r>
            <a:br>
              <a:rPr lang="en-US" dirty="0" smtClean="0"/>
            </a:br>
            <a:r>
              <a:rPr lang="en-US" dirty="0" smtClean="0"/>
              <a:t>Body Scan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96" y="493777"/>
            <a:ext cx="7535276" cy="6364224"/>
          </a:xfrm>
          <a:prstGeom prst="rect">
            <a:avLst/>
          </a:prstGeom>
        </p:spPr>
      </p:pic>
    </p:spTree>
    <p:extLst>
      <p:ext uri="{BB962C8B-B14F-4D97-AF65-F5344CB8AC3E}">
        <p14:creationId xmlns:p14="http://schemas.microsoft.com/office/powerpoint/2010/main" val="365295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0505" y="334925"/>
            <a:ext cx="10202779" cy="1814717"/>
          </a:xfrm>
        </p:spPr>
        <p:txBody>
          <a:bodyPr>
            <a:normAutofit/>
          </a:bodyPr>
          <a:lstStyle/>
          <a:p>
            <a:r>
              <a:rPr lang="en-US" sz="6000" dirty="0" smtClean="0"/>
              <a:t>When things feel tough: </a:t>
            </a:r>
            <a:br>
              <a:rPr lang="en-US" sz="6000" dirty="0" smtClean="0"/>
            </a:br>
            <a:r>
              <a:rPr lang="en-US" sz="6000" dirty="0" smtClean="0"/>
              <a:t>Ask for help!</a:t>
            </a:r>
            <a:endParaRPr lang="en-US" sz="6000" i="1" dirty="0">
              <a:solidFill>
                <a:schemeClr val="accent3"/>
              </a:solidFill>
            </a:endParaRPr>
          </a:p>
        </p:txBody>
      </p:sp>
      <p:sp>
        <p:nvSpPr>
          <p:cNvPr id="6" name="Content Placeholder 2"/>
          <p:cNvSpPr>
            <a:spLocks noGrp="1"/>
          </p:cNvSpPr>
          <p:nvPr>
            <p:ph idx="1"/>
          </p:nvPr>
        </p:nvSpPr>
        <p:spPr>
          <a:xfrm>
            <a:off x="511513" y="3205440"/>
            <a:ext cx="11208618" cy="1812759"/>
          </a:xfrm>
        </p:spPr>
        <p:txBody>
          <a:bodyPr numCol="3"/>
          <a:lstStyle/>
          <a:p>
            <a:r>
              <a:rPr lang="en-US" dirty="0" smtClean="0"/>
              <a:t>Teacher</a:t>
            </a:r>
          </a:p>
          <a:p>
            <a:r>
              <a:rPr lang="en-US" dirty="0" smtClean="0"/>
              <a:t>Parent</a:t>
            </a:r>
          </a:p>
          <a:p>
            <a:r>
              <a:rPr lang="en-US" dirty="0" smtClean="0"/>
              <a:t>Coach</a:t>
            </a:r>
          </a:p>
          <a:p>
            <a:r>
              <a:rPr lang="en-US" dirty="0" smtClean="0"/>
              <a:t>Social Worker</a:t>
            </a:r>
          </a:p>
          <a:p>
            <a:r>
              <a:rPr lang="en-US" dirty="0" smtClean="0"/>
              <a:t>Faith Leader</a:t>
            </a:r>
          </a:p>
          <a:p>
            <a:r>
              <a:rPr lang="en-US" dirty="0" smtClean="0"/>
              <a:t>Trusted Family</a:t>
            </a:r>
          </a:p>
          <a:p>
            <a:endParaRPr lang="en-US" dirty="0" smtClean="0"/>
          </a:p>
          <a:p>
            <a:endParaRPr lang="en-US" dirty="0" smtClean="0"/>
          </a:p>
          <a:p>
            <a:endParaRPr lang="en-US" dirty="0"/>
          </a:p>
        </p:txBody>
      </p:sp>
      <p:sp>
        <p:nvSpPr>
          <p:cNvPr id="7" name="Content Placeholder 2"/>
          <p:cNvSpPr txBox="1">
            <a:spLocks/>
          </p:cNvSpPr>
          <p:nvPr/>
        </p:nvSpPr>
        <p:spPr>
          <a:xfrm>
            <a:off x="511513" y="2302041"/>
            <a:ext cx="10934298" cy="505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smtClean="0">
                <a:solidFill>
                  <a:schemeClr val="accent1"/>
                </a:solidFill>
              </a:rPr>
              <a:t>Don’t hesitate to reach out to a:</a:t>
            </a:r>
            <a:endParaRPr lang="en-US" b="1" i="1" dirty="0">
              <a:solidFill>
                <a:schemeClr val="accent1"/>
              </a:solidFill>
            </a:endParaRPr>
          </a:p>
        </p:txBody>
      </p:sp>
      <p:sp>
        <p:nvSpPr>
          <p:cNvPr id="8" name="Oval 7"/>
          <p:cNvSpPr/>
          <p:nvPr/>
        </p:nvSpPr>
        <p:spPr>
          <a:xfrm>
            <a:off x="7331011" y="2302041"/>
            <a:ext cx="4114800" cy="41148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331011" y="3389927"/>
            <a:ext cx="4102279" cy="2308324"/>
          </a:xfrm>
          <a:prstGeom prst="rect">
            <a:avLst/>
          </a:prstGeom>
        </p:spPr>
        <p:txBody>
          <a:bodyPr wrap="square">
            <a:spAutoFit/>
          </a:bodyPr>
          <a:lstStyle/>
          <a:p>
            <a:pPr algn="ctr"/>
            <a:r>
              <a:rPr lang="en-US" sz="4800" dirty="0">
                <a:solidFill>
                  <a:schemeClr val="bg2"/>
                </a:solidFill>
                <a:latin typeface="MV Boli" panose="02000500030200090000" pitchFamily="2" charset="0"/>
                <a:cs typeface="MV Boli" panose="02000500030200090000" pitchFamily="2" charset="0"/>
              </a:rPr>
              <a:t>Let’s talk about mental health!</a:t>
            </a:r>
          </a:p>
        </p:txBody>
      </p:sp>
    </p:spTree>
    <p:extLst>
      <p:ext uri="{BB962C8B-B14F-4D97-AF65-F5344CB8AC3E}">
        <p14:creationId xmlns:p14="http://schemas.microsoft.com/office/powerpoint/2010/main" val="17245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95014" y="1254034"/>
            <a:ext cx="5208952" cy="285273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How Does Mood &amp; Mindset Connect to Other Science Modules?</a:t>
            </a:r>
            <a:endParaRPr lang="en-US" dirty="0"/>
          </a:p>
        </p:txBody>
      </p:sp>
      <p:sp>
        <p:nvSpPr>
          <p:cNvPr id="5" name="Text Placeholder 5"/>
          <p:cNvSpPr txBox="1">
            <a:spLocks/>
          </p:cNvSpPr>
          <p:nvPr/>
        </p:nvSpPr>
        <p:spPr>
          <a:xfrm>
            <a:off x="395015" y="4237401"/>
            <a:ext cx="5091386" cy="9460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Learning how sleep, nutrition, mood and mindset, and chemical health are all interconnected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739" y="1044700"/>
            <a:ext cx="5072608" cy="5813300"/>
          </a:xfrm>
          <a:prstGeom prst="rect">
            <a:avLst/>
          </a:prstGeom>
        </p:spPr>
      </p:pic>
    </p:spTree>
    <p:extLst>
      <p:ext uri="{BB962C8B-B14F-4D97-AF65-F5344CB8AC3E}">
        <p14:creationId xmlns:p14="http://schemas.microsoft.com/office/powerpoint/2010/main" val="110380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Mood and Mindset: Sleep</a:t>
            </a:r>
            <a:endParaRPr lang="en-US" dirty="0"/>
          </a:p>
        </p:txBody>
      </p:sp>
      <p:sp>
        <p:nvSpPr>
          <p:cNvPr id="4" name="TextBox 3"/>
          <p:cNvSpPr txBox="1"/>
          <p:nvPr/>
        </p:nvSpPr>
        <p:spPr>
          <a:xfrm>
            <a:off x="400504" y="1660488"/>
            <a:ext cx="11303815" cy="1938992"/>
          </a:xfrm>
          <a:prstGeom prst="rect">
            <a:avLst/>
          </a:prstGeom>
          <a:noFill/>
        </p:spPr>
        <p:txBody>
          <a:bodyPr wrap="square" rtlCol="0">
            <a:spAutoFit/>
          </a:bodyPr>
          <a:lstStyle/>
          <a:p>
            <a:r>
              <a:rPr lang="en-US" sz="4000" dirty="0" smtClean="0">
                <a:solidFill>
                  <a:schemeClr val="accent1"/>
                </a:solidFill>
              </a:rPr>
              <a:t>It only takes a few nights of shortened or restricted sleep for adolescents to experience worse moods and a decreased ability to regulate their emotions.</a:t>
            </a:r>
            <a:endParaRPr lang="en-US" sz="4000" dirty="0">
              <a:solidFill>
                <a:schemeClr val="accent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540" r="32011" b="70446"/>
          <a:stretch/>
        </p:blipFill>
        <p:spPr>
          <a:xfrm>
            <a:off x="8678779" y="4049289"/>
            <a:ext cx="2454441" cy="2415679"/>
          </a:xfrm>
          <a:prstGeom prst="rect">
            <a:avLst/>
          </a:prstGeom>
        </p:spPr>
      </p:pic>
    </p:spTree>
    <p:extLst>
      <p:ext uri="{BB962C8B-B14F-4D97-AF65-F5344CB8AC3E}">
        <p14:creationId xmlns:p14="http://schemas.microsoft.com/office/powerpoint/2010/main" val="1489312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Mood and Mindset: Chemical Health</a:t>
            </a:r>
            <a:endParaRPr lang="en-US" dirty="0"/>
          </a:p>
        </p:txBody>
      </p:sp>
      <p:sp>
        <p:nvSpPr>
          <p:cNvPr id="4" name="TextBox 3"/>
          <p:cNvSpPr txBox="1"/>
          <p:nvPr/>
        </p:nvSpPr>
        <p:spPr>
          <a:xfrm>
            <a:off x="400504" y="1660488"/>
            <a:ext cx="11303815" cy="3170099"/>
          </a:xfrm>
          <a:prstGeom prst="rect">
            <a:avLst/>
          </a:prstGeom>
          <a:noFill/>
        </p:spPr>
        <p:txBody>
          <a:bodyPr wrap="square" rtlCol="0">
            <a:spAutoFit/>
          </a:bodyPr>
          <a:lstStyle/>
          <a:p>
            <a:r>
              <a:rPr lang="en-US" sz="4000" dirty="0" smtClean="0">
                <a:solidFill>
                  <a:schemeClr val="accent1"/>
                </a:solidFill>
              </a:rPr>
              <a:t>Using psychoactive drugs, such as marijuana or alcohol, can cause mood disturbances like anxiety, mood swings, depression, sleep problems, and psychosis. The effects of drug use on mood can be both short-term and long-term.</a:t>
            </a:r>
            <a:endParaRPr lang="en-US" sz="4000" dirty="0">
              <a:solidFill>
                <a:schemeClr val="accent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09" t="13230" r="66842" b="54795"/>
          <a:stretch/>
        </p:blipFill>
        <p:spPr>
          <a:xfrm>
            <a:off x="8741856" y="4495757"/>
            <a:ext cx="2103918" cy="2192319"/>
          </a:xfrm>
          <a:prstGeom prst="rect">
            <a:avLst/>
          </a:prstGeom>
        </p:spPr>
      </p:pic>
    </p:spTree>
    <p:extLst>
      <p:ext uri="{BB962C8B-B14F-4D97-AF65-F5344CB8AC3E}">
        <p14:creationId xmlns:p14="http://schemas.microsoft.com/office/powerpoint/2010/main" val="397062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00505" y="334925"/>
            <a:ext cx="10202779" cy="1325563"/>
          </a:xfrm>
        </p:spPr>
        <p:txBody>
          <a:bodyPr/>
          <a:lstStyle/>
          <a:p>
            <a:r>
              <a:rPr lang="en-US" dirty="0" smtClean="0"/>
              <a:t>Objectives:</a:t>
            </a:r>
            <a:endParaRPr lang="en-US" dirty="0"/>
          </a:p>
        </p:txBody>
      </p:sp>
      <p:sp>
        <p:nvSpPr>
          <p:cNvPr id="7" name="Content Placeholder 2"/>
          <p:cNvSpPr>
            <a:spLocks noGrp="1"/>
          </p:cNvSpPr>
          <p:nvPr>
            <p:ph idx="1"/>
          </p:nvPr>
        </p:nvSpPr>
        <p:spPr>
          <a:xfrm>
            <a:off x="798896" y="1741118"/>
            <a:ext cx="10934298" cy="4351338"/>
          </a:xfrm>
        </p:spPr>
        <p:txBody>
          <a:bodyPr>
            <a:normAutofit/>
          </a:bodyPr>
          <a:lstStyle/>
          <a:p>
            <a:pPr marL="0" indent="0">
              <a:buNone/>
            </a:pPr>
            <a:r>
              <a:rPr lang="en-US" dirty="0" smtClean="0"/>
              <a:t>After this training, participants will be able to:</a:t>
            </a:r>
          </a:p>
          <a:p>
            <a:r>
              <a:rPr lang="en-US" dirty="0" smtClean="0"/>
              <a:t>Explain the importance of discussing mood and mindset</a:t>
            </a:r>
          </a:p>
          <a:p>
            <a:r>
              <a:rPr lang="en-US" dirty="0" smtClean="0"/>
              <a:t>Understand the impact our mood and mindset has </a:t>
            </a:r>
            <a:r>
              <a:rPr lang="en-US" dirty="0"/>
              <a:t>on our </a:t>
            </a:r>
            <a:r>
              <a:rPr lang="en-US" dirty="0" smtClean="0"/>
              <a:t>bodies and well-being</a:t>
            </a:r>
          </a:p>
          <a:p>
            <a:r>
              <a:rPr lang="en-US" dirty="0" smtClean="0"/>
              <a:t>Develop </a:t>
            </a:r>
            <a:r>
              <a:rPr lang="en-US" dirty="0"/>
              <a:t>accountability within </a:t>
            </a:r>
            <a:r>
              <a:rPr lang="en-US" dirty="0" smtClean="0"/>
              <a:t>themselves</a:t>
            </a:r>
            <a:r>
              <a:rPr lang="en-US" dirty="0"/>
              <a:t>, </a:t>
            </a:r>
            <a:r>
              <a:rPr lang="en-US" dirty="0" smtClean="0"/>
              <a:t>their </a:t>
            </a:r>
            <a:r>
              <a:rPr lang="en-US" dirty="0"/>
              <a:t>group of peers, and as a leader</a:t>
            </a:r>
          </a:p>
          <a:p>
            <a:r>
              <a:rPr lang="en-US" dirty="0"/>
              <a:t>Portray examples of </a:t>
            </a:r>
            <a:r>
              <a:rPr lang="en-US" dirty="0" smtClean="0"/>
              <a:t>ways to reduce stress</a:t>
            </a:r>
          </a:p>
          <a:p>
            <a:r>
              <a:rPr lang="en-US" dirty="0" smtClean="0"/>
              <a:t>Explain the interconnectedness of mood and mindset with other science modules discussed through the Human Performance Project</a:t>
            </a:r>
            <a:endParaRPr lang="en-US" dirty="0"/>
          </a:p>
        </p:txBody>
      </p:sp>
    </p:spTree>
    <p:extLst>
      <p:ext uri="{BB962C8B-B14F-4D97-AF65-F5344CB8AC3E}">
        <p14:creationId xmlns:p14="http://schemas.microsoft.com/office/powerpoint/2010/main" val="307848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00505" y="334925"/>
            <a:ext cx="10202779" cy="1325563"/>
          </a:xfrm>
        </p:spPr>
        <p:txBody>
          <a:bodyPr/>
          <a:lstStyle/>
          <a:p>
            <a:r>
              <a:rPr lang="en-US" dirty="0" smtClean="0"/>
              <a:t>Mood and Mindset: Nutrition</a:t>
            </a:r>
            <a:endParaRPr lang="en-US" dirty="0"/>
          </a:p>
        </p:txBody>
      </p:sp>
      <p:sp>
        <p:nvSpPr>
          <p:cNvPr id="7" name="TextBox 6"/>
          <p:cNvSpPr txBox="1"/>
          <p:nvPr/>
        </p:nvSpPr>
        <p:spPr>
          <a:xfrm>
            <a:off x="400504" y="1660488"/>
            <a:ext cx="11303815" cy="3170099"/>
          </a:xfrm>
          <a:prstGeom prst="rect">
            <a:avLst/>
          </a:prstGeom>
          <a:noFill/>
        </p:spPr>
        <p:txBody>
          <a:bodyPr wrap="square" rtlCol="0">
            <a:spAutoFit/>
          </a:bodyPr>
          <a:lstStyle/>
          <a:p>
            <a:r>
              <a:rPr lang="en-US" sz="4000" dirty="0" smtClean="0">
                <a:solidFill>
                  <a:schemeClr val="accent1"/>
                </a:solidFill>
              </a:rPr>
              <a:t>Food choices are impacted by one’s mood. A good mood increases the chances that someone will make a healthy food choice, while a bad mood increases the chances that someone is going to make an indulgent food choice.</a:t>
            </a:r>
            <a:endParaRPr lang="en-US" sz="4000" dirty="0">
              <a:solidFill>
                <a:schemeClr val="accent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504" t="13806" b="54301"/>
          <a:stretch/>
        </p:blipFill>
        <p:spPr>
          <a:xfrm>
            <a:off x="9031705" y="4423603"/>
            <a:ext cx="2053389" cy="2312052"/>
          </a:xfrm>
          <a:prstGeom prst="rect">
            <a:avLst/>
          </a:prstGeom>
        </p:spPr>
      </p:pic>
    </p:spTree>
    <p:extLst>
      <p:ext uri="{BB962C8B-B14F-4D97-AF65-F5344CB8AC3E}">
        <p14:creationId xmlns:p14="http://schemas.microsoft.com/office/powerpoint/2010/main" val="80379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329034" y="222068"/>
            <a:ext cx="8134149" cy="21953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smtClean="0"/>
              <a:t>Culture and Accountability</a:t>
            </a:r>
            <a:endParaRPr lang="en-US" dirty="0"/>
          </a:p>
        </p:txBody>
      </p:sp>
      <p:sp>
        <p:nvSpPr>
          <p:cNvPr id="5" name="Text Placeholder 7"/>
          <p:cNvSpPr txBox="1">
            <a:spLocks/>
          </p:cNvSpPr>
          <p:nvPr/>
        </p:nvSpPr>
        <p:spPr>
          <a:xfrm>
            <a:off x="329034" y="2365954"/>
            <a:ext cx="8134149"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Building Accountability and Conversation Tools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324" y="1162594"/>
            <a:ext cx="5375742" cy="5695406"/>
          </a:xfrm>
          <a:prstGeom prst="rect">
            <a:avLst/>
          </a:prstGeom>
        </p:spPr>
      </p:pic>
    </p:spTree>
    <p:extLst>
      <p:ext uri="{BB962C8B-B14F-4D97-AF65-F5344CB8AC3E}">
        <p14:creationId xmlns:p14="http://schemas.microsoft.com/office/powerpoint/2010/main" val="65638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Culture and Accountability</a:t>
            </a:r>
            <a:endParaRPr lang="en-US" dirty="0"/>
          </a:p>
        </p:txBody>
      </p:sp>
      <p:sp>
        <p:nvSpPr>
          <p:cNvPr id="4" name="Content Placeholder 4"/>
          <p:cNvSpPr txBox="1">
            <a:spLocks/>
          </p:cNvSpPr>
          <p:nvPr/>
        </p:nvSpPr>
        <p:spPr>
          <a:xfrm>
            <a:off x="811959" y="1427609"/>
            <a:ext cx="10934298" cy="4320048"/>
          </a:xfrm>
          <a:prstGeom prst="rect">
            <a:avLst/>
          </a:prstGeom>
        </p:spPr>
        <p:txBody>
          <a:bodyPr>
            <a:normAutofit fontScale="925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400" i="1" dirty="0" smtClean="0">
                <a:solidFill>
                  <a:schemeClr val="accent1"/>
                </a:solidFill>
              </a:rPr>
              <a:t>To create a consistent culture and message people must: </a:t>
            </a:r>
            <a:endParaRPr lang="en-US" sz="3400" dirty="0" smtClean="0">
              <a:solidFill>
                <a:schemeClr val="accent1"/>
              </a:solidFill>
            </a:endParaRPr>
          </a:p>
          <a:p>
            <a:pPr>
              <a:lnSpc>
                <a:spcPct val="120000"/>
              </a:lnSpc>
            </a:pPr>
            <a:r>
              <a:rPr lang="en-US" sz="3400" b="1" dirty="0" smtClean="0"/>
              <a:t>Personal Accountability: </a:t>
            </a:r>
            <a:r>
              <a:rPr lang="en-US" sz="3200" dirty="0" smtClean="0">
                <a:solidFill>
                  <a:schemeClr val="accent4"/>
                </a:solidFill>
              </a:rPr>
              <a:t>First, strive to have a positive and optimistic personal viewpoint on life, activities, and how you spend your time.</a:t>
            </a:r>
          </a:p>
          <a:p>
            <a:pPr>
              <a:lnSpc>
                <a:spcPct val="120000"/>
              </a:lnSpc>
            </a:pPr>
            <a:r>
              <a:rPr lang="en-US" sz="3400" b="1" dirty="0" smtClean="0"/>
              <a:t>Group Accountability: </a:t>
            </a:r>
            <a:r>
              <a:rPr lang="en-US" sz="3000" dirty="0" smtClean="0">
                <a:solidFill>
                  <a:schemeClr val="accent4"/>
                </a:solidFill>
              </a:rPr>
              <a:t>Second, encourage others to live out an uplifting and supportive mindset to influence those around them.</a:t>
            </a:r>
          </a:p>
          <a:p>
            <a:pPr>
              <a:lnSpc>
                <a:spcPct val="120000"/>
              </a:lnSpc>
            </a:pPr>
            <a:r>
              <a:rPr lang="en-US" sz="3400" b="1" dirty="0" smtClean="0"/>
              <a:t>Leadership Accountability: </a:t>
            </a:r>
            <a:r>
              <a:rPr lang="en-US" sz="3000" dirty="0" smtClean="0">
                <a:solidFill>
                  <a:schemeClr val="accent4"/>
                </a:solidFill>
              </a:rPr>
              <a:t>Third, show others how they too can empower their peers to maintain this positive lifestyle.</a:t>
            </a:r>
            <a:endParaRPr lang="en-US" sz="2600" dirty="0"/>
          </a:p>
        </p:txBody>
      </p:sp>
    </p:spTree>
    <p:extLst>
      <p:ext uri="{BB962C8B-B14F-4D97-AF65-F5344CB8AC3E}">
        <p14:creationId xmlns:p14="http://schemas.microsoft.com/office/powerpoint/2010/main" val="15750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Daily Mood Log</a:t>
            </a:r>
            <a:endParaRPr lang="en-US" dirty="0"/>
          </a:p>
        </p:txBody>
      </p:sp>
      <p:sp>
        <p:nvSpPr>
          <p:cNvPr id="4" name="Content Placeholder 4"/>
          <p:cNvSpPr txBox="1">
            <a:spLocks/>
          </p:cNvSpPr>
          <p:nvPr/>
        </p:nvSpPr>
        <p:spPr>
          <a:xfrm>
            <a:off x="811959" y="1427609"/>
            <a:ext cx="4091117" cy="432004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400" i="1" dirty="0" smtClean="0">
                <a:solidFill>
                  <a:schemeClr val="accent1"/>
                </a:solidFill>
              </a:rPr>
              <a:t>To help you track your mood and factors that may contribute to it, use the Daily Mood Log handout to keep track of your mood each day. </a:t>
            </a:r>
            <a:endParaRPr lang="en-US"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530" y="334925"/>
            <a:ext cx="4783282" cy="6190129"/>
          </a:xfrm>
          <a:prstGeom prst="rect">
            <a:avLst/>
          </a:prstGeom>
          <a:ln>
            <a:solidFill>
              <a:schemeClr val="tx1">
                <a:lumMod val="50000"/>
              </a:schemeClr>
            </a:solidFill>
          </a:ln>
        </p:spPr>
      </p:pic>
    </p:spTree>
    <p:extLst>
      <p:ext uri="{BB962C8B-B14F-4D97-AF65-F5344CB8AC3E}">
        <p14:creationId xmlns:p14="http://schemas.microsoft.com/office/powerpoint/2010/main" val="587391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909640" y="1236725"/>
            <a:ext cx="8134149"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smtClean="0"/>
              <a:t>Questions?</a:t>
            </a:r>
            <a:endParaRPr lang="en-US" sz="9600" dirty="0"/>
          </a:p>
        </p:txBody>
      </p:sp>
    </p:spTree>
    <p:extLst>
      <p:ext uri="{BB962C8B-B14F-4D97-AF65-F5344CB8AC3E}">
        <p14:creationId xmlns:p14="http://schemas.microsoft.com/office/powerpoint/2010/main" val="399512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2558" y="4135701"/>
            <a:ext cx="5257800" cy="1015663"/>
          </a:xfrm>
          <a:prstGeom prst="rect">
            <a:avLst/>
          </a:prstGeom>
          <a:noFill/>
        </p:spPr>
        <p:txBody>
          <a:bodyPr wrap="square" rtlCol="0">
            <a:spAutoFit/>
          </a:bodyPr>
          <a:lstStyle/>
          <a:p>
            <a:pPr algn="ctr"/>
            <a:r>
              <a:rPr lang="en-US" sz="6000" dirty="0" smtClean="0"/>
              <a:t>Thank you!</a:t>
            </a:r>
            <a:endParaRPr lang="en-US" sz="6000" dirty="0"/>
          </a:p>
        </p:txBody>
      </p:sp>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753868" y="538748"/>
            <a:ext cx="6900672" cy="3206496"/>
          </a:xfrm>
          <a:prstGeom prst="rect">
            <a:avLst/>
          </a:prstGeom>
        </p:spPr>
      </p:pic>
    </p:spTree>
    <p:extLst>
      <p:ext uri="{BB962C8B-B14F-4D97-AF65-F5344CB8AC3E}">
        <p14:creationId xmlns:p14="http://schemas.microsoft.com/office/powerpoint/2010/main" val="272395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02629" y="727961"/>
            <a:ext cx="6516817"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mtClean="0"/>
              <a:t>Why Should We Talk About Mood &amp; Mindset?</a:t>
            </a:r>
            <a:endParaRPr lang="en-US" dirty="0"/>
          </a:p>
        </p:txBody>
      </p:sp>
      <p:sp>
        <p:nvSpPr>
          <p:cNvPr id="5" name="Text Placeholder 2"/>
          <p:cNvSpPr txBox="1">
            <a:spLocks/>
          </p:cNvSpPr>
          <p:nvPr/>
        </p:nvSpPr>
        <p:spPr>
          <a:xfrm>
            <a:off x="5004980" y="3566137"/>
            <a:ext cx="6214467" cy="638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mtClean="0"/>
              <a:t>The Importance of Having Difficult Conversations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75" y="2011680"/>
            <a:ext cx="4212547" cy="4821655"/>
          </a:xfrm>
          <a:prstGeom prst="rect">
            <a:avLst/>
          </a:prstGeom>
        </p:spPr>
      </p:pic>
    </p:spTree>
    <p:extLst>
      <p:ext uri="{BB962C8B-B14F-4D97-AF65-F5344CB8AC3E}">
        <p14:creationId xmlns:p14="http://schemas.microsoft.com/office/powerpoint/2010/main" val="221008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0505" y="334925"/>
            <a:ext cx="10202779" cy="1325563"/>
          </a:xfrm>
        </p:spPr>
        <p:txBody>
          <a:bodyPr/>
          <a:lstStyle/>
          <a:p>
            <a:r>
              <a:rPr lang="en-US" dirty="0" smtClean="0"/>
              <a:t>Why Talking is Important!</a:t>
            </a:r>
            <a:endParaRPr lang="en-US" dirty="0"/>
          </a:p>
        </p:txBody>
      </p:sp>
      <p:sp>
        <p:nvSpPr>
          <p:cNvPr id="5" name="Content Placeholder 3"/>
          <p:cNvSpPr>
            <a:spLocks noGrp="1"/>
          </p:cNvSpPr>
          <p:nvPr>
            <p:ph idx="1"/>
          </p:nvPr>
        </p:nvSpPr>
        <p:spPr>
          <a:xfrm>
            <a:off x="798896" y="1741118"/>
            <a:ext cx="10934298" cy="4351338"/>
          </a:xfrm>
        </p:spPr>
        <p:txBody>
          <a:bodyPr>
            <a:normAutofit/>
          </a:bodyPr>
          <a:lstStyle/>
          <a:p>
            <a:pPr marL="0" indent="0">
              <a:buNone/>
            </a:pPr>
            <a:r>
              <a:rPr lang="en-US" sz="3600" b="1" dirty="0" smtClean="0">
                <a:solidFill>
                  <a:schemeClr val="accent1"/>
                </a:solidFill>
              </a:rPr>
              <a:t>Mood and Mindset</a:t>
            </a:r>
          </a:p>
          <a:p>
            <a:r>
              <a:rPr lang="en-US" sz="3600" dirty="0" smtClean="0"/>
              <a:t>Influences your ability to perform</a:t>
            </a:r>
          </a:p>
          <a:p>
            <a:r>
              <a:rPr lang="en-US" sz="3600" dirty="0" smtClean="0"/>
              <a:t>Interconnected with so many other components of your life including sleep, nutrition, and chemical health</a:t>
            </a:r>
          </a:p>
          <a:p>
            <a:r>
              <a:rPr lang="en-US" sz="3600" dirty="0" smtClean="0"/>
              <a:t>Young people face a lot of stress!</a:t>
            </a:r>
          </a:p>
          <a:p>
            <a:r>
              <a:rPr lang="en-US" sz="3600" dirty="0" smtClean="0"/>
              <a:t>Makes a difference in achieving your goals</a:t>
            </a:r>
            <a:endParaRPr lang="en-US" sz="3600" dirty="0"/>
          </a:p>
        </p:txBody>
      </p:sp>
    </p:spTree>
    <p:extLst>
      <p:ext uri="{BB962C8B-B14F-4D97-AF65-F5344CB8AC3E}">
        <p14:creationId xmlns:p14="http://schemas.microsoft.com/office/powerpoint/2010/main" val="19620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6009" y="0"/>
            <a:ext cx="1020277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t>What is Stress?</a:t>
            </a:r>
            <a:endParaRPr lang="en-US" sz="72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0797" b="71047"/>
          <a:stretch/>
        </p:blipFill>
        <p:spPr>
          <a:xfrm>
            <a:off x="-427379" y="178172"/>
            <a:ext cx="3872534" cy="347365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2570" b="69714"/>
          <a:stretch/>
        </p:blipFill>
        <p:spPr>
          <a:xfrm>
            <a:off x="7936210" y="1325563"/>
            <a:ext cx="4160343" cy="4088674"/>
          </a:xfrm>
          <a:prstGeom prst="ellipse">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630" t="78095"/>
          <a:stretch/>
        </p:blipFill>
        <p:spPr>
          <a:xfrm>
            <a:off x="3712513" y="3735978"/>
            <a:ext cx="5206637" cy="312202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4652" t="42858" r="2033" b="26476"/>
          <a:stretch/>
        </p:blipFill>
        <p:spPr>
          <a:xfrm>
            <a:off x="2987998" y="1080254"/>
            <a:ext cx="3353179" cy="374903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74" t="29524" r="61722" b="41447"/>
          <a:stretch/>
        </p:blipFill>
        <p:spPr>
          <a:xfrm>
            <a:off x="462977" y="3407938"/>
            <a:ext cx="4057856" cy="3502314"/>
          </a:xfrm>
          <a:prstGeom prst="ellipse">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965" t="20464" r="24475" b="50012"/>
          <a:stretch/>
        </p:blipFill>
        <p:spPr>
          <a:xfrm>
            <a:off x="8321683" y="3735978"/>
            <a:ext cx="3847003" cy="3487049"/>
          </a:xfrm>
          <a:prstGeom prst="wedgeEllipseCallou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4476" r="56169"/>
          <a:stretch/>
        </p:blipFill>
        <p:spPr>
          <a:xfrm>
            <a:off x="4916442" y="1224494"/>
            <a:ext cx="4102648" cy="2901787"/>
          </a:xfrm>
          <a:prstGeom prst="rect">
            <a:avLst/>
          </a:prstGeom>
        </p:spPr>
      </p:pic>
    </p:spTree>
    <p:extLst>
      <p:ext uri="{BB962C8B-B14F-4D97-AF65-F5344CB8AC3E}">
        <p14:creationId xmlns:p14="http://schemas.microsoft.com/office/powerpoint/2010/main" val="368454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03721" y="-696577"/>
            <a:ext cx="8134149" cy="2852737"/>
          </a:xfrm>
        </p:spPr>
        <p:txBody>
          <a:bodyPr/>
          <a:lstStyle/>
          <a:p>
            <a:r>
              <a:rPr lang="en-US" dirty="0" smtClean="0"/>
              <a:t>Activity: Cast of Characters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96" y="493777"/>
            <a:ext cx="7535276" cy="6364224"/>
          </a:xfrm>
          <a:prstGeom prst="rect">
            <a:avLst/>
          </a:prstGeom>
        </p:spPr>
      </p:pic>
    </p:spTree>
    <p:extLst>
      <p:ext uri="{BB962C8B-B14F-4D97-AF65-F5344CB8AC3E}">
        <p14:creationId xmlns:p14="http://schemas.microsoft.com/office/powerpoint/2010/main" val="415162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18" y="0"/>
            <a:ext cx="10799595" cy="6664672"/>
          </a:xfrm>
          <a:prstGeom prst="rect">
            <a:avLst/>
          </a:prstGeom>
        </p:spPr>
      </p:pic>
    </p:spTree>
    <p:extLst>
      <p:ext uri="{BB962C8B-B14F-4D97-AF65-F5344CB8AC3E}">
        <p14:creationId xmlns:p14="http://schemas.microsoft.com/office/powerpoint/2010/main" val="2334724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561" y="2103873"/>
            <a:ext cx="4994224" cy="3820133"/>
          </a:xfrm>
          <a:prstGeom prst="rect">
            <a:avLst/>
          </a:prstGeom>
          <a:solidFill>
            <a:schemeClr val="accent5">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a:spLocks noGrp="1"/>
          </p:cNvSpPr>
          <p:nvPr>
            <p:ph type="title"/>
          </p:nvPr>
        </p:nvSpPr>
        <p:spPr>
          <a:xfrm>
            <a:off x="400505" y="334925"/>
            <a:ext cx="10202779" cy="1325563"/>
          </a:xfrm>
        </p:spPr>
        <p:txBody>
          <a:bodyPr>
            <a:normAutofit/>
          </a:bodyPr>
          <a:lstStyle/>
          <a:p>
            <a:r>
              <a:rPr lang="en-US" sz="5400" dirty="0" smtClean="0"/>
              <a:t>Can </a:t>
            </a:r>
            <a:r>
              <a:rPr lang="en-US" sz="5400" dirty="0"/>
              <a:t>Y</a:t>
            </a:r>
            <a:r>
              <a:rPr lang="en-US" sz="5400" dirty="0" smtClean="0"/>
              <a:t>ou </a:t>
            </a:r>
            <a:r>
              <a:rPr lang="en-US" sz="5400" dirty="0"/>
              <a:t>C</a:t>
            </a:r>
            <a:r>
              <a:rPr lang="en-US" sz="5400" dirty="0" smtClean="0"/>
              <a:t>hoose Your Attitude?</a:t>
            </a:r>
            <a:endParaRPr lang="en-US" sz="5400" dirty="0"/>
          </a:p>
        </p:txBody>
      </p:sp>
      <p:sp>
        <p:nvSpPr>
          <p:cNvPr id="6" name="Content Placeholder 4"/>
          <p:cNvSpPr>
            <a:spLocks noGrp="1"/>
          </p:cNvSpPr>
          <p:nvPr>
            <p:ph sz="half" idx="1"/>
          </p:nvPr>
        </p:nvSpPr>
        <p:spPr>
          <a:xfrm>
            <a:off x="940737" y="2267910"/>
            <a:ext cx="4249871" cy="3656096"/>
          </a:xfrm>
        </p:spPr>
        <p:txBody>
          <a:bodyPr>
            <a:normAutofit fontScale="92500"/>
          </a:bodyPr>
          <a:lstStyle/>
          <a:p>
            <a:pPr marL="0" indent="0" algn="ctr">
              <a:buNone/>
            </a:pPr>
            <a:r>
              <a:rPr lang="en-US" sz="4000" dirty="0" smtClean="0">
                <a:solidFill>
                  <a:schemeClr val="tx1"/>
                </a:solidFill>
              </a:rPr>
              <a:t>“</a:t>
            </a:r>
            <a:r>
              <a:rPr lang="en-US" sz="4000" dirty="0">
                <a:solidFill>
                  <a:schemeClr val="tx1"/>
                </a:solidFill>
              </a:rPr>
              <a:t>Things turn out best for those who make the best of the way things turn out</a:t>
            </a:r>
            <a:r>
              <a:rPr lang="en-US" sz="4000" dirty="0" smtClean="0">
                <a:solidFill>
                  <a:schemeClr val="tx1"/>
                </a:solidFill>
              </a:rPr>
              <a:t>.” </a:t>
            </a:r>
          </a:p>
          <a:p>
            <a:pPr marL="0" indent="0" algn="ctr">
              <a:buNone/>
            </a:pPr>
            <a:endParaRPr lang="en-US" sz="2600" dirty="0" smtClean="0">
              <a:solidFill>
                <a:schemeClr val="tx1"/>
              </a:solidFill>
            </a:endParaRPr>
          </a:p>
          <a:p>
            <a:pPr marL="0" indent="0" algn="ctr">
              <a:buNone/>
            </a:pPr>
            <a:r>
              <a:rPr lang="en-US" sz="2600" dirty="0" smtClean="0">
                <a:solidFill>
                  <a:schemeClr val="tx1"/>
                </a:solidFill>
              </a:rPr>
              <a:t>-John Wooden, UCLA Men’s Basketball Coach</a:t>
            </a:r>
            <a:endParaRPr lang="en-US" sz="2600" dirty="0">
              <a:solidFill>
                <a:schemeClr val="tx1"/>
              </a:solidFill>
            </a:endParaRPr>
          </a:p>
        </p:txBody>
      </p:sp>
      <p:sp>
        <p:nvSpPr>
          <p:cNvPr id="7" name="Content Placeholder 5"/>
          <p:cNvSpPr txBox="1">
            <a:spLocks/>
          </p:cNvSpPr>
          <p:nvPr/>
        </p:nvSpPr>
        <p:spPr>
          <a:xfrm>
            <a:off x="5394730" y="1660488"/>
            <a:ext cx="6479636" cy="88677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b="1" smtClean="0"/>
              <a:t>E + R = O</a:t>
            </a:r>
          </a:p>
          <a:p>
            <a:pPr marL="0" indent="0">
              <a:buFont typeface="Arial" panose="020B0604020202020204" pitchFamily="34" charset="0"/>
              <a:buNone/>
            </a:pPr>
            <a:endParaRPr lang="en-US" sz="3000" dirty="0"/>
          </a:p>
        </p:txBody>
      </p:sp>
      <p:sp>
        <p:nvSpPr>
          <p:cNvPr id="8" name="TextBox 7"/>
          <p:cNvSpPr txBox="1"/>
          <p:nvPr/>
        </p:nvSpPr>
        <p:spPr>
          <a:xfrm>
            <a:off x="5852159" y="2511446"/>
            <a:ext cx="5564777" cy="3477875"/>
          </a:xfrm>
          <a:prstGeom prst="rect">
            <a:avLst/>
          </a:prstGeom>
          <a:noFill/>
        </p:spPr>
        <p:txBody>
          <a:bodyPr wrap="square" rtlCol="0">
            <a:spAutoFit/>
          </a:bodyPr>
          <a:lstStyle/>
          <a:p>
            <a:pPr algn="ctr"/>
            <a:r>
              <a:rPr lang="en-US" sz="4400" b="1" dirty="0" smtClean="0">
                <a:solidFill>
                  <a:schemeClr val="accent1"/>
                </a:solidFill>
              </a:rPr>
              <a:t>E</a:t>
            </a:r>
            <a:r>
              <a:rPr lang="en-US" sz="4400" dirty="0" smtClean="0">
                <a:solidFill>
                  <a:schemeClr val="accent4"/>
                </a:solidFill>
              </a:rPr>
              <a:t>vent</a:t>
            </a:r>
          </a:p>
          <a:p>
            <a:pPr algn="ctr"/>
            <a:r>
              <a:rPr lang="en-US" sz="4400" dirty="0" smtClean="0">
                <a:solidFill>
                  <a:schemeClr val="accent4"/>
                </a:solidFill>
              </a:rPr>
              <a:t>+</a:t>
            </a:r>
          </a:p>
          <a:p>
            <a:pPr algn="ctr"/>
            <a:r>
              <a:rPr lang="en-US" sz="4400" b="1" dirty="0" smtClean="0">
                <a:solidFill>
                  <a:schemeClr val="accent1"/>
                </a:solidFill>
              </a:rPr>
              <a:t>R</a:t>
            </a:r>
            <a:r>
              <a:rPr lang="en-US" sz="4400" dirty="0" smtClean="0">
                <a:solidFill>
                  <a:schemeClr val="accent4"/>
                </a:solidFill>
              </a:rPr>
              <a:t>esponse </a:t>
            </a:r>
          </a:p>
          <a:p>
            <a:pPr algn="ctr"/>
            <a:r>
              <a:rPr lang="en-US" sz="4400" dirty="0" smtClean="0">
                <a:solidFill>
                  <a:schemeClr val="accent4"/>
                </a:solidFill>
              </a:rPr>
              <a:t>=</a:t>
            </a:r>
          </a:p>
          <a:p>
            <a:pPr algn="ctr"/>
            <a:r>
              <a:rPr lang="en-US" sz="4400" b="1" dirty="0" smtClean="0">
                <a:solidFill>
                  <a:schemeClr val="accent1"/>
                </a:solidFill>
              </a:rPr>
              <a:t>O</a:t>
            </a:r>
            <a:r>
              <a:rPr lang="en-US" sz="4400" dirty="0" smtClean="0">
                <a:solidFill>
                  <a:schemeClr val="accent4"/>
                </a:solidFill>
              </a:rPr>
              <a:t>utcome</a:t>
            </a:r>
          </a:p>
        </p:txBody>
      </p:sp>
      <p:sp>
        <p:nvSpPr>
          <p:cNvPr id="9" name="TextBox 8"/>
          <p:cNvSpPr txBox="1"/>
          <p:nvPr/>
        </p:nvSpPr>
        <p:spPr>
          <a:xfrm>
            <a:off x="10267635" y="2485320"/>
            <a:ext cx="1606730" cy="830997"/>
          </a:xfrm>
          <a:prstGeom prst="rect">
            <a:avLst/>
          </a:prstGeom>
          <a:noFill/>
        </p:spPr>
        <p:txBody>
          <a:bodyPr wrap="square" rtlCol="0">
            <a:spAutoFit/>
          </a:bodyPr>
          <a:lstStyle/>
          <a:p>
            <a:r>
              <a:rPr lang="en-US" sz="4800" dirty="0" smtClean="0">
                <a:solidFill>
                  <a:schemeClr val="accent3"/>
                </a:solidFill>
              </a:rPr>
              <a:t>10%</a:t>
            </a:r>
            <a:endParaRPr lang="en-US" sz="4800" dirty="0">
              <a:solidFill>
                <a:schemeClr val="accent3"/>
              </a:solidFill>
            </a:endParaRPr>
          </a:p>
        </p:txBody>
      </p:sp>
      <p:sp>
        <p:nvSpPr>
          <p:cNvPr id="10" name="TextBox 9"/>
          <p:cNvSpPr txBox="1"/>
          <p:nvPr/>
        </p:nvSpPr>
        <p:spPr>
          <a:xfrm>
            <a:off x="10267635" y="3808758"/>
            <a:ext cx="1606730" cy="830997"/>
          </a:xfrm>
          <a:prstGeom prst="rect">
            <a:avLst/>
          </a:prstGeom>
          <a:noFill/>
        </p:spPr>
        <p:txBody>
          <a:bodyPr wrap="square" rtlCol="0">
            <a:spAutoFit/>
          </a:bodyPr>
          <a:lstStyle/>
          <a:p>
            <a:r>
              <a:rPr lang="en-US" sz="4800" dirty="0">
                <a:solidFill>
                  <a:schemeClr val="accent3"/>
                </a:solidFill>
              </a:rPr>
              <a:t>9</a:t>
            </a:r>
            <a:r>
              <a:rPr lang="en-US" sz="4800" dirty="0" smtClean="0">
                <a:solidFill>
                  <a:schemeClr val="accent3"/>
                </a:solidFill>
              </a:rPr>
              <a:t>0%</a:t>
            </a:r>
            <a:endParaRPr lang="en-US" sz="4800" dirty="0">
              <a:solidFill>
                <a:schemeClr val="accent3"/>
              </a:solidFill>
            </a:endParaRPr>
          </a:p>
        </p:txBody>
      </p:sp>
    </p:spTree>
    <p:extLst>
      <p:ext uri="{BB962C8B-B14F-4D97-AF65-F5344CB8AC3E}">
        <p14:creationId xmlns:p14="http://schemas.microsoft.com/office/powerpoint/2010/main" val="39726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878286" y="1227908"/>
            <a:ext cx="5983924" cy="19158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mtClean="0"/>
              <a:t>Stress Management Tips</a:t>
            </a:r>
            <a:endParaRPr lang="en-US" dirty="0"/>
          </a:p>
        </p:txBody>
      </p:sp>
      <p:sp>
        <p:nvSpPr>
          <p:cNvPr id="5" name="Text Placeholder 5"/>
          <p:cNvSpPr txBox="1">
            <a:spLocks/>
          </p:cNvSpPr>
          <p:nvPr/>
        </p:nvSpPr>
        <p:spPr>
          <a:xfrm>
            <a:off x="5878286" y="3253348"/>
            <a:ext cx="5983924"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mtClean="0"/>
              <a:t>Ways to incorporate tools and techniques into your daily life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707" y="796834"/>
            <a:ext cx="3479667" cy="6048103"/>
          </a:xfrm>
          <a:prstGeom prst="rect">
            <a:avLst/>
          </a:prstGeom>
        </p:spPr>
      </p:pic>
    </p:spTree>
    <p:extLst>
      <p:ext uri="{BB962C8B-B14F-4D97-AF65-F5344CB8AC3E}">
        <p14:creationId xmlns:p14="http://schemas.microsoft.com/office/powerpoint/2010/main" val="2140035119"/>
      </p:ext>
    </p:extLst>
  </p:cSld>
  <p:clrMapOvr>
    <a:masterClrMapping/>
  </p:clrMapOvr>
</p:sld>
</file>

<file path=ppt/theme/theme1.xml><?xml version="1.0" encoding="utf-8"?>
<a:theme xmlns:a="http://schemas.openxmlformats.org/drawingml/2006/main" name="MOOD &amp; MINDSET Corner Theme">
  <a:themeElements>
    <a:clrScheme name="Navy HPP Background">
      <a:dk1>
        <a:srgbClr val="153959"/>
      </a:dk1>
      <a:lt1>
        <a:srgbClr val="A4DBE2"/>
      </a:lt1>
      <a:dk2>
        <a:srgbClr val="1F517F"/>
      </a:dk2>
      <a:lt2>
        <a:srgbClr val="FFFFFF"/>
      </a:lt2>
      <a:accent1>
        <a:srgbClr val="0095AD"/>
      </a:accent1>
      <a:accent2>
        <a:srgbClr val="4EB5C4"/>
      </a:accent2>
      <a:accent3>
        <a:srgbClr val="A4DBE2"/>
      </a:accent3>
      <a:accent4>
        <a:srgbClr val="FFFFFF"/>
      </a:accent4>
      <a:accent5>
        <a:srgbClr val="BDFFFD"/>
      </a:accent5>
      <a:accent6>
        <a:srgbClr val="D6EDF2"/>
      </a:accent6>
      <a:hlink>
        <a:srgbClr val="DCF2F4"/>
      </a:hlink>
      <a:folHlink>
        <a:srgbClr val="FFFFFF"/>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826EE5-E2AB-49A1-B522-5AC80ED5E57B}" vid="{5784C623-5CB6-4B55-A4B2-94C3216C4786}"/>
    </a:ext>
  </a:extLst>
</a:theme>
</file>

<file path=ppt/theme/theme2.xml><?xml version="1.0" encoding="utf-8"?>
<a:theme xmlns:a="http://schemas.openxmlformats.org/drawingml/2006/main" name="CHEMICAL HEALTH Corner Theme">
  <a:themeElements>
    <a:clrScheme name="Human Performance Project">
      <a:dk1>
        <a:srgbClr val="153959"/>
      </a:dk1>
      <a:lt1>
        <a:sysClr val="window" lastClr="FFFFFF"/>
      </a:lt1>
      <a:dk2>
        <a:srgbClr val="1F517F"/>
      </a:dk2>
      <a:lt2>
        <a:srgbClr val="DCF2F4"/>
      </a:lt2>
      <a:accent1>
        <a:srgbClr val="0095AD"/>
      </a:accent1>
      <a:accent2>
        <a:srgbClr val="4EB5C4"/>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826EE5-E2AB-49A1-B522-5AC80ED5E57B}" vid="{33DEB50C-DCE0-4F8A-B42E-3BFEBB5CACEB}"/>
    </a:ext>
  </a:extLst>
</a:theme>
</file>

<file path=ppt/theme/theme3.xml><?xml version="1.0" encoding="utf-8"?>
<a:theme xmlns:a="http://schemas.openxmlformats.org/drawingml/2006/main" name="NUTRITION Corner Theme">
  <a:themeElements>
    <a:clrScheme name="Light Blue HPP">
      <a:dk1>
        <a:srgbClr val="153959"/>
      </a:dk1>
      <a:lt1>
        <a:srgbClr val="DCF2F4"/>
      </a:lt1>
      <a:dk2>
        <a:srgbClr val="1F517F"/>
      </a:dk2>
      <a:lt2>
        <a:srgbClr val="4EB5C4"/>
      </a:lt2>
      <a:accent1>
        <a:srgbClr val="0095AD"/>
      </a:accent1>
      <a:accent2>
        <a:srgbClr val="1F517F"/>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826EE5-E2AB-49A1-B522-5AC80ED5E57B}" vid="{9A41B184-DBB8-4826-9002-BC98FA727A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FE7386-4336-478A-A9DB-670312676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98ab5-fd93-4037-be25-b53a66ef6db4"/>
    <ds:schemaRef ds:uri="6895ab1b-e75c-4f79-b0a1-1eee0a322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091EA9-66F9-4206-AF83-C4E2137E16E3}">
  <ds:schemaRefs>
    <ds:schemaRef ds:uri="http://schemas.microsoft.com/sharepoint/v3/contenttype/forms"/>
  </ds:schemaRefs>
</ds:datastoreItem>
</file>

<file path=customXml/itemProps3.xml><?xml version="1.0" encoding="utf-8"?>
<ds:datastoreItem xmlns:ds="http://schemas.openxmlformats.org/officeDocument/2006/customXml" ds:itemID="{36B97700-F656-49DF-A9FC-9F838084EE24}">
  <ds:schemaRefs>
    <ds:schemaRef ds:uri="http://purl.org/dc/terms/"/>
    <ds:schemaRef ds:uri="http://schemas.microsoft.com/office/2006/documentManagement/types"/>
    <ds:schemaRef ds:uri="http://schemas.microsoft.com/office/2006/metadata/properties"/>
    <ds:schemaRef ds:uri="50398ab5-fd93-4037-be25-b53a66ef6db4"/>
    <ds:schemaRef ds:uri="http://schemas.openxmlformats.org/package/2006/metadata/core-properties"/>
    <ds:schemaRef ds:uri="http://www.w3.org/XML/1998/namespace"/>
    <ds:schemaRef ds:uri="http://schemas.microsoft.com/office/infopath/2007/PartnerControls"/>
    <ds:schemaRef ds:uri="6895ab1b-e75c-4f79-b0a1-1eee0a3226b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MODULES Corners All Colors HPP Template</Template>
  <TotalTime>1265</TotalTime>
  <Words>2425</Words>
  <Application>Microsoft Office PowerPoint</Application>
  <PresentationFormat>Widescreen</PresentationFormat>
  <Paragraphs>182</Paragraphs>
  <Slides>25</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Baskerville Old Face</vt:lpstr>
      <vt:lpstr>Calibri</vt:lpstr>
      <vt:lpstr>Calibri Light</vt:lpstr>
      <vt:lpstr>Cambria</vt:lpstr>
      <vt:lpstr>MV Boli</vt:lpstr>
      <vt:lpstr>MOOD &amp; MINDSET Corner Theme</vt:lpstr>
      <vt:lpstr>CHEMICAL HEALTH Corner Theme</vt:lpstr>
      <vt:lpstr>NUTRITION Corner Theme</vt:lpstr>
      <vt:lpstr>PowerPoint Presentation</vt:lpstr>
      <vt:lpstr>Objectives:</vt:lpstr>
      <vt:lpstr>PowerPoint Presentation</vt:lpstr>
      <vt:lpstr>Why Talking is Important!</vt:lpstr>
      <vt:lpstr>PowerPoint Presentation</vt:lpstr>
      <vt:lpstr>Activity: Cast of Characters</vt:lpstr>
      <vt:lpstr>PowerPoint Presentation</vt:lpstr>
      <vt:lpstr>Can You Choose Your Attitude?</vt:lpstr>
      <vt:lpstr>PowerPoint Presentation</vt:lpstr>
      <vt:lpstr>PowerPoint Presentation</vt:lpstr>
      <vt:lpstr>PowerPoint Presentation</vt:lpstr>
      <vt:lpstr>PowerPoint Presentation</vt:lpstr>
      <vt:lpstr>The Power of Gratitude</vt:lpstr>
      <vt:lpstr>Progressive Muscle Relaxation (PMR)</vt:lpstr>
      <vt:lpstr>Activity:  Body Scan</vt:lpstr>
      <vt:lpstr>When things feel tough:  Ask for help!</vt:lpstr>
      <vt:lpstr>PowerPoint Presentation</vt:lpstr>
      <vt:lpstr>Mood and Mindset: Sleep</vt:lpstr>
      <vt:lpstr>Mood and Mindset: Chemical Health</vt:lpstr>
      <vt:lpstr>Mood and Mindset: Nutrition</vt:lpstr>
      <vt:lpstr>PowerPoint Presentation</vt:lpstr>
      <vt:lpstr>Culture and Accountability</vt:lpstr>
      <vt:lpstr>Daily Mood Log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 &amp; Mindset</dc:title>
  <dc:creator>Klingler, Kaira</dc:creator>
  <cp:lastModifiedBy>Klingler, Kaira</cp:lastModifiedBy>
  <cp:revision>49</cp:revision>
  <dcterms:created xsi:type="dcterms:W3CDTF">2018-08-30T13:33:03Z</dcterms:created>
  <dcterms:modified xsi:type="dcterms:W3CDTF">2019-11-13T18:34:19Z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2231800</vt:r8>
  </property>
</Properties>
</file>