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2" r:id="rId5"/>
    <p:sldMasterId id="2147483684" r:id="rId6"/>
  </p:sldMasterIdLst>
  <p:notesMasterIdLst>
    <p:notesMasterId r:id="rId32"/>
  </p:notesMasterIdLst>
  <p:sldIdLst>
    <p:sldId id="256" r:id="rId7"/>
    <p:sldId id="257" r:id="rId8"/>
    <p:sldId id="258" r:id="rId9"/>
    <p:sldId id="259" r:id="rId10"/>
    <p:sldId id="260" r:id="rId11"/>
    <p:sldId id="261" r:id="rId12"/>
    <p:sldId id="262" r:id="rId13"/>
    <p:sldId id="265" r:id="rId14"/>
    <p:sldId id="267" r:id="rId15"/>
    <p:sldId id="268" r:id="rId16"/>
    <p:sldId id="263" r:id="rId17"/>
    <p:sldId id="264" r:id="rId18"/>
    <p:sldId id="269" r:id="rId19"/>
    <p:sldId id="270" r:id="rId20"/>
    <p:sldId id="272" r:id="rId21"/>
    <p:sldId id="273" r:id="rId22"/>
    <p:sldId id="274" r:id="rId23"/>
    <p:sldId id="275" r:id="rId24"/>
    <p:sldId id="276" r:id="rId25"/>
    <p:sldId id="277" r:id="rId26"/>
    <p:sldId id="278" r:id="rId27"/>
    <p:sldId id="279" r:id="rId28"/>
    <p:sldId id="280" r:id="rId29"/>
    <p:sldId id="281" r:id="rId30"/>
    <p:sldId id="282"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4DBE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66492" autoAdjust="0"/>
  </p:normalViewPr>
  <p:slideViewPr>
    <p:cSldViewPr snapToGrid="0">
      <p:cViewPr varScale="1">
        <p:scale>
          <a:sx n="42" d="100"/>
          <a:sy n="42" d="100"/>
        </p:scale>
        <p:origin x="1532"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theme" Target="theme/theme1.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4BB9B5F-F1B2-4951-BE90-8EC48A32C148}" type="datetimeFigureOut">
              <a:rPr lang="en-US" smtClean="0"/>
              <a:t>1/7/2020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D5929AE-7982-4CB6-B4B7-E416BD377525}" type="slidenum">
              <a:rPr lang="en-US" smtClean="0"/>
              <a:t>‹#›</a:t>
            </a:fld>
            <a:endParaRPr lang="en-US"/>
          </a:p>
        </p:txBody>
      </p:sp>
    </p:spTree>
    <p:extLst>
      <p:ext uri="{BB962C8B-B14F-4D97-AF65-F5344CB8AC3E}">
        <p14:creationId xmlns:p14="http://schemas.microsoft.com/office/powerpoint/2010/main" val="1796987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choosemyplate.gov/myplatekitchen"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familyconsumersciences.com/2016/07/water-the-overlooked-nutrient/"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familyconsumersciences.com/2016/07/water-the-overlooked-nutrient/"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familyconsumersciences.com/2016/07/water-the-overlooked-nutrient/"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During</a:t>
            </a:r>
            <a:r>
              <a:rPr lang="en-US" baseline="0" dirty="0" smtClean="0"/>
              <a:t> this training, we will take the opportunity to learn more about nutrition a little further in-depth, while providing interactive activities. </a:t>
            </a:r>
            <a:r>
              <a:rPr lang="en-US" i="1" baseline="0" dirty="0" smtClean="0"/>
              <a:t>Read slide.</a:t>
            </a:r>
            <a:endParaRPr lang="en-US" i="1" dirty="0" smtClean="0"/>
          </a:p>
          <a:p>
            <a:endParaRPr lang="en-US" dirty="0"/>
          </a:p>
        </p:txBody>
      </p:sp>
      <p:sp>
        <p:nvSpPr>
          <p:cNvPr id="4" name="Slide Number Placeholder 3"/>
          <p:cNvSpPr>
            <a:spLocks noGrp="1"/>
          </p:cNvSpPr>
          <p:nvPr>
            <p:ph type="sldNum" sz="quarter" idx="10"/>
          </p:nvPr>
        </p:nvSpPr>
        <p:spPr/>
        <p:txBody>
          <a:bodyPr/>
          <a:lstStyle/>
          <a:p>
            <a:fld id="{D163DBD6-B283-4513-A007-BFF47DD4A5EF}" type="slidenum">
              <a:rPr lang="en-US" smtClean="0"/>
              <a:t>2</a:t>
            </a:fld>
            <a:endParaRPr lang="en-US"/>
          </a:p>
        </p:txBody>
      </p:sp>
    </p:spTree>
    <p:extLst>
      <p:ext uri="{BB962C8B-B14F-4D97-AF65-F5344CB8AC3E}">
        <p14:creationId xmlns:p14="http://schemas.microsoft.com/office/powerpoint/2010/main" val="29001266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a:t>
            </a:r>
            <a:r>
              <a:rPr lang="en-US" baseline="0" dirty="0" smtClean="0"/>
              <a:t> it comes to nutrition, we know there are instances where we want to indulge at a birthday party or go out for ice cream with friends. What we encourage is if 80% of the time your are choosing performance enhancing, nutrient rich food options, that is great! The other 20% of the time enjoy your ice cream, pizza party, or other treats that are right for you!</a:t>
            </a:r>
          </a:p>
          <a:p>
            <a:endParaRPr lang="en-US" baseline="0" dirty="0" smtClean="0"/>
          </a:p>
          <a:p>
            <a:r>
              <a:rPr lang="en-US" baseline="0" dirty="0" smtClean="0"/>
              <a:t>Striving for the perfect diet has the potential to increase anxiety and worsen your mood and mindset. The 80/20 rule can help you find a sustainable approach to your nutrition choices!</a:t>
            </a:r>
          </a:p>
          <a:p>
            <a:endParaRPr lang="en-US" baseline="0" dirty="0" smtClean="0"/>
          </a:p>
          <a:p>
            <a:r>
              <a:rPr lang="en-US" baseline="0" dirty="0" smtClean="0"/>
              <a:t>So how do you know what that 80% should be filled with? Let’s talk about it!</a:t>
            </a:r>
            <a:endParaRPr lang="en-US" dirty="0"/>
          </a:p>
        </p:txBody>
      </p:sp>
      <p:sp>
        <p:nvSpPr>
          <p:cNvPr id="4" name="Slide Number Placeholder 3"/>
          <p:cNvSpPr>
            <a:spLocks noGrp="1"/>
          </p:cNvSpPr>
          <p:nvPr>
            <p:ph type="sldNum" sz="quarter" idx="10"/>
          </p:nvPr>
        </p:nvSpPr>
        <p:spPr/>
        <p:txBody>
          <a:bodyPr/>
          <a:lstStyle/>
          <a:p>
            <a:fld id="{FD5929AE-7982-4CB6-B4B7-E416BD377525}" type="slidenum">
              <a:rPr lang="en-US" smtClean="0"/>
              <a:t>11</a:t>
            </a:fld>
            <a:endParaRPr lang="en-US"/>
          </a:p>
        </p:txBody>
      </p:sp>
    </p:spTree>
    <p:extLst>
      <p:ext uri="{BB962C8B-B14F-4D97-AF65-F5344CB8AC3E}">
        <p14:creationId xmlns:p14="http://schemas.microsoft.com/office/powerpoint/2010/main" val="10841058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Having</a:t>
            </a:r>
            <a:r>
              <a:rPr lang="en-US" baseline="0" dirty="0" smtClean="0"/>
              <a:t> a light plate day may mean you are experiencing anywhere from 0-60 minutes of low activity. During a lower activity day, you may experience these types of bodily reactions:</a:t>
            </a:r>
          </a:p>
          <a:p>
            <a:pPr marL="171450" indent="-171450">
              <a:buFont typeface="Arial" panose="020B0604020202020204" pitchFamily="34" charset="0"/>
              <a:buChar char="•"/>
            </a:pPr>
            <a:r>
              <a:rPr lang="en-US" baseline="0" dirty="0" smtClean="0"/>
              <a:t>Breathing may be slightly increased from your resting state</a:t>
            </a:r>
          </a:p>
          <a:p>
            <a:pPr marL="171450" indent="-171450">
              <a:buFont typeface="Arial" panose="020B0604020202020204" pitchFamily="34" charset="0"/>
              <a:buChar char="•"/>
            </a:pPr>
            <a:r>
              <a:rPr lang="en-US" baseline="0" dirty="0" smtClean="0"/>
              <a:t>You develop a light sweat during an activity</a:t>
            </a:r>
          </a:p>
          <a:p>
            <a:pPr marL="171450" indent="-171450">
              <a:buFont typeface="Arial" panose="020B0604020202020204" pitchFamily="34" charset="0"/>
              <a:buChar char="•"/>
            </a:pPr>
            <a:r>
              <a:rPr lang="en-US" baseline="0" dirty="0" smtClean="0"/>
              <a:t>You can carry on a conversation during the activity</a:t>
            </a:r>
          </a:p>
          <a:p>
            <a:pPr marL="171450" indent="-171450">
              <a:buFont typeface="Arial" panose="020B0604020202020204" pitchFamily="34" charset="0"/>
              <a:buChar char="•"/>
            </a:pPr>
            <a:endParaRPr lang="en-US" baseline="0" dirty="0" smtClean="0"/>
          </a:p>
          <a:p>
            <a:pPr marL="0" indent="0">
              <a:buFont typeface="Arial" panose="020B0604020202020204" pitchFamily="34" charset="0"/>
              <a:buNone/>
            </a:pPr>
            <a:r>
              <a:rPr lang="en-US" baseline="0" dirty="0" smtClean="0"/>
              <a:t>The plates shared in this PowerPoint are solely guidelines and individual nutrition needs will vary with growth, types of exercise, and intensity.</a:t>
            </a:r>
          </a:p>
          <a:p>
            <a:pPr marL="0" indent="0">
              <a:buFont typeface="Arial" panose="020B0604020202020204" pitchFamily="34" charset="0"/>
              <a:buNone/>
            </a:pPr>
            <a:endParaRPr lang="en-US" baseline="0" dirty="0" smtClean="0"/>
          </a:p>
          <a:p>
            <a:pPr marL="0" indent="0">
              <a:buFont typeface="Arial" panose="020B0604020202020204" pitchFamily="34" charset="0"/>
              <a:buNone/>
            </a:pPr>
            <a:r>
              <a:rPr lang="en-US" baseline="0" dirty="0" smtClean="0"/>
              <a:t>For light plate days, focus on having:</a:t>
            </a:r>
          </a:p>
          <a:p>
            <a:pPr marL="171450" indent="-171450">
              <a:buFont typeface="Arial" panose="020B0604020202020204" pitchFamily="34" charset="0"/>
              <a:buChar char="•"/>
            </a:pPr>
            <a:r>
              <a:rPr lang="en-US" baseline="0" dirty="0" smtClean="0"/>
              <a:t>¼ of your plate containing whole grains (brown rice, popcorn, oatmeal, whole-wheat bread, pasta, or crackers)</a:t>
            </a:r>
          </a:p>
          <a:p>
            <a:pPr marL="171450" indent="-171450">
              <a:buFont typeface="Arial" panose="020B0604020202020204" pitchFamily="34" charset="0"/>
              <a:buChar char="•"/>
            </a:pPr>
            <a:r>
              <a:rPr lang="en-US" baseline="0" dirty="0" smtClean="0"/>
              <a:t>½ of your plate containing vegetables and fruits (carrots, berries, oranges, grapes, banana, cucumber, broccoli, apple, etc.)</a:t>
            </a:r>
          </a:p>
          <a:p>
            <a:pPr marL="171450" indent="-171450">
              <a:buFont typeface="Arial" panose="020B0604020202020204" pitchFamily="34" charset="0"/>
              <a:buChar char="•"/>
            </a:pPr>
            <a:r>
              <a:rPr lang="en-US" baseline="0" dirty="0" smtClean="0"/>
              <a:t>¼ of your plate containing lean protein (eggs, fish, yogurt, chicken, beans, turkey, cottage cheese, tofu, lean beef,</a:t>
            </a:r>
          </a:p>
          <a:p>
            <a:pPr marL="171450" indent="-171450">
              <a:buFont typeface="Arial" panose="020B0604020202020204" pitchFamily="34" charset="0"/>
              <a:buChar char="•"/>
            </a:pPr>
            <a:r>
              <a:rPr lang="en-US" baseline="0" dirty="0" smtClean="0"/>
              <a:t>Around 1 tsp of fats and of course a large glass of water!</a:t>
            </a:r>
            <a:endParaRPr lang="en-US" dirty="0"/>
          </a:p>
        </p:txBody>
      </p:sp>
      <p:sp>
        <p:nvSpPr>
          <p:cNvPr id="4" name="Slide Number Placeholder 3"/>
          <p:cNvSpPr>
            <a:spLocks noGrp="1"/>
          </p:cNvSpPr>
          <p:nvPr>
            <p:ph type="sldNum" sz="quarter" idx="10"/>
          </p:nvPr>
        </p:nvSpPr>
        <p:spPr/>
        <p:txBody>
          <a:bodyPr/>
          <a:lstStyle/>
          <a:p>
            <a:fld id="{FD5929AE-7982-4CB6-B4B7-E416BD377525}" type="slidenum">
              <a:rPr lang="en-US" smtClean="0"/>
              <a:t>12</a:t>
            </a:fld>
            <a:endParaRPr lang="en-US"/>
          </a:p>
        </p:txBody>
      </p:sp>
    </p:spTree>
    <p:extLst>
      <p:ext uri="{BB962C8B-B14F-4D97-AF65-F5344CB8AC3E}">
        <p14:creationId xmlns:p14="http://schemas.microsoft.com/office/powerpoint/2010/main" val="35008444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moderate plate day could be a day</a:t>
            </a:r>
            <a:r>
              <a:rPr lang="en-US" baseline="0" dirty="0" smtClean="0"/>
              <a:t> when you may have anywhere from 60-90 minutes of moderate to vigorous activity. </a:t>
            </a:r>
          </a:p>
          <a:p>
            <a:endParaRPr lang="en-US" baseline="0" dirty="0" smtClean="0"/>
          </a:p>
          <a:p>
            <a:r>
              <a:rPr lang="en-US" baseline="0" dirty="0" smtClean="0"/>
              <a:t>During a moderate activity day you may experience some or all of the following:</a:t>
            </a:r>
          </a:p>
          <a:p>
            <a:pPr marL="171450" indent="-171450">
              <a:buFont typeface="Arial" panose="020B0604020202020204" pitchFamily="34" charset="0"/>
              <a:buChar char="•"/>
            </a:pPr>
            <a:r>
              <a:rPr lang="en-US" baseline="0" dirty="0" smtClean="0"/>
              <a:t>Your breathing quickens but you are not completely out of breath</a:t>
            </a:r>
          </a:p>
          <a:p>
            <a:pPr marL="171450" indent="-171450">
              <a:buFont typeface="Arial" panose="020B0604020202020204" pitchFamily="34" charset="0"/>
              <a:buChar char="•"/>
            </a:pPr>
            <a:r>
              <a:rPr lang="en-US" baseline="0" dirty="0" smtClean="0"/>
              <a:t>You develop a sweat during the activity</a:t>
            </a:r>
          </a:p>
          <a:p>
            <a:pPr marL="171450" indent="-171450">
              <a:buFont typeface="Arial" panose="020B0604020202020204" pitchFamily="34" charset="0"/>
              <a:buChar char="•"/>
            </a:pPr>
            <a:r>
              <a:rPr lang="en-US" baseline="0" dirty="0" smtClean="0"/>
              <a:t>You can carry on a conversation, but would have trouble singing it</a:t>
            </a:r>
          </a:p>
          <a:p>
            <a:pPr marL="171450" indent="-171450">
              <a:buFont typeface="Arial" panose="020B0604020202020204" pitchFamily="34" charset="0"/>
              <a:buChar char="•"/>
            </a:pPr>
            <a:endParaRPr lang="en-US" dirty="0" smtClean="0"/>
          </a:p>
          <a:p>
            <a:pPr marL="0" indent="0">
              <a:buFont typeface="Arial" panose="020B0604020202020204" pitchFamily="34" charset="0"/>
              <a:buNone/>
            </a:pPr>
            <a:r>
              <a:rPr lang="en-US" dirty="0" smtClean="0"/>
              <a:t>For</a:t>
            </a:r>
            <a:r>
              <a:rPr lang="en-US" baseline="0" dirty="0" smtClean="0"/>
              <a:t> moderate plate days, focus on incorporating:</a:t>
            </a:r>
          </a:p>
          <a:p>
            <a:pPr marL="171450" indent="-171450">
              <a:buFont typeface="Arial" panose="020B0604020202020204" pitchFamily="34" charset="0"/>
              <a:buChar char="•"/>
            </a:pPr>
            <a:r>
              <a:rPr lang="en-US" baseline="0" dirty="0" smtClean="0"/>
              <a:t>3/8 of your plate to contain whole grains</a:t>
            </a:r>
          </a:p>
          <a:p>
            <a:pPr marL="171450" indent="-171450">
              <a:buFont typeface="Arial" panose="020B0604020202020204" pitchFamily="34" charset="0"/>
              <a:buChar char="•"/>
            </a:pPr>
            <a:r>
              <a:rPr lang="en-US" baseline="0" dirty="0" smtClean="0"/>
              <a:t>3/8 of your plate to contain vegetables and fruits</a:t>
            </a:r>
          </a:p>
          <a:p>
            <a:pPr marL="171450" indent="-171450">
              <a:buFont typeface="Arial" panose="020B0604020202020204" pitchFamily="34" charset="0"/>
              <a:buChar char="•"/>
            </a:pPr>
            <a:r>
              <a:rPr lang="en-US" baseline="0" dirty="0" smtClean="0"/>
              <a:t>¼ of your plate to contain lean protein</a:t>
            </a:r>
          </a:p>
          <a:p>
            <a:pPr marL="171450" indent="-171450">
              <a:buFont typeface="Arial" panose="020B0604020202020204" pitchFamily="34" charset="0"/>
              <a:buChar char="•"/>
            </a:pPr>
            <a:r>
              <a:rPr lang="en-US" baseline="0" dirty="0" smtClean="0"/>
              <a:t>Around 1 teaspoon of fats and of course a large glass of water!</a:t>
            </a:r>
            <a:endParaRPr lang="en-US" dirty="0" smtClean="0"/>
          </a:p>
        </p:txBody>
      </p:sp>
      <p:sp>
        <p:nvSpPr>
          <p:cNvPr id="4" name="Slide Number Placeholder 3"/>
          <p:cNvSpPr>
            <a:spLocks noGrp="1"/>
          </p:cNvSpPr>
          <p:nvPr>
            <p:ph type="sldNum" sz="quarter" idx="10"/>
          </p:nvPr>
        </p:nvSpPr>
        <p:spPr/>
        <p:txBody>
          <a:bodyPr/>
          <a:lstStyle/>
          <a:p>
            <a:fld id="{FD5929AE-7982-4CB6-B4B7-E416BD377525}" type="slidenum">
              <a:rPr lang="en-US" smtClean="0"/>
              <a:t>13</a:t>
            </a:fld>
            <a:endParaRPr lang="en-US"/>
          </a:p>
        </p:txBody>
      </p:sp>
    </p:spTree>
    <p:extLst>
      <p:ext uri="{BB962C8B-B14F-4D97-AF65-F5344CB8AC3E}">
        <p14:creationId xmlns:p14="http://schemas.microsoft.com/office/powerpoint/2010/main" val="4193705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 a hard plate</a:t>
            </a:r>
            <a:r>
              <a:rPr lang="en-US" baseline="0" dirty="0" smtClean="0"/>
              <a:t> day, you may have 90+ minutes of vigorous activity like a sports tournament, game, or large event or performance.</a:t>
            </a:r>
          </a:p>
          <a:p>
            <a:endParaRPr lang="en-US" baseline="0" dirty="0" smtClean="0"/>
          </a:p>
          <a:p>
            <a:r>
              <a:rPr lang="en-US" baseline="0" dirty="0" smtClean="0"/>
              <a:t>During a hard activity day, you may experience some or all of the following:</a:t>
            </a:r>
          </a:p>
          <a:p>
            <a:pPr marL="171450" indent="-171450">
              <a:buFont typeface="Arial" panose="020B0604020202020204" pitchFamily="34" charset="0"/>
              <a:buChar char="•"/>
            </a:pPr>
            <a:r>
              <a:rPr lang="en-US" baseline="0" dirty="0" smtClean="0"/>
              <a:t>Breathing is deep and rapid</a:t>
            </a:r>
          </a:p>
          <a:p>
            <a:pPr marL="171450" indent="-171450">
              <a:buFont typeface="Arial" panose="020B0604020202020204" pitchFamily="34" charset="0"/>
              <a:buChar char="•"/>
            </a:pPr>
            <a:r>
              <a:rPr lang="en-US" baseline="0" dirty="0" smtClean="0"/>
              <a:t>You may develop a significant sweat shortly into the activity</a:t>
            </a:r>
          </a:p>
          <a:p>
            <a:pPr marL="171450" indent="-171450">
              <a:buFont typeface="Arial" panose="020B0604020202020204" pitchFamily="34" charset="0"/>
              <a:buChar char="•"/>
            </a:pPr>
            <a:r>
              <a:rPr lang="en-US" baseline="0" dirty="0" smtClean="0"/>
              <a:t>You can’t say but more than a few words without pausing and taking a breath</a:t>
            </a:r>
          </a:p>
          <a:p>
            <a:pPr marL="0" indent="0">
              <a:buFont typeface="Arial" panose="020B0604020202020204" pitchFamily="34" charset="0"/>
              <a:buNone/>
            </a:pPr>
            <a:endParaRPr lang="en-US" baseline="0" dirty="0" smtClean="0"/>
          </a:p>
          <a:p>
            <a:pPr marL="0" indent="0">
              <a:buFont typeface="Arial" panose="020B0604020202020204" pitchFamily="34" charset="0"/>
              <a:buNone/>
            </a:pPr>
            <a:r>
              <a:rPr lang="en-US" baseline="0" dirty="0" smtClean="0"/>
              <a:t>For hard plate days, consider using this plate as a guideline and incorporating:</a:t>
            </a:r>
          </a:p>
          <a:p>
            <a:pPr marL="171450" indent="-171450">
              <a:buFont typeface="Arial" panose="020B0604020202020204" pitchFamily="34" charset="0"/>
              <a:buChar char="•"/>
            </a:pPr>
            <a:r>
              <a:rPr lang="en-US" baseline="0" dirty="0" smtClean="0"/>
              <a:t>½ of your plate to include whole grains</a:t>
            </a:r>
          </a:p>
          <a:p>
            <a:pPr marL="171450" indent="-171450">
              <a:buFont typeface="Arial" panose="020B0604020202020204" pitchFamily="34" charset="0"/>
              <a:buChar char="•"/>
            </a:pPr>
            <a:r>
              <a:rPr lang="en-US" baseline="0" dirty="0" smtClean="0"/>
              <a:t>¼ of your plate to include vegetables and fruits</a:t>
            </a:r>
          </a:p>
          <a:p>
            <a:pPr marL="171450" indent="-171450">
              <a:buFont typeface="Arial" panose="020B0604020202020204" pitchFamily="34" charset="0"/>
              <a:buChar char="•"/>
            </a:pPr>
            <a:r>
              <a:rPr lang="en-US" baseline="0" dirty="0" smtClean="0"/>
              <a:t>¼ of your plate to include lean proteins</a:t>
            </a:r>
          </a:p>
          <a:p>
            <a:pPr marL="171450" indent="-171450">
              <a:buFont typeface="Arial" panose="020B0604020202020204" pitchFamily="34" charset="0"/>
              <a:buChar char="•"/>
            </a:pPr>
            <a:r>
              <a:rPr lang="en-US" baseline="0" dirty="0" smtClean="0"/>
              <a:t>Around 2 teaspoons of fats and of course a large glass of - you guessed it.. Water!</a:t>
            </a:r>
          </a:p>
        </p:txBody>
      </p:sp>
      <p:sp>
        <p:nvSpPr>
          <p:cNvPr id="4" name="Slide Number Placeholder 3"/>
          <p:cNvSpPr>
            <a:spLocks noGrp="1"/>
          </p:cNvSpPr>
          <p:nvPr>
            <p:ph type="sldNum" sz="quarter" idx="10"/>
          </p:nvPr>
        </p:nvSpPr>
        <p:spPr/>
        <p:txBody>
          <a:bodyPr/>
          <a:lstStyle/>
          <a:p>
            <a:fld id="{FD5929AE-7982-4CB6-B4B7-E416BD377525}" type="slidenum">
              <a:rPr lang="en-US" smtClean="0"/>
              <a:t>14</a:t>
            </a:fld>
            <a:endParaRPr lang="en-US"/>
          </a:p>
        </p:txBody>
      </p:sp>
    </p:spTree>
    <p:extLst>
      <p:ext uri="{BB962C8B-B14F-4D97-AF65-F5344CB8AC3E}">
        <p14:creationId xmlns:p14="http://schemas.microsoft.com/office/powerpoint/2010/main" val="41028788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0" kern="1200" dirty="0" smtClean="0">
                <a:solidFill>
                  <a:schemeClr val="tx1"/>
                </a:solidFill>
                <a:effectLst/>
                <a:latin typeface="+mn-lt"/>
                <a:ea typeface="+mn-ea"/>
                <a:cs typeface="+mn-cs"/>
              </a:rPr>
              <a:t>Let’s take a</a:t>
            </a:r>
            <a:r>
              <a:rPr lang="en-US" sz="1200" i="0" kern="1200" baseline="0" dirty="0" smtClean="0">
                <a:solidFill>
                  <a:schemeClr val="tx1"/>
                </a:solidFill>
                <a:effectLst/>
                <a:latin typeface="+mn-lt"/>
                <a:ea typeface="+mn-ea"/>
                <a:cs typeface="+mn-cs"/>
              </a:rPr>
              <a:t> moment to create our own plates for an entire week of school! </a:t>
            </a:r>
          </a:p>
          <a:p>
            <a:endParaRPr lang="en-US" sz="1200" i="0" kern="1200" baseline="0" dirty="0" smtClean="0">
              <a:solidFill>
                <a:schemeClr val="tx1"/>
              </a:solidFill>
              <a:effectLst/>
              <a:latin typeface="+mn-lt"/>
              <a:ea typeface="+mn-ea"/>
              <a:cs typeface="+mn-cs"/>
            </a:endParaRPr>
          </a:p>
          <a:p>
            <a:r>
              <a:rPr lang="en-US" sz="1200" i="0" kern="1200" baseline="0" dirty="0" smtClean="0">
                <a:solidFill>
                  <a:schemeClr val="tx1"/>
                </a:solidFill>
                <a:effectLst/>
                <a:latin typeface="+mn-lt"/>
                <a:ea typeface="+mn-ea"/>
                <a:cs typeface="+mn-cs"/>
              </a:rPr>
              <a:t>You each will receive a worksheet and use this website for this activity for ideas: </a:t>
            </a:r>
            <a:r>
              <a:rPr lang="en-US" dirty="0" smtClean="0">
                <a:hlinkClick r:id="rId3"/>
              </a:rPr>
              <a:t>https://www.choosemyplate.gov/myplatekitchen</a:t>
            </a:r>
            <a:endParaRPr lang="en-US" dirty="0" smtClean="0"/>
          </a:p>
          <a:p>
            <a:endParaRPr lang="en-US" i="1" dirty="0" smtClean="0"/>
          </a:p>
          <a:p>
            <a:r>
              <a:rPr lang="en-US" i="0" dirty="0" smtClean="0"/>
              <a:t>I’d like for you for</a:t>
            </a:r>
            <a:r>
              <a:rPr lang="en-US" i="0" baseline="0" dirty="0" smtClean="0"/>
              <a:t> each day to decide on a recipe or food choices for breakfast, lunch, and dinner as well as one snack for each day for 5 days! Think about the food items you like to eat, incorporating various nutrition sources like carbs, proteins, and fats as well as what kind of activity you may be doing that day and what kind of plate your day falls under.</a:t>
            </a:r>
          </a:p>
          <a:p>
            <a:endParaRPr lang="en-US" i="0" baseline="0" dirty="0" smtClean="0"/>
          </a:p>
          <a:p>
            <a:r>
              <a:rPr lang="en-US" i="0" baseline="0" dirty="0" smtClean="0"/>
              <a:t>I’ll show you a brief example on the next slide.</a:t>
            </a:r>
            <a:endParaRPr lang="en-US" i="0" dirty="0" smtClean="0"/>
          </a:p>
          <a:p>
            <a:endParaRPr lang="en-US" dirty="0"/>
          </a:p>
        </p:txBody>
      </p:sp>
      <p:sp>
        <p:nvSpPr>
          <p:cNvPr id="4" name="Slide Number Placeholder 3"/>
          <p:cNvSpPr>
            <a:spLocks noGrp="1"/>
          </p:cNvSpPr>
          <p:nvPr>
            <p:ph type="sldNum" sz="quarter" idx="10"/>
          </p:nvPr>
        </p:nvSpPr>
        <p:spPr/>
        <p:txBody>
          <a:bodyPr/>
          <a:lstStyle/>
          <a:p>
            <a:fld id="{D163DBD6-B283-4513-A007-BFF47DD4A5EF}" type="slidenum">
              <a:rPr lang="en-US" smtClean="0"/>
              <a:t>15</a:t>
            </a:fld>
            <a:endParaRPr lang="en-US"/>
          </a:p>
        </p:txBody>
      </p:sp>
    </p:spTree>
    <p:extLst>
      <p:ext uri="{BB962C8B-B14F-4D97-AF65-F5344CB8AC3E}">
        <p14:creationId xmlns:p14="http://schemas.microsoft.com/office/powerpoint/2010/main" val="12423435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Mood and Mindset, Chemical Health, Sleep, and Nutrition are all connected! The choices you make in one area of your life are actively impacting the choices you make in others. Here are a few ways that your</a:t>
            </a:r>
            <a:r>
              <a:rPr lang="en-US" sz="1200" kern="1200" baseline="0" dirty="0" smtClean="0">
                <a:solidFill>
                  <a:schemeClr val="tx1"/>
                </a:solidFill>
                <a:effectLst/>
                <a:latin typeface="+mn-lt"/>
                <a:ea typeface="+mn-ea"/>
                <a:cs typeface="+mn-cs"/>
              </a:rPr>
              <a:t> nutrition choices</a:t>
            </a:r>
            <a:r>
              <a:rPr lang="en-US" sz="1200" kern="1200" dirty="0" smtClean="0">
                <a:solidFill>
                  <a:schemeClr val="tx1"/>
                </a:solidFill>
                <a:effectLst/>
                <a:latin typeface="+mn-lt"/>
                <a:ea typeface="+mn-ea"/>
                <a:cs typeface="+mn-cs"/>
              </a:rPr>
              <a:t> interact with the other modules: </a:t>
            </a:r>
          </a:p>
          <a:p>
            <a:endParaRPr lang="en-US" dirty="0"/>
          </a:p>
        </p:txBody>
      </p:sp>
      <p:sp>
        <p:nvSpPr>
          <p:cNvPr id="4" name="Slide Number Placeholder 3"/>
          <p:cNvSpPr>
            <a:spLocks noGrp="1"/>
          </p:cNvSpPr>
          <p:nvPr>
            <p:ph type="sldNum" sz="quarter" idx="10"/>
          </p:nvPr>
        </p:nvSpPr>
        <p:spPr/>
        <p:txBody>
          <a:bodyPr/>
          <a:lstStyle/>
          <a:p>
            <a:fld id="{D163DBD6-B283-4513-A007-BFF47DD4A5EF}" type="slidenum">
              <a:rPr lang="en-US" smtClean="0"/>
              <a:t>17</a:t>
            </a:fld>
            <a:endParaRPr lang="en-US"/>
          </a:p>
        </p:txBody>
      </p:sp>
    </p:spTree>
    <p:extLst>
      <p:ext uri="{BB962C8B-B14F-4D97-AF65-F5344CB8AC3E}">
        <p14:creationId xmlns:p14="http://schemas.microsoft.com/office/powerpoint/2010/main" val="19222293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Read slide</a:t>
            </a:r>
            <a:endParaRPr lang="en-US" i="1" dirty="0"/>
          </a:p>
        </p:txBody>
      </p:sp>
      <p:sp>
        <p:nvSpPr>
          <p:cNvPr id="4" name="Slide Number Placeholder 3"/>
          <p:cNvSpPr>
            <a:spLocks noGrp="1"/>
          </p:cNvSpPr>
          <p:nvPr>
            <p:ph type="sldNum" sz="quarter" idx="10"/>
          </p:nvPr>
        </p:nvSpPr>
        <p:spPr/>
        <p:txBody>
          <a:bodyPr/>
          <a:lstStyle/>
          <a:p>
            <a:fld id="{D163DBD6-B283-4513-A007-BFF47DD4A5EF}" type="slidenum">
              <a:rPr lang="en-US" smtClean="0"/>
              <a:t>18</a:t>
            </a:fld>
            <a:endParaRPr lang="en-US"/>
          </a:p>
        </p:txBody>
      </p:sp>
    </p:spTree>
    <p:extLst>
      <p:ext uri="{BB962C8B-B14F-4D97-AF65-F5344CB8AC3E}">
        <p14:creationId xmlns:p14="http://schemas.microsoft.com/office/powerpoint/2010/main" val="40199022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Read</a:t>
            </a:r>
            <a:r>
              <a:rPr lang="en-US" i="1" baseline="0" dirty="0" smtClean="0"/>
              <a:t> slide</a:t>
            </a:r>
            <a:endParaRPr lang="en-US" i="1" dirty="0"/>
          </a:p>
        </p:txBody>
      </p:sp>
      <p:sp>
        <p:nvSpPr>
          <p:cNvPr id="4" name="Slide Number Placeholder 3"/>
          <p:cNvSpPr>
            <a:spLocks noGrp="1"/>
          </p:cNvSpPr>
          <p:nvPr>
            <p:ph type="sldNum" sz="quarter" idx="10"/>
          </p:nvPr>
        </p:nvSpPr>
        <p:spPr/>
        <p:txBody>
          <a:bodyPr/>
          <a:lstStyle/>
          <a:p>
            <a:fld id="{D163DBD6-B283-4513-A007-BFF47DD4A5EF}" type="slidenum">
              <a:rPr lang="en-US" smtClean="0"/>
              <a:t>19</a:t>
            </a:fld>
            <a:endParaRPr lang="en-US"/>
          </a:p>
        </p:txBody>
      </p:sp>
    </p:spTree>
    <p:extLst>
      <p:ext uri="{BB962C8B-B14F-4D97-AF65-F5344CB8AC3E}">
        <p14:creationId xmlns:p14="http://schemas.microsoft.com/office/powerpoint/2010/main" val="7688535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1" kern="1200" dirty="0" smtClean="0">
                <a:solidFill>
                  <a:schemeClr val="tx1"/>
                </a:solidFill>
                <a:effectLst/>
                <a:latin typeface="+mn-lt"/>
                <a:ea typeface="+mn-ea"/>
                <a:cs typeface="+mn-cs"/>
              </a:rPr>
              <a:t>Read slide</a:t>
            </a:r>
          </a:p>
          <a:p>
            <a:endParaRPr lang="en-US" dirty="0"/>
          </a:p>
        </p:txBody>
      </p:sp>
      <p:sp>
        <p:nvSpPr>
          <p:cNvPr id="4" name="Slide Number Placeholder 3"/>
          <p:cNvSpPr>
            <a:spLocks noGrp="1"/>
          </p:cNvSpPr>
          <p:nvPr>
            <p:ph type="sldNum" sz="quarter" idx="10"/>
          </p:nvPr>
        </p:nvSpPr>
        <p:spPr/>
        <p:txBody>
          <a:bodyPr/>
          <a:lstStyle/>
          <a:p>
            <a:fld id="{D163DBD6-B283-4513-A007-BFF47DD4A5EF}" type="slidenum">
              <a:rPr lang="en-US" smtClean="0"/>
              <a:t>20</a:t>
            </a:fld>
            <a:endParaRPr lang="en-US"/>
          </a:p>
        </p:txBody>
      </p:sp>
    </p:spTree>
    <p:extLst>
      <p:ext uri="{BB962C8B-B14F-4D97-AF65-F5344CB8AC3E}">
        <p14:creationId xmlns:p14="http://schemas.microsoft.com/office/powerpoint/2010/main" val="26334020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Building accountability:</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Making healthy food choices is</a:t>
            </a:r>
            <a:r>
              <a:rPr lang="en-US" sz="1200" kern="1200" baseline="0" dirty="0" smtClean="0">
                <a:solidFill>
                  <a:schemeClr val="tx1"/>
                </a:solidFill>
                <a:effectLst/>
                <a:latin typeface="+mn-lt"/>
                <a:ea typeface="+mn-ea"/>
                <a:cs typeface="+mn-cs"/>
              </a:rPr>
              <a:t> not always easy when we are surrounded by fast food restaurants, processed foods at the grocery store, or junk food options in vending machines. This is why it is even more important to work with your peers to hold each other accountable to pick better food and drink options and work hard to teach others how they can make better choices.</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163DBD6-B283-4513-A007-BFF47DD4A5EF}" type="slidenum">
              <a:rPr lang="en-US" smtClean="0"/>
              <a:t>21</a:t>
            </a:fld>
            <a:endParaRPr lang="en-US"/>
          </a:p>
        </p:txBody>
      </p:sp>
    </p:spTree>
    <p:extLst>
      <p:ext uri="{BB962C8B-B14F-4D97-AF65-F5344CB8AC3E}">
        <p14:creationId xmlns:p14="http://schemas.microsoft.com/office/powerpoint/2010/main" val="41247401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On a</a:t>
            </a:r>
            <a:r>
              <a:rPr lang="en-US" i="1" baseline="0" dirty="0" smtClean="0"/>
              <a:t> piece of flip-chart paper, write down thoughts and ideas of participants as to why they think students should talk about nutrition.</a:t>
            </a:r>
          </a:p>
          <a:p>
            <a:endParaRPr lang="en-US" i="1" baseline="0" dirty="0" smtClean="0"/>
          </a:p>
          <a:p>
            <a:r>
              <a:rPr lang="en-US" i="1" baseline="0" dirty="0" smtClean="0"/>
              <a:t>If they are struggling with coming up with ideas, mention the following suggestions:</a:t>
            </a:r>
            <a:endParaRPr lang="en-US" i="0" baseline="0" dirty="0"/>
          </a:p>
          <a:p>
            <a:pPr marL="171450" indent="-171450">
              <a:buFont typeface="Arial" panose="020B0604020202020204" pitchFamily="34" charset="0"/>
              <a:buChar char="•"/>
            </a:pPr>
            <a:r>
              <a:rPr lang="en-US" b="0" i="1" baseline="0" dirty="0" smtClean="0"/>
              <a:t>Fuels our bodies and provides us energy</a:t>
            </a:r>
          </a:p>
          <a:p>
            <a:pPr marL="171450" indent="-171450">
              <a:buFont typeface="Arial" panose="020B0604020202020204" pitchFamily="34" charset="0"/>
              <a:buChar char="•"/>
            </a:pPr>
            <a:r>
              <a:rPr lang="en-US" b="0" i="1" baseline="0" dirty="0" smtClean="0"/>
              <a:t>Influences other decisions we make</a:t>
            </a:r>
          </a:p>
          <a:p>
            <a:pPr marL="171450" indent="-171450">
              <a:buFont typeface="Arial" panose="020B0604020202020204" pitchFamily="34" charset="0"/>
              <a:buChar char="•"/>
            </a:pPr>
            <a:r>
              <a:rPr lang="en-US" b="0" i="1" baseline="0" dirty="0" smtClean="0"/>
              <a:t>It’s a daily decision</a:t>
            </a:r>
          </a:p>
          <a:p>
            <a:pPr marL="171450" indent="-171450">
              <a:buFont typeface="Arial" panose="020B0604020202020204" pitchFamily="34" charset="0"/>
              <a:buChar char="•"/>
            </a:pPr>
            <a:r>
              <a:rPr lang="en-US" b="0" i="1" baseline="0" dirty="0" smtClean="0"/>
              <a:t>Helps to know the different types of food groups, sources, and how each food item benefits our health and well-being</a:t>
            </a:r>
          </a:p>
          <a:p>
            <a:pPr marL="0" indent="0">
              <a:buFont typeface="Arial" panose="020B0604020202020204" pitchFamily="34" charset="0"/>
              <a:buNone/>
            </a:pPr>
            <a:endParaRPr lang="en-US" b="0" i="1" baseline="0" dirty="0" smtClean="0"/>
          </a:p>
        </p:txBody>
      </p:sp>
      <p:sp>
        <p:nvSpPr>
          <p:cNvPr id="4" name="Slide Number Placeholder 3"/>
          <p:cNvSpPr>
            <a:spLocks noGrp="1"/>
          </p:cNvSpPr>
          <p:nvPr>
            <p:ph type="sldNum" sz="quarter" idx="10"/>
          </p:nvPr>
        </p:nvSpPr>
        <p:spPr/>
        <p:txBody>
          <a:bodyPr/>
          <a:lstStyle/>
          <a:p>
            <a:fld id="{D163DBD6-B283-4513-A007-BFF47DD4A5EF}" type="slidenum">
              <a:rPr lang="en-US" smtClean="0"/>
              <a:t>3</a:t>
            </a:fld>
            <a:endParaRPr lang="en-US"/>
          </a:p>
        </p:txBody>
      </p:sp>
    </p:spTree>
    <p:extLst>
      <p:ext uri="{BB962C8B-B14F-4D97-AF65-F5344CB8AC3E}">
        <p14:creationId xmlns:p14="http://schemas.microsoft.com/office/powerpoint/2010/main" val="35553711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20000"/>
              </a:lnSpc>
              <a:buNone/>
            </a:pPr>
            <a:r>
              <a:rPr lang="en-US" sz="1200" i="0" dirty="0" smtClean="0"/>
              <a:t>To create a consistent culture and message people must: </a:t>
            </a:r>
          </a:p>
          <a:p>
            <a:r>
              <a:rPr lang="en-US" sz="1200" b="1" dirty="0" smtClean="0">
                <a:solidFill>
                  <a:schemeClr val="accent4"/>
                </a:solidFill>
              </a:rPr>
              <a:t>Personal Accountability: </a:t>
            </a:r>
            <a:r>
              <a:rPr lang="en-US" sz="1200" dirty="0" smtClean="0">
                <a:solidFill>
                  <a:schemeClr val="accent4"/>
                </a:solidFill>
              </a:rPr>
              <a:t>First, make choices that will benefit your own personal outcome. Remind yourself that the nutrition</a:t>
            </a:r>
            <a:r>
              <a:rPr lang="en-US" sz="1200" baseline="0" dirty="0" smtClean="0">
                <a:solidFill>
                  <a:schemeClr val="accent4"/>
                </a:solidFill>
              </a:rPr>
              <a:t> choices you make will keep your body healthy and help you perform at your best. </a:t>
            </a:r>
          </a:p>
          <a:p>
            <a:r>
              <a:rPr lang="en-US" sz="1200" baseline="0" dirty="0" smtClean="0">
                <a:solidFill>
                  <a:schemeClr val="accent4"/>
                </a:solidFill>
              </a:rPr>
              <a:t>	Example: </a:t>
            </a:r>
            <a:r>
              <a:rPr lang="en-US" dirty="0" smtClean="0"/>
              <a:t>Choose to order grilled chicken instead of pizza, or bring your lunch from home instead of buying fast food.</a:t>
            </a:r>
          </a:p>
          <a:p>
            <a:pPr>
              <a:lnSpc>
                <a:spcPct val="120000"/>
              </a:lnSpc>
            </a:pPr>
            <a:endParaRPr lang="en-US" sz="1200" dirty="0" smtClean="0">
              <a:solidFill>
                <a:schemeClr val="accent4"/>
              </a:solidFill>
            </a:endParaRPr>
          </a:p>
          <a:p>
            <a:pPr>
              <a:lnSpc>
                <a:spcPct val="120000"/>
              </a:lnSpc>
            </a:pPr>
            <a:r>
              <a:rPr lang="en-US" sz="1200" b="1" dirty="0" smtClean="0">
                <a:solidFill>
                  <a:schemeClr val="accent4"/>
                </a:solidFill>
              </a:rPr>
              <a:t>Group Accountability: </a:t>
            </a:r>
            <a:r>
              <a:rPr lang="en-US" sz="1200" dirty="0" smtClean="0">
                <a:solidFill>
                  <a:schemeClr val="accent4"/>
                </a:solidFill>
              </a:rPr>
              <a:t>Second, remind your friends that what food and drinks they put into their body will impact their performance too. Encourage that</a:t>
            </a:r>
            <a:r>
              <a:rPr lang="en-US" sz="1200" baseline="0" dirty="0" smtClean="0">
                <a:solidFill>
                  <a:schemeClr val="accent4"/>
                </a:solidFill>
              </a:rPr>
              <a:t> you all hold each other accountable for making healthy snack and meal options throughout the day when you are together.</a:t>
            </a:r>
          </a:p>
          <a:p>
            <a:pPr marL="0" marR="0" lvl="0" indent="0" algn="l" defTabSz="914400" rtl="0" eaLnBrk="1" fontAlgn="auto" latinLnBrk="0" hangingPunct="1">
              <a:lnSpc>
                <a:spcPct val="120000"/>
              </a:lnSpc>
              <a:spcBef>
                <a:spcPts val="0"/>
              </a:spcBef>
              <a:spcAft>
                <a:spcPts val="0"/>
              </a:spcAft>
              <a:buClrTx/>
              <a:buSzTx/>
              <a:buFontTx/>
              <a:buNone/>
              <a:tabLst/>
              <a:defRPr/>
            </a:pPr>
            <a:r>
              <a:rPr lang="en-US" sz="1200" baseline="0" dirty="0" smtClean="0">
                <a:solidFill>
                  <a:schemeClr val="accent4"/>
                </a:solidFill>
              </a:rPr>
              <a:t>	Example: </a:t>
            </a:r>
            <a:r>
              <a:rPr lang="en-US" dirty="0" smtClean="0"/>
              <a:t>Have healthy group snacks or meals together. If you see someone eating things like candy bars before practice, suggest that might not be the best fuel for them and offer an alternative</a:t>
            </a:r>
          </a:p>
          <a:p>
            <a:pPr>
              <a:lnSpc>
                <a:spcPct val="120000"/>
              </a:lnSpc>
            </a:pPr>
            <a:endParaRPr lang="en-US" sz="1200" dirty="0" smtClean="0">
              <a:solidFill>
                <a:schemeClr val="accent4"/>
              </a:solidFill>
            </a:endParaRPr>
          </a:p>
          <a:p>
            <a:pPr>
              <a:lnSpc>
                <a:spcPct val="120000"/>
              </a:lnSpc>
            </a:pPr>
            <a:r>
              <a:rPr lang="en-US" sz="1200" b="1" dirty="0" smtClean="0">
                <a:solidFill>
                  <a:schemeClr val="accent4"/>
                </a:solidFill>
              </a:rPr>
              <a:t>Leadership Accountability: </a:t>
            </a:r>
            <a:r>
              <a:rPr lang="en-US" sz="1200" dirty="0" smtClean="0">
                <a:solidFill>
                  <a:schemeClr val="accent4"/>
                </a:solidFill>
              </a:rPr>
              <a:t>Third, help</a:t>
            </a:r>
            <a:r>
              <a:rPr lang="en-US" sz="1200" baseline="0" dirty="0" smtClean="0">
                <a:solidFill>
                  <a:schemeClr val="accent4"/>
                </a:solidFill>
              </a:rPr>
              <a:t> create an environment where healthy food and drink choices are easier. Advocate for healthier food options in the lunch line and vending machines or spend time teaching others the importance of making positive nutritional choices to benefit their performance. Keeping healthy expectations for yourself and others makes a difference!</a:t>
            </a:r>
          </a:p>
          <a:p>
            <a:pPr marL="0" marR="0" lvl="0" indent="0" algn="l" defTabSz="914400" rtl="0" eaLnBrk="1" fontAlgn="auto" latinLnBrk="0" hangingPunct="1">
              <a:lnSpc>
                <a:spcPct val="120000"/>
              </a:lnSpc>
              <a:spcBef>
                <a:spcPts val="0"/>
              </a:spcBef>
              <a:spcAft>
                <a:spcPts val="0"/>
              </a:spcAft>
              <a:buClrTx/>
              <a:buSzTx/>
              <a:buFontTx/>
              <a:buNone/>
              <a:tabLst/>
              <a:defRPr/>
            </a:pPr>
            <a:r>
              <a:rPr lang="en-US" sz="1200" baseline="0" dirty="0" smtClean="0">
                <a:solidFill>
                  <a:schemeClr val="accent4"/>
                </a:solidFill>
              </a:rPr>
              <a:t>	Example: </a:t>
            </a:r>
            <a:r>
              <a:rPr lang="en-US" sz="1200" baseline="0" dirty="0" smtClean="0">
                <a:solidFill>
                  <a:schemeClr val="tx1"/>
                </a:solidFill>
              </a:rPr>
              <a:t>A</a:t>
            </a:r>
            <a:r>
              <a:rPr lang="en-US" dirty="0" smtClean="0"/>
              <a:t>dvocate for healthy vending machines, after-school brown bag lunch program, or pro-healthy message signage</a:t>
            </a:r>
          </a:p>
          <a:p>
            <a:pPr>
              <a:lnSpc>
                <a:spcPct val="120000"/>
              </a:lnSpc>
            </a:pPr>
            <a:endParaRPr lang="en-US" dirty="0"/>
          </a:p>
        </p:txBody>
      </p:sp>
      <p:sp>
        <p:nvSpPr>
          <p:cNvPr id="4" name="Slide Number Placeholder 3"/>
          <p:cNvSpPr>
            <a:spLocks noGrp="1"/>
          </p:cNvSpPr>
          <p:nvPr>
            <p:ph type="sldNum" sz="quarter" idx="10"/>
          </p:nvPr>
        </p:nvSpPr>
        <p:spPr/>
        <p:txBody>
          <a:bodyPr/>
          <a:lstStyle/>
          <a:p>
            <a:fld id="{D163DBD6-B283-4513-A007-BFF47DD4A5EF}" type="slidenum">
              <a:rPr lang="en-US" smtClean="0"/>
              <a:t>22</a:t>
            </a:fld>
            <a:endParaRPr lang="en-US"/>
          </a:p>
        </p:txBody>
      </p:sp>
    </p:spTree>
    <p:extLst>
      <p:ext uri="{BB962C8B-B14F-4D97-AF65-F5344CB8AC3E}">
        <p14:creationId xmlns:p14="http://schemas.microsoft.com/office/powerpoint/2010/main" val="27403263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Use the Daily</a:t>
            </a:r>
            <a:r>
              <a:rPr lang="en-US" i="1" baseline="0" dirty="0" smtClean="0"/>
              <a:t> Nutrition</a:t>
            </a:r>
            <a:r>
              <a:rPr lang="en-US" i="1" dirty="0" smtClean="0"/>
              <a:t> Log handout to track</a:t>
            </a:r>
            <a:r>
              <a:rPr lang="en-US" i="1" baseline="0" dirty="0" smtClean="0"/>
              <a:t> your performance level for that day, as well as what you ate to ensure your food and beverage choices are at least 80% performance based.</a:t>
            </a:r>
          </a:p>
          <a:p>
            <a:endParaRPr lang="en-US" i="1" baseline="0" dirty="0" smtClean="0"/>
          </a:p>
          <a:p>
            <a:r>
              <a:rPr lang="en-US" dirty="0" smtClean="0"/>
              <a:t>Suggestion: if</a:t>
            </a:r>
            <a:r>
              <a:rPr lang="en-US" baseline="0" dirty="0" smtClean="0"/>
              <a:t> you wanted to, you could hand each participant two copies – one </a:t>
            </a:r>
            <a:r>
              <a:rPr lang="en-US" dirty="0" smtClean="0"/>
              <a:t>that they can do in the moment as a reflection of the prior day, and one that they can take home with them for future days. </a:t>
            </a:r>
          </a:p>
          <a:p>
            <a:endParaRPr lang="en-US" i="1" dirty="0" smtClean="0"/>
          </a:p>
          <a:p>
            <a:r>
              <a:rPr lang="en-US" i="1" dirty="0" smtClean="0"/>
              <a:t>This</a:t>
            </a:r>
            <a:r>
              <a:rPr lang="en-US" i="1" baseline="0" dirty="0" smtClean="0"/>
              <a:t> daily nutrition log can also be found in our Nutrition Guide.</a:t>
            </a:r>
            <a:endParaRPr lang="en-US" i="1" dirty="0"/>
          </a:p>
        </p:txBody>
      </p:sp>
      <p:sp>
        <p:nvSpPr>
          <p:cNvPr id="4" name="Slide Number Placeholder 3"/>
          <p:cNvSpPr>
            <a:spLocks noGrp="1"/>
          </p:cNvSpPr>
          <p:nvPr>
            <p:ph type="sldNum" sz="quarter" idx="10"/>
          </p:nvPr>
        </p:nvSpPr>
        <p:spPr/>
        <p:txBody>
          <a:bodyPr/>
          <a:lstStyle/>
          <a:p>
            <a:fld id="{D163DBD6-B283-4513-A007-BFF47DD4A5EF}" type="slidenum">
              <a:rPr lang="en-US" smtClean="0"/>
              <a:t>23</a:t>
            </a:fld>
            <a:endParaRPr lang="en-US"/>
          </a:p>
        </p:txBody>
      </p:sp>
    </p:spTree>
    <p:extLst>
      <p:ext uri="{BB962C8B-B14F-4D97-AF65-F5344CB8AC3E}">
        <p14:creationId xmlns:p14="http://schemas.microsoft.com/office/powerpoint/2010/main" val="26163199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63DBD6-B283-4513-A007-BFF47DD4A5EF}" type="slidenum">
              <a:rPr lang="en-US" smtClean="0"/>
              <a:t>25</a:t>
            </a:fld>
            <a:endParaRPr lang="en-US"/>
          </a:p>
        </p:txBody>
      </p:sp>
    </p:spTree>
    <p:extLst>
      <p:ext uri="{BB962C8B-B14F-4D97-AF65-F5344CB8AC3E}">
        <p14:creationId xmlns:p14="http://schemas.microsoft.com/office/powerpoint/2010/main" val="3451707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It’s important to acknowledge and recognize how large a</a:t>
            </a:r>
            <a:r>
              <a:rPr lang="en-US" baseline="0" dirty="0" smtClean="0"/>
              <a:t> factor nutrition plays in our everyday lives. Eating healthy foods and drinking water and staying hydrated are essential to the human body. If you aren’t eating enough, or aren’t getting the right nutrients – it can affect other areas of your life and cause you to be tired, feeling uncomfortable, cause sleep disturbances, and so much more. </a:t>
            </a:r>
            <a:endParaRPr lang="en-US" dirty="0"/>
          </a:p>
        </p:txBody>
      </p:sp>
      <p:sp>
        <p:nvSpPr>
          <p:cNvPr id="4" name="Slide Number Placeholder 3"/>
          <p:cNvSpPr>
            <a:spLocks noGrp="1"/>
          </p:cNvSpPr>
          <p:nvPr>
            <p:ph type="sldNum" sz="quarter" idx="10"/>
          </p:nvPr>
        </p:nvSpPr>
        <p:spPr/>
        <p:txBody>
          <a:bodyPr/>
          <a:lstStyle/>
          <a:p>
            <a:fld id="{D163DBD6-B283-4513-A007-BFF47DD4A5EF}" type="slidenum">
              <a:rPr lang="en-US" smtClean="0"/>
              <a:t>4</a:t>
            </a:fld>
            <a:endParaRPr lang="en-US"/>
          </a:p>
        </p:txBody>
      </p:sp>
    </p:spTree>
    <p:extLst>
      <p:ext uri="{BB962C8B-B14F-4D97-AF65-F5344CB8AC3E}">
        <p14:creationId xmlns:p14="http://schemas.microsoft.com/office/powerpoint/2010/main" val="21150358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take a moment to watch this short Ted Ed on the importance of water! To follow along, there</a:t>
            </a:r>
            <a:r>
              <a:rPr lang="en-US" baseline="0" dirty="0" smtClean="0"/>
              <a:t> is an easy worksheet for you to fill in the blanks as we watch this video.</a:t>
            </a:r>
          </a:p>
          <a:p>
            <a:endParaRPr lang="en-US" baseline="0" dirty="0" smtClean="0"/>
          </a:p>
          <a:p>
            <a:r>
              <a:rPr lang="en-US" i="1" baseline="0" dirty="0" smtClean="0"/>
              <a:t>Print handout “Ted Ed Water Notes Activity” for each participant.</a:t>
            </a:r>
          </a:p>
          <a:p>
            <a:endParaRPr lang="en-US" i="1" baseline="0" dirty="0" smtClean="0"/>
          </a:p>
          <a:p>
            <a:r>
              <a:rPr lang="en-US" i="1" baseline="0" dirty="0" smtClean="0"/>
              <a:t>Activity taken from: </a:t>
            </a:r>
            <a:r>
              <a:rPr lang="en-US" dirty="0" smtClean="0">
                <a:hlinkClick r:id="rId3"/>
              </a:rPr>
              <a:t>https://www.familyconsumersciences.com/2016/07/water-the-overlooked-nutrient/</a:t>
            </a:r>
            <a:endParaRPr lang="en-US" i="1" dirty="0"/>
          </a:p>
        </p:txBody>
      </p:sp>
      <p:sp>
        <p:nvSpPr>
          <p:cNvPr id="4" name="Slide Number Placeholder 3"/>
          <p:cNvSpPr>
            <a:spLocks noGrp="1"/>
          </p:cNvSpPr>
          <p:nvPr>
            <p:ph type="sldNum" sz="quarter" idx="10"/>
          </p:nvPr>
        </p:nvSpPr>
        <p:spPr/>
        <p:txBody>
          <a:bodyPr/>
          <a:lstStyle/>
          <a:p>
            <a:fld id="{FD5929AE-7982-4CB6-B4B7-E416BD377525}" type="slidenum">
              <a:rPr lang="en-US" smtClean="0"/>
              <a:t>5</a:t>
            </a:fld>
            <a:endParaRPr lang="en-US"/>
          </a:p>
        </p:txBody>
      </p:sp>
    </p:spTree>
    <p:extLst>
      <p:ext uri="{BB962C8B-B14F-4D97-AF65-F5344CB8AC3E}">
        <p14:creationId xmlns:p14="http://schemas.microsoft.com/office/powerpoint/2010/main" val="19764249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0" kern="1200" dirty="0" smtClean="0">
                <a:solidFill>
                  <a:schemeClr val="tx1"/>
                </a:solidFill>
                <a:effectLst/>
                <a:latin typeface="+mn-lt"/>
                <a:ea typeface="+mn-ea"/>
                <a:cs typeface="+mn-cs"/>
              </a:rPr>
              <a:t>Using</a:t>
            </a:r>
            <a:r>
              <a:rPr lang="en-US" sz="1200" i="0" kern="1200" baseline="0" dirty="0" smtClean="0">
                <a:solidFill>
                  <a:schemeClr val="tx1"/>
                </a:solidFill>
                <a:effectLst/>
                <a:latin typeface="+mn-lt"/>
                <a:ea typeface="+mn-ea"/>
                <a:cs typeface="+mn-cs"/>
              </a:rPr>
              <a:t> this meme generator site https://imgflip.com/memegenerator, work individually, in pairs, or in groups and create two memes!</a:t>
            </a:r>
          </a:p>
          <a:p>
            <a:endParaRPr lang="en-US" sz="1200" i="0" kern="1200" baseline="0" dirty="0" smtClean="0">
              <a:solidFill>
                <a:schemeClr val="tx1"/>
              </a:solidFill>
              <a:effectLst/>
              <a:latin typeface="+mn-lt"/>
              <a:ea typeface="+mn-ea"/>
              <a:cs typeface="+mn-cs"/>
            </a:endParaRPr>
          </a:p>
          <a:p>
            <a:r>
              <a:rPr lang="en-US" sz="1200" i="0" kern="1200" baseline="0" dirty="0" smtClean="0">
                <a:solidFill>
                  <a:schemeClr val="tx1"/>
                </a:solidFill>
                <a:effectLst/>
                <a:latin typeface="+mn-lt"/>
                <a:ea typeface="+mn-ea"/>
                <a:cs typeface="+mn-cs"/>
              </a:rPr>
              <a:t>The first meme should be a did you know… fact about water/hydration.</a:t>
            </a:r>
          </a:p>
          <a:p>
            <a:r>
              <a:rPr lang="en-US" sz="1200" i="0" kern="1200" baseline="0" dirty="0" smtClean="0">
                <a:solidFill>
                  <a:schemeClr val="tx1"/>
                </a:solidFill>
                <a:effectLst/>
                <a:latin typeface="+mn-lt"/>
                <a:ea typeface="+mn-ea"/>
                <a:cs typeface="+mn-cs"/>
              </a:rPr>
              <a:t>The second meme should be a phrase, statement, or message to students to encourage drinking more water!</a:t>
            </a:r>
          </a:p>
          <a:p>
            <a:endParaRPr lang="en-US" sz="1200" i="0" kern="1200" baseline="0" dirty="0" smtClean="0">
              <a:solidFill>
                <a:schemeClr val="tx1"/>
              </a:solidFill>
              <a:effectLst/>
              <a:latin typeface="+mn-lt"/>
              <a:ea typeface="+mn-ea"/>
              <a:cs typeface="+mn-cs"/>
            </a:endParaRPr>
          </a:p>
          <a:p>
            <a:r>
              <a:rPr lang="en-US" sz="1200" i="0" kern="1200" baseline="0" dirty="0" smtClean="0">
                <a:solidFill>
                  <a:schemeClr val="tx1"/>
                </a:solidFill>
                <a:effectLst/>
                <a:latin typeface="+mn-lt"/>
                <a:ea typeface="+mn-ea"/>
                <a:cs typeface="+mn-cs"/>
              </a:rPr>
              <a:t>Activity taken from: </a:t>
            </a:r>
            <a:r>
              <a:rPr lang="en-US" dirty="0" smtClean="0">
                <a:hlinkClick r:id="rId3"/>
              </a:rPr>
              <a:t>https://www.familyconsumersciences.com/2016/07/water-the-overlooked-nutrient/</a:t>
            </a:r>
            <a:endParaRPr lang="en-US" i="1" dirty="0" smtClean="0"/>
          </a:p>
          <a:p>
            <a:endParaRPr lang="en-US" dirty="0"/>
          </a:p>
        </p:txBody>
      </p:sp>
      <p:sp>
        <p:nvSpPr>
          <p:cNvPr id="4" name="Slide Number Placeholder 3"/>
          <p:cNvSpPr>
            <a:spLocks noGrp="1"/>
          </p:cNvSpPr>
          <p:nvPr>
            <p:ph type="sldNum" sz="quarter" idx="10"/>
          </p:nvPr>
        </p:nvSpPr>
        <p:spPr/>
        <p:txBody>
          <a:bodyPr/>
          <a:lstStyle/>
          <a:p>
            <a:fld id="{D163DBD6-B283-4513-A007-BFF47DD4A5EF}" type="slidenum">
              <a:rPr lang="en-US" smtClean="0"/>
              <a:t>6</a:t>
            </a:fld>
            <a:endParaRPr lang="en-US"/>
          </a:p>
        </p:txBody>
      </p:sp>
    </p:spTree>
    <p:extLst>
      <p:ext uri="{BB962C8B-B14F-4D97-AF65-F5344CB8AC3E}">
        <p14:creationId xmlns:p14="http://schemas.microsoft.com/office/powerpoint/2010/main" val="23297004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Activity taken</a:t>
            </a:r>
            <a:r>
              <a:rPr lang="en-US" baseline="0" dirty="0" smtClean="0"/>
              <a:t> from: </a:t>
            </a:r>
            <a:r>
              <a:rPr lang="en-US" dirty="0" smtClean="0">
                <a:hlinkClick r:id="rId3"/>
              </a:rPr>
              <a:t>https://www.familyconsumersciences.com/2016/07/water-the-overlooked-nutrient/</a:t>
            </a:r>
            <a:endParaRPr lang="en-US" dirty="0" smtClean="0"/>
          </a:p>
          <a:p>
            <a:endParaRPr lang="en-US" dirty="0" smtClean="0"/>
          </a:p>
          <a:p>
            <a:r>
              <a:rPr lang="en-US" dirty="0" smtClean="0"/>
              <a:t>As a chapter, you can take these memes and</a:t>
            </a:r>
            <a:r>
              <a:rPr lang="en-US" baseline="0" dirty="0" smtClean="0"/>
              <a:t> utilize them in your social media, on screens on your school campus, or print them and hang them up in visible areas!</a:t>
            </a:r>
            <a:endParaRPr lang="en-US" dirty="0"/>
          </a:p>
        </p:txBody>
      </p:sp>
      <p:sp>
        <p:nvSpPr>
          <p:cNvPr id="4" name="Slide Number Placeholder 3"/>
          <p:cNvSpPr>
            <a:spLocks noGrp="1"/>
          </p:cNvSpPr>
          <p:nvPr>
            <p:ph type="sldNum" sz="quarter" idx="10"/>
          </p:nvPr>
        </p:nvSpPr>
        <p:spPr/>
        <p:txBody>
          <a:bodyPr/>
          <a:lstStyle/>
          <a:p>
            <a:fld id="{FD5929AE-7982-4CB6-B4B7-E416BD377525}" type="slidenum">
              <a:rPr lang="en-US" smtClean="0"/>
              <a:t>7</a:t>
            </a:fld>
            <a:endParaRPr lang="en-US"/>
          </a:p>
        </p:txBody>
      </p:sp>
    </p:spTree>
    <p:extLst>
      <p:ext uri="{BB962C8B-B14F-4D97-AF65-F5344CB8AC3E}">
        <p14:creationId xmlns:p14="http://schemas.microsoft.com/office/powerpoint/2010/main" val="41477049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Going through this presentation</a:t>
            </a:r>
            <a:r>
              <a:rPr lang="en-US" baseline="0" dirty="0" smtClean="0"/>
              <a:t> you will explore why each of these nutrients are vital for achieving optimal performance and provide you with suggestions about how to ensure your body is getting what it needs.</a:t>
            </a:r>
          </a:p>
          <a:p>
            <a:endParaRPr lang="en-US" baseline="0" dirty="0" smtClean="0"/>
          </a:p>
          <a:p>
            <a:r>
              <a:rPr lang="en-US" baseline="0" dirty="0" smtClean="0"/>
              <a:t>There are so many ways you can incorporate these three major nutrients – carbohydrates, proteins, and fats into your diet. Take time to explore what nutrients make up your favorite foods or meals so you can incorporate them appropriately into a performance-based diet!</a:t>
            </a:r>
          </a:p>
          <a:p>
            <a:endParaRPr lang="en-US" baseline="0" dirty="0" smtClean="0"/>
          </a:p>
          <a:p>
            <a:r>
              <a:rPr lang="en-US" baseline="0" dirty="0" smtClean="0"/>
              <a:t>Let’s first look at Carbohydrates. This nutrient is the body’s main source of energy. What are some examples of carbs?</a:t>
            </a:r>
          </a:p>
          <a:p>
            <a:endParaRPr lang="en-US" baseline="0" dirty="0" smtClean="0"/>
          </a:p>
          <a:p>
            <a:r>
              <a:rPr lang="en-US" baseline="0" dirty="0" smtClean="0"/>
              <a:t>Some examples of carbs include: cereal, pasta, rice, vegetables, and whole/dried fruits.</a:t>
            </a:r>
            <a:endParaRPr lang="en-US" dirty="0"/>
          </a:p>
        </p:txBody>
      </p:sp>
      <p:sp>
        <p:nvSpPr>
          <p:cNvPr id="4" name="Slide Number Placeholder 3"/>
          <p:cNvSpPr>
            <a:spLocks noGrp="1"/>
          </p:cNvSpPr>
          <p:nvPr>
            <p:ph type="sldNum" sz="quarter" idx="10"/>
          </p:nvPr>
        </p:nvSpPr>
        <p:spPr/>
        <p:txBody>
          <a:bodyPr/>
          <a:lstStyle/>
          <a:p>
            <a:fld id="{FD5929AE-7982-4CB6-B4B7-E416BD377525}" type="slidenum">
              <a:rPr lang="en-US" smtClean="0"/>
              <a:t>8</a:t>
            </a:fld>
            <a:endParaRPr lang="en-US"/>
          </a:p>
        </p:txBody>
      </p:sp>
    </p:spTree>
    <p:extLst>
      <p:ext uri="{BB962C8B-B14F-4D97-AF65-F5344CB8AC3E}">
        <p14:creationId xmlns:p14="http://schemas.microsoft.com/office/powerpoint/2010/main" val="25402517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Proteins are the building blocks of your body. What do you think are</a:t>
            </a:r>
            <a:r>
              <a:rPr lang="en-US" baseline="0" dirty="0" smtClean="0"/>
              <a:t> examples of proteins? </a:t>
            </a:r>
          </a:p>
          <a:p>
            <a:endParaRPr lang="en-US" baseline="0" dirty="0" smtClean="0"/>
          </a:p>
          <a:p>
            <a:r>
              <a:rPr lang="en-US" dirty="0" smtClean="0"/>
              <a:t>You’ll want</a:t>
            </a:r>
            <a:r>
              <a:rPr lang="en-US" baseline="0" dirty="0" smtClean="0"/>
              <a:t> to incorporate foods such as eggs, fish, poultry, beef, soy, nuts/beans, and dairy into your diet.</a:t>
            </a:r>
            <a:endParaRPr lang="en-US" dirty="0"/>
          </a:p>
        </p:txBody>
      </p:sp>
      <p:sp>
        <p:nvSpPr>
          <p:cNvPr id="4" name="Slide Number Placeholder 3"/>
          <p:cNvSpPr>
            <a:spLocks noGrp="1"/>
          </p:cNvSpPr>
          <p:nvPr>
            <p:ph type="sldNum" sz="quarter" idx="10"/>
          </p:nvPr>
        </p:nvSpPr>
        <p:spPr/>
        <p:txBody>
          <a:bodyPr/>
          <a:lstStyle/>
          <a:p>
            <a:fld id="{FD5929AE-7982-4CB6-B4B7-E416BD377525}" type="slidenum">
              <a:rPr lang="en-US" smtClean="0"/>
              <a:t>9</a:t>
            </a:fld>
            <a:endParaRPr lang="en-US"/>
          </a:p>
        </p:txBody>
      </p:sp>
    </p:spTree>
    <p:extLst>
      <p:ext uri="{BB962C8B-B14F-4D97-AF65-F5344CB8AC3E}">
        <p14:creationId xmlns:p14="http://schemas.microsoft.com/office/powerpoint/2010/main" val="24637536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Lastly, fats are the</a:t>
            </a:r>
            <a:r>
              <a:rPr lang="en-US" baseline="0" dirty="0" smtClean="0"/>
              <a:t> body’s main form of stored energy. What are some examples of fats?</a:t>
            </a:r>
          </a:p>
          <a:p>
            <a:endParaRPr lang="en-US" baseline="0" dirty="0" smtClean="0"/>
          </a:p>
          <a:p>
            <a:r>
              <a:rPr lang="en-US" baseline="0" dirty="0" smtClean="0"/>
              <a:t>Foods like avocado, oils, seeds, cheese, and butter are some examples of healthy fats.</a:t>
            </a:r>
          </a:p>
          <a:p>
            <a:endParaRPr lang="en-US" baseline="0" dirty="0" smtClean="0"/>
          </a:p>
          <a:p>
            <a:r>
              <a:rPr lang="en-US" baseline="0" dirty="0" smtClean="0"/>
              <a:t>Please recognize that some of the examples listed within these 3 major nutrients may contain a combination of carbs, proteins, and fats.</a:t>
            </a:r>
            <a:endParaRPr lang="en-US" dirty="0"/>
          </a:p>
        </p:txBody>
      </p:sp>
      <p:sp>
        <p:nvSpPr>
          <p:cNvPr id="4" name="Slide Number Placeholder 3"/>
          <p:cNvSpPr>
            <a:spLocks noGrp="1"/>
          </p:cNvSpPr>
          <p:nvPr>
            <p:ph type="sldNum" sz="quarter" idx="10"/>
          </p:nvPr>
        </p:nvSpPr>
        <p:spPr/>
        <p:txBody>
          <a:bodyPr/>
          <a:lstStyle/>
          <a:p>
            <a:fld id="{FD5929AE-7982-4CB6-B4B7-E416BD377525}" type="slidenum">
              <a:rPr lang="en-US" smtClean="0"/>
              <a:t>10</a:t>
            </a:fld>
            <a:endParaRPr lang="en-US"/>
          </a:p>
        </p:txBody>
      </p:sp>
    </p:spTree>
    <p:extLst>
      <p:ext uri="{BB962C8B-B14F-4D97-AF65-F5344CB8AC3E}">
        <p14:creationId xmlns:p14="http://schemas.microsoft.com/office/powerpoint/2010/main" val="259036861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vy 2 Corner Title Slide">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676400" y="1160405"/>
            <a:ext cx="9144000" cy="2387600"/>
          </a:xfrm>
        </p:spPr>
        <p:txBody>
          <a:bodyPr anchor="b"/>
          <a:lstStyle>
            <a:lvl1pPr algn="ctr">
              <a:defRPr sz="6000">
                <a:solidFill>
                  <a:schemeClr val="bg2"/>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682817" y="3659790"/>
            <a:ext cx="9144000" cy="1655762"/>
          </a:xfrm>
        </p:spPr>
        <p:txBody>
          <a:bodyPr/>
          <a:lstStyle>
            <a:lvl1pPr marL="0" indent="0" algn="ctr">
              <a:buNone/>
              <a:defRPr sz="24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
        <p:nvSpPr>
          <p:cNvPr id="6" name="Slide Number Placeholder 5"/>
          <p:cNvSpPr>
            <a:spLocks noGrp="1"/>
          </p:cNvSpPr>
          <p:nvPr>
            <p:ph type="sldNum" sz="quarter" idx="12"/>
          </p:nvPr>
        </p:nvSpPr>
        <p:spPr>
          <a:xfrm>
            <a:off x="4876800" y="6337099"/>
            <a:ext cx="2743200" cy="365125"/>
          </a:xfrm>
        </p:spPr>
        <p:txBody>
          <a:bodyPr/>
          <a:lstStyle>
            <a:lvl1pPr algn="ctr">
              <a:defRPr/>
            </a:lvl1pPr>
          </a:lstStyle>
          <a:p>
            <a:fld id="{0DB38D70-7134-4A42-9C4C-DFA2F8CC8AE0}" type="slidenum">
              <a:rPr lang="en-US" smtClean="0"/>
              <a:pPr/>
              <a:t>‹#›</a:t>
            </a:fld>
            <a:endParaRPr lang="en-US" dirty="0"/>
          </a:p>
        </p:txBody>
      </p:sp>
      <p:sp>
        <p:nvSpPr>
          <p:cNvPr id="7" name="L-Shape 6"/>
          <p:cNvSpPr/>
          <p:nvPr userDrawn="1"/>
        </p:nvSpPr>
        <p:spPr>
          <a:xfrm>
            <a:off x="276446" y="5598042"/>
            <a:ext cx="1212112" cy="988828"/>
          </a:xfrm>
          <a:prstGeom prst="corner">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L-Shape 9"/>
          <p:cNvSpPr/>
          <p:nvPr userDrawn="1"/>
        </p:nvSpPr>
        <p:spPr>
          <a:xfrm rot="10800000">
            <a:off x="10622536" y="334925"/>
            <a:ext cx="1212112" cy="988828"/>
          </a:xfrm>
          <a:prstGeom prst="corner">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67390" y="6092456"/>
            <a:ext cx="671469" cy="671008"/>
          </a:xfrm>
          <a:prstGeom prst="rect">
            <a:avLst/>
          </a:prstGeom>
        </p:spPr>
      </p:pic>
    </p:spTree>
    <p:extLst>
      <p:ext uri="{BB962C8B-B14F-4D97-AF65-F5344CB8AC3E}">
        <p14:creationId xmlns:p14="http://schemas.microsoft.com/office/powerpoint/2010/main" val="89609573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Navy 1 Corner Blank">
    <p:bg>
      <p:bgPr>
        <a:solidFill>
          <a:schemeClr val="tx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DB38D70-7134-4A42-9C4C-DFA2F8CC8AE0}" type="slidenum">
              <a:rPr lang="en-US" smtClean="0"/>
              <a:t>‹#›</a:t>
            </a:fld>
            <a:endParaRPr lang="en-US"/>
          </a:p>
        </p:txBody>
      </p:sp>
      <p:sp>
        <p:nvSpPr>
          <p:cNvPr id="6" name="L-Shape 5"/>
          <p:cNvSpPr/>
          <p:nvPr userDrawn="1"/>
        </p:nvSpPr>
        <p:spPr>
          <a:xfrm rot="10800000">
            <a:off x="10622536" y="334925"/>
            <a:ext cx="1212112" cy="988828"/>
          </a:xfrm>
          <a:prstGeom prst="corner">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4333" y="6079360"/>
            <a:ext cx="671469" cy="671008"/>
          </a:xfrm>
          <a:prstGeom prst="rect">
            <a:avLst/>
          </a:prstGeom>
        </p:spPr>
      </p:pic>
    </p:spTree>
    <p:extLst>
      <p:ext uri="{BB962C8B-B14F-4D97-AF65-F5344CB8AC3E}">
        <p14:creationId xmlns:p14="http://schemas.microsoft.com/office/powerpoint/2010/main" val="1401537649"/>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Navy 1 Corner Content with Caption">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98441" y="492125"/>
            <a:ext cx="3932237" cy="1600200"/>
          </a:xfrm>
        </p:spPr>
        <p:txBody>
          <a:bodyPr anchor="b"/>
          <a:lstStyle>
            <a:lvl1pPr>
              <a:defRPr sz="3200"/>
            </a:lvl1pPr>
          </a:lstStyle>
          <a:p>
            <a:r>
              <a:rPr lang="en-US" dirty="0" smtClean="0"/>
              <a:t>Click to edit Master title style</a:t>
            </a:r>
            <a:endParaRPr lang="en-US" dirty="0"/>
          </a:p>
        </p:txBody>
      </p:sp>
      <p:sp>
        <p:nvSpPr>
          <p:cNvPr id="3" name="Content Placeholder 2"/>
          <p:cNvSpPr>
            <a:spLocks noGrp="1"/>
          </p:cNvSpPr>
          <p:nvPr>
            <p:ph idx="1"/>
          </p:nvPr>
        </p:nvSpPr>
        <p:spPr>
          <a:xfrm>
            <a:off x="5689332" y="1030288"/>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298441" y="2092325"/>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Edit Master text styles</a:t>
            </a:r>
          </a:p>
        </p:txBody>
      </p:sp>
      <p:sp>
        <p:nvSpPr>
          <p:cNvPr id="7" name="Slide Number Placeholder 6"/>
          <p:cNvSpPr>
            <a:spLocks noGrp="1"/>
          </p:cNvSpPr>
          <p:nvPr>
            <p:ph type="sldNum" sz="quarter" idx="12"/>
          </p:nvPr>
        </p:nvSpPr>
        <p:spPr/>
        <p:txBody>
          <a:bodyPr/>
          <a:lstStyle/>
          <a:p>
            <a:fld id="{0DB38D70-7134-4A42-9C4C-DFA2F8CC8AE0}" type="slidenum">
              <a:rPr lang="en-US" smtClean="0"/>
              <a:t>‹#›</a:t>
            </a:fld>
            <a:endParaRPr lang="en-US"/>
          </a:p>
        </p:txBody>
      </p:sp>
      <p:sp>
        <p:nvSpPr>
          <p:cNvPr id="10" name="L-Shape 9"/>
          <p:cNvSpPr/>
          <p:nvPr userDrawn="1"/>
        </p:nvSpPr>
        <p:spPr>
          <a:xfrm rot="10800000">
            <a:off x="10622536" y="334925"/>
            <a:ext cx="1212112" cy="988828"/>
          </a:xfrm>
          <a:prstGeom prst="corner">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4333" y="6079360"/>
            <a:ext cx="671469" cy="671008"/>
          </a:xfrm>
          <a:prstGeom prst="rect">
            <a:avLst/>
          </a:prstGeom>
        </p:spPr>
      </p:pic>
    </p:spTree>
    <p:extLst>
      <p:ext uri="{BB962C8B-B14F-4D97-AF65-F5344CB8AC3E}">
        <p14:creationId xmlns:p14="http://schemas.microsoft.com/office/powerpoint/2010/main" val="1941425203"/>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Navy 1 Corner Picture with Caption">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382420"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739864" y="971984"/>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382419"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7" name="Slide Number Placeholder 6"/>
          <p:cNvSpPr>
            <a:spLocks noGrp="1"/>
          </p:cNvSpPr>
          <p:nvPr>
            <p:ph type="sldNum" sz="quarter" idx="12"/>
          </p:nvPr>
        </p:nvSpPr>
        <p:spPr/>
        <p:txBody>
          <a:bodyPr/>
          <a:lstStyle/>
          <a:p>
            <a:fld id="{0DB38D70-7134-4A42-9C4C-DFA2F8CC8AE0}" type="slidenum">
              <a:rPr lang="en-US" smtClean="0"/>
              <a:t>‹#›</a:t>
            </a:fld>
            <a:endParaRPr lang="en-US"/>
          </a:p>
        </p:txBody>
      </p:sp>
      <p:sp>
        <p:nvSpPr>
          <p:cNvPr id="10" name="L-Shape 9"/>
          <p:cNvSpPr/>
          <p:nvPr userDrawn="1"/>
        </p:nvSpPr>
        <p:spPr>
          <a:xfrm rot="10800000">
            <a:off x="10622536" y="334925"/>
            <a:ext cx="1212112" cy="988828"/>
          </a:xfrm>
          <a:prstGeom prst="corner">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4333" y="6079360"/>
            <a:ext cx="671469" cy="671008"/>
          </a:xfrm>
          <a:prstGeom prst="rect">
            <a:avLst/>
          </a:prstGeom>
        </p:spPr>
      </p:pic>
    </p:spTree>
    <p:extLst>
      <p:ext uri="{BB962C8B-B14F-4D97-AF65-F5344CB8AC3E}">
        <p14:creationId xmlns:p14="http://schemas.microsoft.com/office/powerpoint/2010/main" val="2577491317"/>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eal 2 Corner Title Slide">
    <p:bg>
      <p:bgPr>
        <a:solidFill>
          <a:schemeClr val="accent6"/>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478536" y="846630"/>
            <a:ext cx="9144000" cy="2387600"/>
          </a:xfrm>
        </p:spPr>
        <p:txBody>
          <a:bodyPr anchor="b"/>
          <a:lstStyle>
            <a:lvl1pPr algn="ctr">
              <a:defRPr sz="6000">
                <a:solidFill>
                  <a:schemeClr val="tx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478536" y="3621288"/>
            <a:ext cx="9144000" cy="1655762"/>
          </a:xfrm>
        </p:spPr>
        <p:txBody>
          <a:bodyPr/>
          <a:lstStyle>
            <a:lvl1pPr marL="0" indent="0" algn="ctr">
              <a:buNone/>
              <a:defRPr sz="24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
        <p:nvSpPr>
          <p:cNvPr id="6" name="Slide Number Placeholder 5"/>
          <p:cNvSpPr>
            <a:spLocks noGrp="1"/>
          </p:cNvSpPr>
          <p:nvPr>
            <p:ph type="sldNum" sz="quarter" idx="12"/>
          </p:nvPr>
        </p:nvSpPr>
        <p:spPr>
          <a:xfrm>
            <a:off x="4876800" y="6337099"/>
            <a:ext cx="2743200" cy="365125"/>
          </a:xfrm>
        </p:spPr>
        <p:txBody>
          <a:bodyPr/>
          <a:lstStyle>
            <a:lvl1pPr algn="ctr">
              <a:defRPr/>
            </a:lvl1pPr>
          </a:lstStyle>
          <a:p>
            <a:fld id="{0DB38D70-7134-4A42-9C4C-DFA2F8CC8AE0}" type="slidenum">
              <a:rPr lang="en-US" smtClean="0"/>
              <a:pPr/>
              <a:t>‹#›</a:t>
            </a:fld>
            <a:endParaRPr lang="en-US" dirty="0"/>
          </a:p>
        </p:txBody>
      </p:sp>
      <p:sp>
        <p:nvSpPr>
          <p:cNvPr id="7" name="L-Shape 6"/>
          <p:cNvSpPr/>
          <p:nvPr userDrawn="1"/>
        </p:nvSpPr>
        <p:spPr>
          <a:xfrm rot="10800000">
            <a:off x="10622536" y="334925"/>
            <a:ext cx="1212112" cy="988828"/>
          </a:xfrm>
          <a:prstGeom prst="corner">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L-Shape 10"/>
          <p:cNvSpPr/>
          <p:nvPr userDrawn="1"/>
        </p:nvSpPr>
        <p:spPr>
          <a:xfrm>
            <a:off x="276446" y="5598042"/>
            <a:ext cx="1212112" cy="988828"/>
          </a:xfrm>
          <a:prstGeom prst="corner">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436292" y="6207793"/>
            <a:ext cx="624163" cy="623736"/>
          </a:xfrm>
          <a:prstGeom prst="rect">
            <a:avLst/>
          </a:prstGeom>
        </p:spPr>
      </p:pic>
    </p:spTree>
    <p:extLst>
      <p:ext uri="{BB962C8B-B14F-4D97-AF65-F5344CB8AC3E}">
        <p14:creationId xmlns:p14="http://schemas.microsoft.com/office/powerpoint/2010/main" val="766889943"/>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eal 1 Corner Title and Content">
    <p:bg>
      <p:bgPr>
        <a:solidFill>
          <a:schemeClr val="accent6"/>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19757" y="365125"/>
            <a:ext cx="10202779" cy="1325563"/>
          </a:xfr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0DB38D70-7134-4A42-9C4C-DFA2F8CC8AE0}" type="slidenum">
              <a:rPr lang="en-US" smtClean="0"/>
              <a:t>‹#›</a:t>
            </a:fld>
            <a:endParaRPr lang="en-US"/>
          </a:p>
        </p:txBody>
      </p:sp>
      <p:sp>
        <p:nvSpPr>
          <p:cNvPr id="9" name="L-Shape 8"/>
          <p:cNvSpPr/>
          <p:nvPr userDrawn="1"/>
        </p:nvSpPr>
        <p:spPr>
          <a:xfrm rot="10800000">
            <a:off x="10622536" y="334925"/>
            <a:ext cx="1212112" cy="988828"/>
          </a:xfrm>
          <a:prstGeom prst="corner">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6233" y="6182594"/>
            <a:ext cx="624163" cy="623736"/>
          </a:xfrm>
          <a:prstGeom prst="rect">
            <a:avLst/>
          </a:prstGeom>
        </p:spPr>
      </p:pic>
    </p:spTree>
    <p:extLst>
      <p:ext uri="{BB962C8B-B14F-4D97-AF65-F5344CB8AC3E}">
        <p14:creationId xmlns:p14="http://schemas.microsoft.com/office/powerpoint/2010/main" val="3186754190"/>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Teal 2 Corner Section Header">
    <p:bg>
      <p:bgPr>
        <a:solidFill>
          <a:schemeClr val="accent6"/>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329314" y="334925"/>
            <a:ext cx="8134149"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2329313" y="3480887"/>
            <a:ext cx="8134149" cy="1500187"/>
          </a:xfrm>
        </p:spPr>
        <p:txBody>
          <a:bodyPr/>
          <a:lstStyle>
            <a:lvl1pPr marL="0" indent="0">
              <a:buNone/>
              <a:defRPr sz="2400">
                <a:solidFill>
                  <a:schemeClr val="accent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Edit Master text styles</a:t>
            </a:r>
          </a:p>
        </p:txBody>
      </p:sp>
      <p:sp>
        <p:nvSpPr>
          <p:cNvPr id="6" name="Slide Number Placeholder 5"/>
          <p:cNvSpPr>
            <a:spLocks noGrp="1"/>
          </p:cNvSpPr>
          <p:nvPr>
            <p:ph type="sldNum" sz="quarter" idx="12"/>
          </p:nvPr>
        </p:nvSpPr>
        <p:spPr/>
        <p:txBody>
          <a:bodyPr/>
          <a:lstStyle/>
          <a:p>
            <a:fld id="{0DB38D70-7134-4A42-9C4C-DFA2F8CC8AE0}" type="slidenum">
              <a:rPr lang="en-US" smtClean="0"/>
              <a:t>‹#›</a:t>
            </a:fld>
            <a:endParaRPr lang="en-US"/>
          </a:p>
        </p:txBody>
      </p:sp>
      <p:sp>
        <p:nvSpPr>
          <p:cNvPr id="7" name="L-Shape 6"/>
          <p:cNvSpPr/>
          <p:nvPr userDrawn="1"/>
        </p:nvSpPr>
        <p:spPr>
          <a:xfrm rot="10800000">
            <a:off x="10622536" y="334925"/>
            <a:ext cx="1212112" cy="988828"/>
          </a:xfrm>
          <a:prstGeom prst="corner">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L-Shape 9"/>
          <p:cNvSpPr/>
          <p:nvPr userDrawn="1"/>
        </p:nvSpPr>
        <p:spPr>
          <a:xfrm>
            <a:off x="276446" y="5598042"/>
            <a:ext cx="1212112" cy="988828"/>
          </a:xfrm>
          <a:prstGeom prst="corner">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436292" y="6207793"/>
            <a:ext cx="624163" cy="623736"/>
          </a:xfrm>
          <a:prstGeom prst="rect">
            <a:avLst/>
          </a:prstGeom>
        </p:spPr>
      </p:pic>
    </p:spTree>
    <p:extLst>
      <p:ext uri="{BB962C8B-B14F-4D97-AF65-F5344CB8AC3E}">
        <p14:creationId xmlns:p14="http://schemas.microsoft.com/office/powerpoint/2010/main" val="2270369226"/>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eal 1 Corner Two Content">
    <p:bg>
      <p:bgPr>
        <a:solidFill>
          <a:schemeClr val="accent6"/>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19757" y="334925"/>
            <a:ext cx="10202779" cy="1325563"/>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447800" y="1803400"/>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792226" y="1803400"/>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2"/>
          </p:nvPr>
        </p:nvSpPr>
        <p:spPr/>
        <p:txBody>
          <a:bodyPr/>
          <a:lstStyle/>
          <a:p>
            <a:fld id="{0DB38D70-7134-4A42-9C4C-DFA2F8CC8AE0}" type="slidenum">
              <a:rPr lang="en-US" smtClean="0"/>
              <a:t>‹#›</a:t>
            </a:fld>
            <a:endParaRPr lang="en-US"/>
          </a:p>
        </p:txBody>
      </p:sp>
      <p:sp>
        <p:nvSpPr>
          <p:cNvPr id="11" name="L-Shape 10"/>
          <p:cNvSpPr/>
          <p:nvPr userDrawn="1"/>
        </p:nvSpPr>
        <p:spPr>
          <a:xfrm rot="10800000">
            <a:off x="10622536" y="334925"/>
            <a:ext cx="1212112" cy="988828"/>
          </a:xfrm>
          <a:prstGeom prst="corner">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6233" y="6182594"/>
            <a:ext cx="624163" cy="623736"/>
          </a:xfrm>
          <a:prstGeom prst="rect">
            <a:avLst/>
          </a:prstGeom>
        </p:spPr>
      </p:pic>
    </p:spTree>
    <p:extLst>
      <p:ext uri="{BB962C8B-B14F-4D97-AF65-F5344CB8AC3E}">
        <p14:creationId xmlns:p14="http://schemas.microsoft.com/office/powerpoint/2010/main" val="1625381299"/>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Teal 1 Corner Comparison">
    <p:bg>
      <p:bgPr>
        <a:solidFill>
          <a:schemeClr val="accent6"/>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4748" y="400049"/>
            <a:ext cx="10237788"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1459706" y="1764506"/>
            <a:ext cx="5157787" cy="82391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Edit Master text styles</a:t>
            </a:r>
          </a:p>
        </p:txBody>
      </p:sp>
      <p:sp>
        <p:nvSpPr>
          <p:cNvPr id="4" name="Content Placeholder 3"/>
          <p:cNvSpPr>
            <a:spLocks noGrp="1"/>
          </p:cNvSpPr>
          <p:nvPr>
            <p:ph sz="half" idx="2"/>
          </p:nvPr>
        </p:nvSpPr>
        <p:spPr>
          <a:xfrm>
            <a:off x="1459706" y="2588418"/>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792118" y="1764506"/>
            <a:ext cx="5183188" cy="82391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Edit Master text styles</a:t>
            </a:r>
          </a:p>
        </p:txBody>
      </p:sp>
      <p:sp>
        <p:nvSpPr>
          <p:cNvPr id="6" name="Content Placeholder 5"/>
          <p:cNvSpPr>
            <a:spLocks noGrp="1"/>
          </p:cNvSpPr>
          <p:nvPr>
            <p:ph sz="quarter" idx="4"/>
          </p:nvPr>
        </p:nvSpPr>
        <p:spPr>
          <a:xfrm>
            <a:off x="6792118" y="2588418"/>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Slide Number Placeholder 8"/>
          <p:cNvSpPr>
            <a:spLocks noGrp="1"/>
          </p:cNvSpPr>
          <p:nvPr>
            <p:ph type="sldNum" sz="quarter" idx="12"/>
          </p:nvPr>
        </p:nvSpPr>
        <p:spPr/>
        <p:txBody>
          <a:bodyPr/>
          <a:lstStyle/>
          <a:p>
            <a:fld id="{0DB38D70-7134-4A42-9C4C-DFA2F8CC8AE0}" type="slidenum">
              <a:rPr lang="en-US" smtClean="0"/>
              <a:t>‹#›</a:t>
            </a:fld>
            <a:endParaRPr lang="en-US"/>
          </a:p>
        </p:txBody>
      </p:sp>
      <p:sp>
        <p:nvSpPr>
          <p:cNvPr id="12" name="L-Shape 11"/>
          <p:cNvSpPr/>
          <p:nvPr userDrawn="1"/>
        </p:nvSpPr>
        <p:spPr>
          <a:xfrm rot="10800000">
            <a:off x="10622536" y="334925"/>
            <a:ext cx="1212112" cy="988828"/>
          </a:xfrm>
          <a:prstGeom prst="corner">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6233" y="6182594"/>
            <a:ext cx="624163" cy="623736"/>
          </a:xfrm>
          <a:prstGeom prst="rect">
            <a:avLst/>
          </a:prstGeom>
        </p:spPr>
      </p:pic>
    </p:spTree>
    <p:extLst>
      <p:ext uri="{BB962C8B-B14F-4D97-AF65-F5344CB8AC3E}">
        <p14:creationId xmlns:p14="http://schemas.microsoft.com/office/powerpoint/2010/main" val="3877109872"/>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eal 1 Corner Title Only">
    <p:bg>
      <p:bgPr>
        <a:solidFill>
          <a:schemeClr val="accent6"/>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19757" y="334925"/>
            <a:ext cx="10202779" cy="1325563"/>
          </a:xfrm>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p:txBody>
          <a:bodyPr/>
          <a:lstStyle/>
          <a:p>
            <a:fld id="{0DB38D70-7134-4A42-9C4C-DFA2F8CC8AE0}" type="slidenum">
              <a:rPr lang="en-US" smtClean="0"/>
              <a:t>‹#›</a:t>
            </a:fld>
            <a:endParaRPr lang="en-US"/>
          </a:p>
        </p:txBody>
      </p:sp>
      <p:sp>
        <p:nvSpPr>
          <p:cNvPr id="8" name="L-Shape 7"/>
          <p:cNvSpPr/>
          <p:nvPr userDrawn="1"/>
        </p:nvSpPr>
        <p:spPr>
          <a:xfrm rot="10800000">
            <a:off x="10622536" y="334925"/>
            <a:ext cx="1212112" cy="988828"/>
          </a:xfrm>
          <a:prstGeom prst="corner">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6233" y="6182594"/>
            <a:ext cx="624163" cy="623736"/>
          </a:xfrm>
          <a:prstGeom prst="rect">
            <a:avLst/>
          </a:prstGeom>
        </p:spPr>
      </p:pic>
    </p:spTree>
    <p:extLst>
      <p:ext uri="{BB962C8B-B14F-4D97-AF65-F5344CB8AC3E}">
        <p14:creationId xmlns:p14="http://schemas.microsoft.com/office/powerpoint/2010/main" val="1186007717"/>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eal 1 Corner Centered Title Only">
    <p:bg>
      <p:bgPr>
        <a:solidFill>
          <a:schemeClr val="accent6"/>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40844" y="334925"/>
            <a:ext cx="8296975" cy="1325563"/>
          </a:xfrm>
        </p:spPr>
        <p:txBody>
          <a:bodyPr/>
          <a:lstStyle>
            <a:lvl1pPr algn="ctr">
              <a:defRPr/>
            </a:lvl1pPr>
          </a:lstStyle>
          <a:p>
            <a:r>
              <a:rPr lang="en-US" dirty="0" smtClean="0"/>
              <a:t>Click to edit Master title style</a:t>
            </a:r>
            <a:endParaRPr lang="en-US" dirty="0"/>
          </a:p>
        </p:txBody>
      </p:sp>
      <p:sp>
        <p:nvSpPr>
          <p:cNvPr id="5" name="Slide Number Placeholder 4"/>
          <p:cNvSpPr>
            <a:spLocks noGrp="1"/>
          </p:cNvSpPr>
          <p:nvPr>
            <p:ph type="sldNum" sz="quarter" idx="12"/>
          </p:nvPr>
        </p:nvSpPr>
        <p:spPr/>
        <p:txBody>
          <a:bodyPr/>
          <a:lstStyle/>
          <a:p>
            <a:fld id="{0DB38D70-7134-4A42-9C4C-DFA2F8CC8AE0}" type="slidenum">
              <a:rPr lang="en-US" smtClean="0"/>
              <a:t>‹#›</a:t>
            </a:fld>
            <a:endParaRPr lang="en-US"/>
          </a:p>
        </p:txBody>
      </p:sp>
      <p:sp>
        <p:nvSpPr>
          <p:cNvPr id="6" name="L-Shape 5"/>
          <p:cNvSpPr/>
          <p:nvPr userDrawn="1"/>
        </p:nvSpPr>
        <p:spPr>
          <a:xfrm rot="10800000">
            <a:off x="10622536" y="334925"/>
            <a:ext cx="1212112" cy="988828"/>
          </a:xfrm>
          <a:prstGeom prst="corner">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6233" y="6182594"/>
            <a:ext cx="624163" cy="623736"/>
          </a:xfrm>
          <a:prstGeom prst="rect">
            <a:avLst/>
          </a:prstGeom>
        </p:spPr>
      </p:pic>
    </p:spTree>
    <p:extLst>
      <p:ext uri="{BB962C8B-B14F-4D97-AF65-F5344CB8AC3E}">
        <p14:creationId xmlns:p14="http://schemas.microsoft.com/office/powerpoint/2010/main" val="411573341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vy 1 Corner Title and Content">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0DB38D70-7134-4A42-9C4C-DFA2F8CC8AE0}" type="slidenum">
              <a:rPr lang="en-US" smtClean="0"/>
              <a:t>‹#›</a:t>
            </a:fld>
            <a:endParaRPr lang="en-US"/>
          </a:p>
        </p:txBody>
      </p:sp>
      <p:sp>
        <p:nvSpPr>
          <p:cNvPr id="9" name="L-Shape 8"/>
          <p:cNvSpPr/>
          <p:nvPr userDrawn="1"/>
        </p:nvSpPr>
        <p:spPr>
          <a:xfrm rot="10800000">
            <a:off x="10622536" y="334925"/>
            <a:ext cx="1212112" cy="988828"/>
          </a:xfrm>
          <a:prstGeom prst="corner">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7427" y="6092456"/>
            <a:ext cx="671469" cy="671008"/>
          </a:xfrm>
          <a:prstGeom prst="rect">
            <a:avLst/>
          </a:prstGeom>
        </p:spPr>
      </p:pic>
    </p:spTree>
    <p:extLst>
      <p:ext uri="{BB962C8B-B14F-4D97-AF65-F5344CB8AC3E}">
        <p14:creationId xmlns:p14="http://schemas.microsoft.com/office/powerpoint/2010/main" val="1572689233"/>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Teal Blank">
    <p:bg>
      <p:bgPr>
        <a:solidFill>
          <a:schemeClr val="accent6"/>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DB38D70-7134-4A42-9C4C-DFA2F8CC8AE0}" type="slidenum">
              <a:rPr lang="en-US" smtClean="0"/>
              <a:t>‹#›</a:t>
            </a:fld>
            <a:endParaRPr lang="en-US"/>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6233" y="6182594"/>
            <a:ext cx="624163" cy="623736"/>
          </a:xfrm>
          <a:prstGeom prst="rect">
            <a:avLst/>
          </a:prstGeom>
        </p:spPr>
      </p:pic>
    </p:spTree>
    <p:extLst>
      <p:ext uri="{BB962C8B-B14F-4D97-AF65-F5344CB8AC3E}">
        <p14:creationId xmlns:p14="http://schemas.microsoft.com/office/powerpoint/2010/main" val="483623698"/>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Funding Line_Teal Blank">
    <p:bg>
      <p:bgPr>
        <a:solidFill>
          <a:schemeClr val="accent6"/>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4724399" y="6311899"/>
            <a:ext cx="2743200" cy="365125"/>
          </a:xfrm>
        </p:spPr>
        <p:txBody>
          <a:bodyPr/>
          <a:lstStyle/>
          <a:p>
            <a:fld id="{0DB38D70-7134-4A42-9C4C-DFA2F8CC8AE0}" type="slidenum">
              <a:rPr lang="en-US" smtClean="0"/>
              <a:t>‹#›</a:t>
            </a:fld>
            <a:endParaRPr lang="en-US"/>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6233" y="6182594"/>
            <a:ext cx="624163" cy="623736"/>
          </a:xfrm>
          <a:prstGeom prst="rect">
            <a:avLst/>
          </a:prstGeom>
        </p:spPr>
      </p:pic>
      <p:sp>
        <p:nvSpPr>
          <p:cNvPr id="2" name="Rectangle 1"/>
          <p:cNvSpPr/>
          <p:nvPr userDrawn="1"/>
        </p:nvSpPr>
        <p:spPr>
          <a:xfrm>
            <a:off x="-1" y="5450510"/>
            <a:ext cx="12192001" cy="861390"/>
          </a:xfrm>
          <a:prstGeom prst="rect">
            <a:avLst/>
          </a:prstGeom>
        </p:spPr>
        <p:txBody>
          <a:bodyPr wrap="square">
            <a:spAutoFit/>
          </a:bodyPr>
          <a:lstStyle/>
          <a:p>
            <a:pPr marL="0" marR="0" indent="0" algn="ctr">
              <a:lnSpc>
                <a:spcPct val="119000"/>
              </a:lnSpc>
              <a:spcBef>
                <a:spcPts val="0"/>
              </a:spcBef>
              <a:spcAft>
                <a:spcPts val="600"/>
              </a:spcAft>
            </a:pPr>
            <a:r>
              <a:rPr lang="en-US" sz="1400" kern="1400" dirty="0" smtClean="0">
                <a:ln>
                  <a:noFill/>
                </a:ln>
                <a:solidFill>
                  <a:schemeClr val="tx1"/>
                </a:solidFill>
                <a:effectLst/>
                <a:latin typeface="Calibri" panose="020F0502020204030204" pitchFamily="34" charset="0"/>
              </a:rPr>
              <a:t>This was developed and funded in whole and or part, by grants from the Illinois Department of Human Services and Substance Abuse and Mental Health Services Administration. The views, opinions, and content of this publication are those of the authors and contributors, and do not necessarily reflect the views, opinions, or policies of IDHS, SAMHSA, or HHS, and should not be construed as such.</a:t>
            </a:r>
            <a:endParaRPr lang="en-US" sz="4800" kern="1400" dirty="0" smtClean="0">
              <a:ln>
                <a:noFill/>
              </a:ln>
              <a:solidFill>
                <a:schemeClr val="tx1"/>
              </a:solidFill>
              <a:effectLst/>
              <a:latin typeface="Calibri" panose="020F0502020204030204" pitchFamily="34" charset="0"/>
            </a:endParaRPr>
          </a:p>
        </p:txBody>
      </p:sp>
    </p:spTree>
    <p:extLst>
      <p:ext uri="{BB962C8B-B14F-4D97-AF65-F5344CB8AC3E}">
        <p14:creationId xmlns:p14="http://schemas.microsoft.com/office/powerpoint/2010/main" val="1055297862"/>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Teal 1 Corner Blank">
    <p:bg>
      <p:bgPr>
        <a:solidFill>
          <a:schemeClr val="accent6"/>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DB38D70-7134-4A42-9C4C-DFA2F8CC8AE0}" type="slidenum">
              <a:rPr lang="en-US" smtClean="0"/>
              <a:t>‹#›</a:t>
            </a:fld>
            <a:endParaRPr lang="en-US"/>
          </a:p>
        </p:txBody>
      </p:sp>
      <p:sp>
        <p:nvSpPr>
          <p:cNvPr id="6" name="L-Shape 5"/>
          <p:cNvSpPr/>
          <p:nvPr userDrawn="1"/>
        </p:nvSpPr>
        <p:spPr>
          <a:xfrm rot="10800000">
            <a:off x="10622536" y="334925"/>
            <a:ext cx="1212112" cy="988828"/>
          </a:xfrm>
          <a:prstGeom prst="corner">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6233" y="6182594"/>
            <a:ext cx="624163" cy="623736"/>
          </a:xfrm>
          <a:prstGeom prst="rect">
            <a:avLst/>
          </a:prstGeom>
        </p:spPr>
      </p:pic>
    </p:spTree>
    <p:extLst>
      <p:ext uri="{BB962C8B-B14F-4D97-AF65-F5344CB8AC3E}">
        <p14:creationId xmlns:p14="http://schemas.microsoft.com/office/powerpoint/2010/main" val="2700924578"/>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Teal 1 Corner Content with Caption">
    <p:bg>
      <p:bgPr>
        <a:solidFill>
          <a:schemeClr val="accent6"/>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98441" y="492125"/>
            <a:ext cx="3932237" cy="1600200"/>
          </a:xfrm>
        </p:spPr>
        <p:txBody>
          <a:bodyPr anchor="b"/>
          <a:lstStyle>
            <a:lvl1pPr>
              <a:defRPr sz="3200"/>
            </a:lvl1pPr>
          </a:lstStyle>
          <a:p>
            <a:r>
              <a:rPr lang="en-US" dirty="0" smtClean="0"/>
              <a:t>Click to edit Master title style</a:t>
            </a:r>
            <a:endParaRPr lang="en-US" dirty="0"/>
          </a:p>
        </p:txBody>
      </p:sp>
      <p:sp>
        <p:nvSpPr>
          <p:cNvPr id="3" name="Content Placeholder 2"/>
          <p:cNvSpPr>
            <a:spLocks noGrp="1"/>
          </p:cNvSpPr>
          <p:nvPr>
            <p:ph idx="1"/>
          </p:nvPr>
        </p:nvSpPr>
        <p:spPr>
          <a:xfrm>
            <a:off x="5689332" y="1030288"/>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298441" y="2092325"/>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Edit Master text styles</a:t>
            </a:r>
          </a:p>
        </p:txBody>
      </p:sp>
      <p:sp>
        <p:nvSpPr>
          <p:cNvPr id="7" name="Slide Number Placeholder 6"/>
          <p:cNvSpPr>
            <a:spLocks noGrp="1"/>
          </p:cNvSpPr>
          <p:nvPr>
            <p:ph type="sldNum" sz="quarter" idx="12"/>
          </p:nvPr>
        </p:nvSpPr>
        <p:spPr/>
        <p:txBody>
          <a:bodyPr/>
          <a:lstStyle/>
          <a:p>
            <a:fld id="{0DB38D70-7134-4A42-9C4C-DFA2F8CC8AE0}" type="slidenum">
              <a:rPr lang="en-US" smtClean="0"/>
              <a:t>‹#›</a:t>
            </a:fld>
            <a:endParaRPr lang="en-US"/>
          </a:p>
        </p:txBody>
      </p:sp>
      <p:sp>
        <p:nvSpPr>
          <p:cNvPr id="10" name="L-Shape 9"/>
          <p:cNvSpPr/>
          <p:nvPr userDrawn="1"/>
        </p:nvSpPr>
        <p:spPr>
          <a:xfrm rot="10800000">
            <a:off x="10622536" y="334925"/>
            <a:ext cx="1212112" cy="988828"/>
          </a:xfrm>
          <a:prstGeom prst="corner">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6233" y="6182594"/>
            <a:ext cx="624163" cy="623736"/>
          </a:xfrm>
          <a:prstGeom prst="rect">
            <a:avLst/>
          </a:prstGeom>
        </p:spPr>
      </p:pic>
    </p:spTree>
    <p:extLst>
      <p:ext uri="{BB962C8B-B14F-4D97-AF65-F5344CB8AC3E}">
        <p14:creationId xmlns:p14="http://schemas.microsoft.com/office/powerpoint/2010/main" val="712527924"/>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Teal 1 Corner Picture with Caption">
    <p:bg>
      <p:bgPr>
        <a:solidFill>
          <a:schemeClr val="accent6"/>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382420"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739864" y="971984"/>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382419"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7" name="Slide Number Placeholder 6"/>
          <p:cNvSpPr>
            <a:spLocks noGrp="1"/>
          </p:cNvSpPr>
          <p:nvPr>
            <p:ph type="sldNum" sz="quarter" idx="12"/>
          </p:nvPr>
        </p:nvSpPr>
        <p:spPr/>
        <p:txBody>
          <a:bodyPr/>
          <a:lstStyle/>
          <a:p>
            <a:fld id="{0DB38D70-7134-4A42-9C4C-DFA2F8CC8AE0}" type="slidenum">
              <a:rPr lang="en-US" smtClean="0"/>
              <a:t>‹#›</a:t>
            </a:fld>
            <a:endParaRPr lang="en-US"/>
          </a:p>
        </p:txBody>
      </p:sp>
      <p:sp>
        <p:nvSpPr>
          <p:cNvPr id="10" name="L-Shape 9"/>
          <p:cNvSpPr/>
          <p:nvPr userDrawn="1"/>
        </p:nvSpPr>
        <p:spPr>
          <a:xfrm rot="10800000">
            <a:off x="10622536" y="334925"/>
            <a:ext cx="1212112" cy="988828"/>
          </a:xfrm>
          <a:prstGeom prst="corner">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6233" y="6182594"/>
            <a:ext cx="624163" cy="623736"/>
          </a:xfrm>
          <a:prstGeom prst="rect">
            <a:avLst/>
          </a:prstGeom>
        </p:spPr>
      </p:pic>
    </p:spTree>
    <p:extLst>
      <p:ext uri="{BB962C8B-B14F-4D97-AF65-F5344CB8AC3E}">
        <p14:creationId xmlns:p14="http://schemas.microsoft.com/office/powerpoint/2010/main" val="2445292123"/>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Light Blue 2 Corner Title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676400" y="1064152"/>
            <a:ext cx="9144000" cy="2387600"/>
          </a:xfrm>
        </p:spPr>
        <p:txBody>
          <a:bodyPr anchor="b"/>
          <a:lstStyle>
            <a:lvl1pPr algn="ctr">
              <a:defRPr sz="6000">
                <a:solidFill>
                  <a:schemeClr val="tx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676400" y="3727166"/>
            <a:ext cx="9144000" cy="1655762"/>
          </a:xfrm>
        </p:spPr>
        <p:txBody>
          <a:bodyPr/>
          <a:lstStyle>
            <a:lvl1pPr marL="0" indent="0" algn="ctr">
              <a:buNone/>
              <a:defRPr sz="24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
        <p:nvSpPr>
          <p:cNvPr id="6" name="Slide Number Placeholder 5"/>
          <p:cNvSpPr>
            <a:spLocks noGrp="1"/>
          </p:cNvSpPr>
          <p:nvPr>
            <p:ph type="sldNum" sz="quarter" idx="12"/>
          </p:nvPr>
        </p:nvSpPr>
        <p:spPr>
          <a:xfrm>
            <a:off x="4876800" y="6337099"/>
            <a:ext cx="2743200" cy="365125"/>
          </a:xfrm>
        </p:spPr>
        <p:txBody>
          <a:bodyPr/>
          <a:lstStyle>
            <a:lvl1pPr algn="ctr">
              <a:defRPr/>
            </a:lvl1pPr>
          </a:lstStyle>
          <a:p>
            <a:fld id="{0DB38D70-7134-4A42-9C4C-DFA2F8CC8AE0}" type="slidenum">
              <a:rPr lang="en-US" smtClean="0"/>
              <a:pPr/>
              <a:t>‹#›</a:t>
            </a:fld>
            <a:endParaRPr lang="en-US" dirty="0"/>
          </a:p>
        </p:txBody>
      </p:sp>
      <p:sp>
        <p:nvSpPr>
          <p:cNvPr id="7" name="L-Shape 6"/>
          <p:cNvSpPr/>
          <p:nvPr userDrawn="1"/>
        </p:nvSpPr>
        <p:spPr>
          <a:xfrm rot="10800000">
            <a:off x="10622536" y="334925"/>
            <a:ext cx="1212112" cy="988828"/>
          </a:xfrm>
          <a:prstGeom prst="corner">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L-Shape 9"/>
          <p:cNvSpPr/>
          <p:nvPr userDrawn="1"/>
        </p:nvSpPr>
        <p:spPr>
          <a:xfrm>
            <a:off x="276446" y="5598042"/>
            <a:ext cx="1212112" cy="988828"/>
          </a:xfrm>
          <a:prstGeom prst="corner">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445916" y="6207792"/>
            <a:ext cx="624165" cy="623737"/>
          </a:xfrm>
          <a:prstGeom prst="rect">
            <a:avLst/>
          </a:prstGeom>
        </p:spPr>
      </p:pic>
    </p:spTree>
    <p:extLst>
      <p:ext uri="{BB962C8B-B14F-4D97-AF65-F5344CB8AC3E}">
        <p14:creationId xmlns:p14="http://schemas.microsoft.com/office/powerpoint/2010/main" val="4029481281"/>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Light Blue 1 Corner 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19757" y="345239"/>
            <a:ext cx="10202779" cy="1325563"/>
          </a:xfr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0DB38D70-7134-4A42-9C4C-DFA2F8CC8AE0}" type="slidenum">
              <a:rPr lang="en-US" smtClean="0"/>
              <a:t>‹#›</a:t>
            </a:fld>
            <a:endParaRPr lang="en-US"/>
          </a:p>
        </p:txBody>
      </p:sp>
      <p:sp>
        <p:nvSpPr>
          <p:cNvPr id="10" name="L-Shape 9"/>
          <p:cNvSpPr/>
          <p:nvPr userDrawn="1"/>
        </p:nvSpPr>
        <p:spPr>
          <a:xfrm rot="10800000">
            <a:off x="10622536" y="334925"/>
            <a:ext cx="1212112" cy="988828"/>
          </a:xfrm>
          <a:prstGeom prst="corner">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3234" y="6176963"/>
            <a:ext cx="624165" cy="623737"/>
          </a:xfrm>
          <a:prstGeom prst="rect">
            <a:avLst/>
          </a:prstGeom>
        </p:spPr>
      </p:pic>
    </p:spTree>
    <p:extLst>
      <p:ext uri="{BB962C8B-B14F-4D97-AF65-F5344CB8AC3E}">
        <p14:creationId xmlns:p14="http://schemas.microsoft.com/office/powerpoint/2010/main" val="2421972521"/>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Light Blue 2 Corner Section Header">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622257" y="334925"/>
            <a:ext cx="8134149"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1622257" y="3519388"/>
            <a:ext cx="8134149" cy="1500187"/>
          </a:xfrm>
        </p:spPr>
        <p:txBody>
          <a:bodyPr/>
          <a:lstStyle>
            <a:lvl1pPr marL="0" indent="0">
              <a:buNone/>
              <a:defRPr sz="2400">
                <a:solidFill>
                  <a:schemeClr val="accent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Edit Master text styles</a:t>
            </a:r>
          </a:p>
        </p:txBody>
      </p:sp>
      <p:sp>
        <p:nvSpPr>
          <p:cNvPr id="6" name="Slide Number Placeholder 5"/>
          <p:cNvSpPr>
            <a:spLocks noGrp="1"/>
          </p:cNvSpPr>
          <p:nvPr>
            <p:ph type="sldNum" sz="quarter" idx="12"/>
          </p:nvPr>
        </p:nvSpPr>
        <p:spPr/>
        <p:txBody>
          <a:bodyPr/>
          <a:lstStyle/>
          <a:p>
            <a:fld id="{0DB38D70-7134-4A42-9C4C-DFA2F8CC8AE0}" type="slidenum">
              <a:rPr lang="en-US" smtClean="0"/>
              <a:t>‹#›</a:t>
            </a:fld>
            <a:endParaRPr lang="en-US"/>
          </a:p>
        </p:txBody>
      </p:sp>
      <p:sp>
        <p:nvSpPr>
          <p:cNvPr id="7" name="L-Shape 6"/>
          <p:cNvSpPr/>
          <p:nvPr userDrawn="1"/>
        </p:nvSpPr>
        <p:spPr>
          <a:xfrm rot="10800000">
            <a:off x="10622536" y="334925"/>
            <a:ext cx="1212112" cy="988828"/>
          </a:xfrm>
          <a:prstGeom prst="corner">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L-Shape 7"/>
          <p:cNvSpPr/>
          <p:nvPr userDrawn="1"/>
        </p:nvSpPr>
        <p:spPr>
          <a:xfrm>
            <a:off x="276446" y="5598042"/>
            <a:ext cx="1212112" cy="988828"/>
          </a:xfrm>
          <a:prstGeom prst="corner">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445916" y="6207792"/>
            <a:ext cx="624165" cy="623737"/>
          </a:xfrm>
          <a:prstGeom prst="rect">
            <a:avLst/>
          </a:prstGeom>
        </p:spPr>
      </p:pic>
    </p:spTree>
    <p:extLst>
      <p:ext uri="{BB962C8B-B14F-4D97-AF65-F5344CB8AC3E}">
        <p14:creationId xmlns:p14="http://schemas.microsoft.com/office/powerpoint/2010/main" val="1626022310"/>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Light Blue 1 Corner Two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19757" y="334925"/>
            <a:ext cx="10202779" cy="1325563"/>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447800" y="1803400"/>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792226" y="1803400"/>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2"/>
          </p:nvPr>
        </p:nvSpPr>
        <p:spPr/>
        <p:txBody>
          <a:bodyPr/>
          <a:lstStyle/>
          <a:p>
            <a:fld id="{0DB38D70-7134-4A42-9C4C-DFA2F8CC8AE0}" type="slidenum">
              <a:rPr lang="en-US" smtClean="0"/>
              <a:t>‹#›</a:t>
            </a:fld>
            <a:endParaRPr lang="en-US"/>
          </a:p>
        </p:txBody>
      </p:sp>
      <p:sp>
        <p:nvSpPr>
          <p:cNvPr id="10" name="L-Shape 9"/>
          <p:cNvSpPr/>
          <p:nvPr userDrawn="1"/>
        </p:nvSpPr>
        <p:spPr>
          <a:xfrm rot="10800000">
            <a:off x="10622536" y="334925"/>
            <a:ext cx="1212112" cy="988828"/>
          </a:xfrm>
          <a:prstGeom prst="corner">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3234" y="6176963"/>
            <a:ext cx="624165" cy="623737"/>
          </a:xfrm>
          <a:prstGeom prst="rect">
            <a:avLst/>
          </a:prstGeom>
        </p:spPr>
      </p:pic>
    </p:spTree>
    <p:extLst>
      <p:ext uri="{BB962C8B-B14F-4D97-AF65-F5344CB8AC3E}">
        <p14:creationId xmlns:p14="http://schemas.microsoft.com/office/powerpoint/2010/main" val="710385232"/>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Light Blue 1 Corner Comparison">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4748" y="334925"/>
            <a:ext cx="10237788"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1459706" y="1764506"/>
            <a:ext cx="5157787" cy="82391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Edit Master text styles</a:t>
            </a:r>
          </a:p>
        </p:txBody>
      </p:sp>
      <p:sp>
        <p:nvSpPr>
          <p:cNvPr id="4" name="Content Placeholder 3"/>
          <p:cNvSpPr>
            <a:spLocks noGrp="1"/>
          </p:cNvSpPr>
          <p:nvPr>
            <p:ph sz="half" idx="2"/>
          </p:nvPr>
        </p:nvSpPr>
        <p:spPr>
          <a:xfrm>
            <a:off x="1459706" y="2588418"/>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792118" y="1764506"/>
            <a:ext cx="5183188" cy="82391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Edit Master text styles</a:t>
            </a:r>
          </a:p>
        </p:txBody>
      </p:sp>
      <p:sp>
        <p:nvSpPr>
          <p:cNvPr id="6" name="Content Placeholder 5"/>
          <p:cNvSpPr>
            <a:spLocks noGrp="1"/>
          </p:cNvSpPr>
          <p:nvPr>
            <p:ph sz="quarter" idx="4"/>
          </p:nvPr>
        </p:nvSpPr>
        <p:spPr>
          <a:xfrm>
            <a:off x="6792118" y="2588418"/>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Slide Number Placeholder 8"/>
          <p:cNvSpPr>
            <a:spLocks noGrp="1"/>
          </p:cNvSpPr>
          <p:nvPr>
            <p:ph type="sldNum" sz="quarter" idx="12"/>
          </p:nvPr>
        </p:nvSpPr>
        <p:spPr/>
        <p:txBody>
          <a:bodyPr/>
          <a:lstStyle/>
          <a:p>
            <a:fld id="{0DB38D70-7134-4A42-9C4C-DFA2F8CC8AE0}" type="slidenum">
              <a:rPr lang="en-US" smtClean="0"/>
              <a:t>‹#›</a:t>
            </a:fld>
            <a:endParaRPr lang="en-US"/>
          </a:p>
        </p:txBody>
      </p:sp>
      <p:sp>
        <p:nvSpPr>
          <p:cNvPr id="12" name="L-Shape 11"/>
          <p:cNvSpPr/>
          <p:nvPr userDrawn="1"/>
        </p:nvSpPr>
        <p:spPr>
          <a:xfrm rot="10800000">
            <a:off x="10622536" y="334925"/>
            <a:ext cx="1212112" cy="988828"/>
          </a:xfrm>
          <a:prstGeom prst="corner">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3234" y="6176963"/>
            <a:ext cx="624165" cy="623737"/>
          </a:xfrm>
          <a:prstGeom prst="rect">
            <a:avLst/>
          </a:prstGeom>
        </p:spPr>
      </p:pic>
    </p:spTree>
    <p:extLst>
      <p:ext uri="{BB962C8B-B14F-4D97-AF65-F5344CB8AC3E}">
        <p14:creationId xmlns:p14="http://schemas.microsoft.com/office/powerpoint/2010/main" val="60156759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vy 2 Corner Section Header">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622257" y="309263"/>
            <a:ext cx="8134149"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1622257" y="3471261"/>
            <a:ext cx="8134149" cy="1500187"/>
          </a:xfrm>
        </p:spPr>
        <p:txBody>
          <a:bodyPr/>
          <a:lstStyle>
            <a:lvl1pPr marL="0" indent="0">
              <a:buNone/>
              <a:defRPr sz="2400">
                <a:solidFill>
                  <a:schemeClr val="accent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Edit Master text styles</a:t>
            </a:r>
          </a:p>
        </p:txBody>
      </p:sp>
      <p:sp>
        <p:nvSpPr>
          <p:cNvPr id="6" name="Slide Number Placeholder 5"/>
          <p:cNvSpPr>
            <a:spLocks noGrp="1"/>
          </p:cNvSpPr>
          <p:nvPr>
            <p:ph type="sldNum" sz="quarter" idx="12"/>
          </p:nvPr>
        </p:nvSpPr>
        <p:spPr/>
        <p:txBody>
          <a:bodyPr/>
          <a:lstStyle/>
          <a:p>
            <a:fld id="{0DB38D70-7134-4A42-9C4C-DFA2F8CC8AE0}" type="slidenum">
              <a:rPr lang="en-US" smtClean="0"/>
              <a:t>‹#›</a:t>
            </a:fld>
            <a:endParaRPr lang="en-US"/>
          </a:p>
        </p:txBody>
      </p:sp>
      <p:sp>
        <p:nvSpPr>
          <p:cNvPr id="7" name="L-Shape 6"/>
          <p:cNvSpPr/>
          <p:nvPr userDrawn="1"/>
        </p:nvSpPr>
        <p:spPr>
          <a:xfrm rot="10800000">
            <a:off x="10622536" y="334925"/>
            <a:ext cx="1212112" cy="988828"/>
          </a:xfrm>
          <a:prstGeom prst="corner">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L-Shape 9"/>
          <p:cNvSpPr/>
          <p:nvPr userDrawn="1"/>
        </p:nvSpPr>
        <p:spPr>
          <a:xfrm>
            <a:off x="276446" y="5598042"/>
            <a:ext cx="1212112" cy="988828"/>
          </a:xfrm>
          <a:prstGeom prst="corner">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38514" y="6092456"/>
            <a:ext cx="671469" cy="671008"/>
          </a:xfrm>
          <a:prstGeom prst="rect">
            <a:avLst/>
          </a:prstGeom>
        </p:spPr>
      </p:pic>
    </p:spTree>
    <p:extLst>
      <p:ext uri="{BB962C8B-B14F-4D97-AF65-F5344CB8AC3E}">
        <p14:creationId xmlns:p14="http://schemas.microsoft.com/office/powerpoint/2010/main" val="359899328"/>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Light Blue 1 Corner Title Only">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19757" y="334925"/>
            <a:ext cx="10202779" cy="1325563"/>
          </a:xfrm>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p:txBody>
          <a:bodyPr/>
          <a:lstStyle/>
          <a:p>
            <a:fld id="{0DB38D70-7134-4A42-9C4C-DFA2F8CC8AE0}" type="slidenum">
              <a:rPr lang="en-US" smtClean="0"/>
              <a:t>‹#›</a:t>
            </a:fld>
            <a:endParaRPr lang="en-US"/>
          </a:p>
        </p:txBody>
      </p:sp>
      <p:sp>
        <p:nvSpPr>
          <p:cNvPr id="8" name="L-Shape 7"/>
          <p:cNvSpPr/>
          <p:nvPr userDrawn="1"/>
        </p:nvSpPr>
        <p:spPr>
          <a:xfrm rot="10800000">
            <a:off x="10622536" y="334925"/>
            <a:ext cx="1212112" cy="988828"/>
          </a:xfrm>
          <a:prstGeom prst="corner">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3234" y="6176963"/>
            <a:ext cx="624165" cy="623737"/>
          </a:xfrm>
          <a:prstGeom prst="rect">
            <a:avLst/>
          </a:prstGeom>
        </p:spPr>
      </p:pic>
    </p:spTree>
    <p:extLst>
      <p:ext uri="{BB962C8B-B14F-4D97-AF65-F5344CB8AC3E}">
        <p14:creationId xmlns:p14="http://schemas.microsoft.com/office/powerpoint/2010/main" val="3517733144"/>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Light Blue 1 Corner Centered Title Only">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40844" y="334925"/>
            <a:ext cx="8296975" cy="1325563"/>
          </a:xfrm>
        </p:spPr>
        <p:txBody>
          <a:bodyPr/>
          <a:lstStyle>
            <a:lvl1pPr algn="ctr">
              <a:defRPr/>
            </a:lvl1pPr>
          </a:lstStyle>
          <a:p>
            <a:r>
              <a:rPr lang="en-US" dirty="0" smtClean="0"/>
              <a:t>Click to edit Master title style</a:t>
            </a:r>
            <a:endParaRPr lang="en-US" dirty="0"/>
          </a:p>
        </p:txBody>
      </p:sp>
      <p:sp>
        <p:nvSpPr>
          <p:cNvPr id="5" name="Slide Number Placeholder 4"/>
          <p:cNvSpPr>
            <a:spLocks noGrp="1"/>
          </p:cNvSpPr>
          <p:nvPr>
            <p:ph type="sldNum" sz="quarter" idx="12"/>
          </p:nvPr>
        </p:nvSpPr>
        <p:spPr/>
        <p:txBody>
          <a:bodyPr/>
          <a:lstStyle/>
          <a:p>
            <a:fld id="{0DB38D70-7134-4A42-9C4C-DFA2F8CC8AE0}" type="slidenum">
              <a:rPr lang="en-US" smtClean="0"/>
              <a:t>‹#›</a:t>
            </a:fld>
            <a:endParaRPr lang="en-US"/>
          </a:p>
        </p:txBody>
      </p:sp>
      <p:sp>
        <p:nvSpPr>
          <p:cNvPr id="6" name="L-Shape 5"/>
          <p:cNvSpPr/>
          <p:nvPr userDrawn="1"/>
        </p:nvSpPr>
        <p:spPr>
          <a:xfrm rot="10800000">
            <a:off x="10622536" y="334925"/>
            <a:ext cx="1212112" cy="988828"/>
          </a:xfrm>
          <a:prstGeom prst="corner">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3234" y="6176963"/>
            <a:ext cx="624165" cy="623737"/>
          </a:xfrm>
          <a:prstGeom prst="rect">
            <a:avLst/>
          </a:prstGeom>
        </p:spPr>
      </p:pic>
    </p:spTree>
    <p:extLst>
      <p:ext uri="{BB962C8B-B14F-4D97-AF65-F5344CB8AC3E}">
        <p14:creationId xmlns:p14="http://schemas.microsoft.com/office/powerpoint/2010/main" val="910946486"/>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Light Blue Blank">
    <p:bg>
      <p:bgPr>
        <a:solidFill>
          <a:schemeClr val="bg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DB38D70-7134-4A42-9C4C-DFA2F8CC8AE0}" type="slidenum">
              <a:rPr lang="en-US" smtClean="0"/>
              <a:t>‹#›</a:t>
            </a:fld>
            <a:endParaRPr lang="en-US"/>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3234" y="6176963"/>
            <a:ext cx="624165" cy="623737"/>
          </a:xfrm>
          <a:prstGeom prst="rect">
            <a:avLst/>
          </a:prstGeom>
        </p:spPr>
      </p:pic>
    </p:spTree>
    <p:extLst>
      <p:ext uri="{BB962C8B-B14F-4D97-AF65-F5344CB8AC3E}">
        <p14:creationId xmlns:p14="http://schemas.microsoft.com/office/powerpoint/2010/main" val="3553060304"/>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Funding Line_Light Blue Blank">
    <p:bg>
      <p:bgPr>
        <a:solidFill>
          <a:schemeClr val="bg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4724400" y="6306269"/>
            <a:ext cx="2743200" cy="365125"/>
          </a:xfrm>
        </p:spPr>
        <p:txBody>
          <a:bodyPr/>
          <a:lstStyle/>
          <a:p>
            <a:fld id="{0DB38D70-7134-4A42-9C4C-DFA2F8CC8AE0}" type="slidenum">
              <a:rPr lang="en-US" smtClean="0"/>
              <a:t>‹#›</a:t>
            </a:fld>
            <a:endParaRPr lang="en-US"/>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3234" y="6176963"/>
            <a:ext cx="624165" cy="623737"/>
          </a:xfrm>
          <a:prstGeom prst="rect">
            <a:avLst/>
          </a:prstGeom>
        </p:spPr>
      </p:pic>
      <p:sp>
        <p:nvSpPr>
          <p:cNvPr id="2" name="Rectangle 1"/>
          <p:cNvSpPr/>
          <p:nvPr userDrawn="1"/>
        </p:nvSpPr>
        <p:spPr>
          <a:xfrm>
            <a:off x="0" y="5444879"/>
            <a:ext cx="12192000" cy="861390"/>
          </a:xfrm>
          <a:prstGeom prst="rect">
            <a:avLst/>
          </a:prstGeom>
        </p:spPr>
        <p:txBody>
          <a:bodyPr wrap="square">
            <a:spAutoFit/>
          </a:bodyPr>
          <a:lstStyle/>
          <a:p>
            <a:pPr marL="0" marR="0" indent="0" algn="ctr">
              <a:lnSpc>
                <a:spcPct val="119000"/>
              </a:lnSpc>
              <a:spcBef>
                <a:spcPts val="0"/>
              </a:spcBef>
              <a:spcAft>
                <a:spcPts val="600"/>
              </a:spcAft>
            </a:pPr>
            <a:r>
              <a:rPr lang="en-US" sz="1400" kern="1400" dirty="0" smtClean="0">
                <a:ln>
                  <a:noFill/>
                </a:ln>
                <a:solidFill>
                  <a:schemeClr val="accent1"/>
                </a:solidFill>
                <a:effectLst/>
                <a:latin typeface="Calibri" panose="020F0502020204030204" pitchFamily="34" charset="0"/>
              </a:rPr>
              <a:t>This was developed and funded in whole and or part, by grants from the Illinois Department of Human Services and Substance Abuse and Mental Health Services Administration. The views, opinions, and content of this publication are those of the authors and contributors, and do not necessarily reflect the views, opinions, or policies of IDHS, SAMHSA, or HHS, and should not be construed as such.</a:t>
            </a:r>
            <a:endParaRPr lang="en-US" sz="4800" kern="1400" dirty="0" smtClean="0">
              <a:ln>
                <a:noFill/>
              </a:ln>
              <a:solidFill>
                <a:schemeClr val="accent1"/>
              </a:solidFill>
              <a:effectLst/>
              <a:latin typeface="Calibri" panose="020F0502020204030204" pitchFamily="34" charset="0"/>
            </a:endParaRPr>
          </a:p>
        </p:txBody>
      </p:sp>
    </p:spTree>
    <p:extLst>
      <p:ext uri="{BB962C8B-B14F-4D97-AF65-F5344CB8AC3E}">
        <p14:creationId xmlns:p14="http://schemas.microsoft.com/office/powerpoint/2010/main" val="466216021"/>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Light Blue 1 Corner Blank">
    <p:bg>
      <p:bgPr>
        <a:solidFill>
          <a:schemeClr val="bg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DB38D70-7134-4A42-9C4C-DFA2F8CC8AE0}" type="slidenum">
              <a:rPr lang="en-US" smtClean="0"/>
              <a:t>‹#›</a:t>
            </a:fld>
            <a:endParaRPr lang="en-US"/>
          </a:p>
        </p:txBody>
      </p:sp>
      <p:sp>
        <p:nvSpPr>
          <p:cNvPr id="6" name="L-Shape 5"/>
          <p:cNvSpPr/>
          <p:nvPr userDrawn="1"/>
        </p:nvSpPr>
        <p:spPr>
          <a:xfrm rot="10800000">
            <a:off x="10622536" y="334925"/>
            <a:ext cx="1212112" cy="988828"/>
          </a:xfrm>
          <a:prstGeom prst="corner">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3234" y="6176963"/>
            <a:ext cx="624165" cy="623737"/>
          </a:xfrm>
          <a:prstGeom prst="rect">
            <a:avLst/>
          </a:prstGeom>
        </p:spPr>
      </p:pic>
    </p:spTree>
    <p:extLst>
      <p:ext uri="{BB962C8B-B14F-4D97-AF65-F5344CB8AC3E}">
        <p14:creationId xmlns:p14="http://schemas.microsoft.com/office/powerpoint/2010/main" val="1803174498"/>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Light Blue 1 Corner Content with Caption">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98441" y="492125"/>
            <a:ext cx="3932237" cy="1600200"/>
          </a:xfrm>
        </p:spPr>
        <p:txBody>
          <a:bodyPr anchor="b"/>
          <a:lstStyle>
            <a:lvl1pPr>
              <a:defRPr sz="3200"/>
            </a:lvl1pPr>
          </a:lstStyle>
          <a:p>
            <a:r>
              <a:rPr lang="en-US" dirty="0" smtClean="0"/>
              <a:t>Click to edit Master title style</a:t>
            </a:r>
            <a:endParaRPr lang="en-US" dirty="0"/>
          </a:p>
        </p:txBody>
      </p:sp>
      <p:sp>
        <p:nvSpPr>
          <p:cNvPr id="3" name="Content Placeholder 2"/>
          <p:cNvSpPr>
            <a:spLocks noGrp="1"/>
          </p:cNvSpPr>
          <p:nvPr>
            <p:ph idx="1"/>
          </p:nvPr>
        </p:nvSpPr>
        <p:spPr>
          <a:xfrm>
            <a:off x="5689332" y="1030288"/>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298441" y="2092325"/>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Edit Master text styles</a:t>
            </a:r>
          </a:p>
        </p:txBody>
      </p:sp>
      <p:sp>
        <p:nvSpPr>
          <p:cNvPr id="7" name="Slide Number Placeholder 6"/>
          <p:cNvSpPr>
            <a:spLocks noGrp="1"/>
          </p:cNvSpPr>
          <p:nvPr>
            <p:ph type="sldNum" sz="quarter" idx="12"/>
          </p:nvPr>
        </p:nvSpPr>
        <p:spPr/>
        <p:txBody>
          <a:bodyPr/>
          <a:lstStyle/>
          <a:p>
            <a:fld id="{0DB38D70-7134-4A42-9C4C-DFA2F8CC8AE0}" type="slidenum">
              <a:rPr lang="en-US" smtClean="0"/>
              <a:t>‹#›</a:t>
            </a:fld>
            <a:endParaRPr lang="en-US"/>
          </a:p>
        </p:txBody>
      </p:sp>
      <p:sp>
        <p:nvSpPr>
          <p:cNvPr id="10" name="L-Shape 9"/>
          <p:cNvSpPr/>
          <p:nvPr userDrawn="1"/>
        </p:nvSpPr>
        <p:spPr>
          <a:xfrm rot="10800000">
            <a:off x="10622536" y="334925"/>
            <a:ext cx="1212112" cy="988828"/>
          </a:xfrm>
          <a:prstGeom prst="corner">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3234" y="6176963"/>
            <a:ext cx="624165" cy="623737"/>
          </a:xfrm>
          <a:prstGeom prst="rect">
            <a:avLst/>
          </a:prstGeom>
        </p:spPr>
      </p:pic>
    </p:spTree>
    <p:extLst>
      <p:ext uri="{BB962C8B-B14F-4D97-AF65-F5344CB8AC3E}">
        <p14:creationId xmlns:p14="http://schemas.microsoft.com/office/powerpoint/2010/main" val="3320517488"/>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Light Blue 1 Corner Picture with Caption">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382420"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739864" y="971984"/>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382419"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7" name="Slide Number Placeholder 6"/>
          <p:cNvSpPr>
            <a:spLocks noGrp="1"/>
          </p:cNvSpPr>
          <p:nvPr>
            <p:ph type="sldNum" sz="quarter" idx="12"/>
          </p:nvPr>
        </p:nvSpPr>
        <p:spPr/>
        <p:txBody>
          <a:bodyPr/>
          <a:lstStyle/>
          <a:p>
            <a:fld id="{0DB38D70-7134-4A42-9C4C-DFA2F8CC8AE0}" type="slidenum">
              <a:rPr lang="en-US" smtClean="0"/>
              <a:t>‹#›</a:t>
            </a:fld>
            <a:endParaRPr lang="en-US"/>
          </a:p>
        </p:txBody>
      </p:sp>
      <p:sp>
        <p:nvSpPr>
          <p:cNvPr id="10" name="L-Shape 9"/>
          <p:cNvSpPr/>
          <p:nvPr userDrawn="1"/>
        </p:nvSpPr>
        <p:spPr>
          <a:xfrm rot="10800000">
            <a:off x="10622536" y="334925"/>
            <a:ext cx="1212112" cy="988828"/>
          </a:xfrm>
          <a:prstGeom prst="corner">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3234" y="6176963"/>
            <a:ext cx="624165" cy="623737"/>
          </a:xfrm>
          <a:prstGeom prst="rect">
            <a:avLst/>
          </a:prstGeom>
        </p:spPr>
      </p:pic>
    </p:spTree>
    <p:extLst>
      <p:ext uri="{BB962C8B-B14F-4D97-AF65-F5344CB8AC3E}">
        <p14:creationId xmlns:p14="http://schemas.microsoft.com/office/powerpoint/2010/main" val="224042827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Navy 1 Corner Two Content">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447800" y="1803400"/>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792226" y="1803400"/>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2"/>
          </p:nvPr>
        </p:nvSpPr>
        <p:spPr/>
        <p:txBody>
          <a:bodyPr/>
          <a:lstStyle/>
          <a:p>
            <a:fld id="{0DB38D70-7134-4A42-9C4C-DFA2F8CC8AE0}" type="slidenum">
              <a:rPr lang="en-US" smtClean="0"/>
              <a:t>‹#›</a:t>
            </a:fld>
            <a:endParaRPr lang="en-US"/>
          </a:p>
        </p:txBody>
      </p:sp>
      <p:sp>
        <p:nvSpPr>
          <p:cNvPr id="10" name="L-Shape 9"/>
          <p:cNvSpPr/>
          <p:nvPr userDrawn="1"/>
        </p:nvSpPr>
        <p:spPr>
          <a:xfrm rot="10800000">
            <a:off x="10622536" y="334925"/>
            <a:ext cx="1212112" cy="988828"/>
          </a:xfrm>
          <a:prstGeom prst="corner">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4333" y="6079360"/>
            <a:ext cx="671469" cy="671008"/>
          </a:xfrm>
          <a:prstGeom prst="rect">
            <a:avLst/>
          </a:prstGeom>
        </p:spPr>
      </p:pic>
    </p:spTree>
    <p:extLst>
      <p:ext uri="{BB962C8B-B14F-4D97-AF65-F5344CB8AC3E}">
        <p14:creationId xmlns:p14="http://schemas.microsoft.com/office/powerpoint/2010/main" val="379439161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Navy 1 Corner Comparison">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2850" y="334925"/>
            <a:ext cx="10237788"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1459706" y="1764506"/>
            <a:ext cx="5157787" cy="82391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Edit Master text styles</a:t>
            </a:r>
          </a:p>
        </p:txBody>
      </p:sp>
      <p:sp>
        <p:nvSpPr>
          <p:cNvPr id="4" name="Content Placeholder 3"/>
          <p:cNvSpPr>
            <a:spLocks noGrp="1"/>
          </p:cNvSpPr>
          <p:nvPr>
            <p:ph sz="half" idx="2"/>
          </p:nvPr>
        </p:nvSpPr>
        <p:spPr>
          <a:xfrm>
            <a:off x="1459706" y="2588418"/>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792118" y="1764506"/>
            <a:ext cx="5183188" cy="82391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Edit Master text styles</a:t>
            </a:r>
          </a:p>
        </p:txBody>
      </p:sp>
      <p:sp>
        <p:nvSpPr>
          <p:cNvPr id="6" name="Content Placeholder 5"/>
          <p:cNvSpPr>
            <a:spLocks noGrp="1"/>
          </p:cNvSpPr>
          <p:nvPr>
            <p:ph sz="quarter" idx="4"/>
          </p:nvPr>
        </p:nvSpPr>
        <p:spPr>
          <a:xfrm>
            <a:off x="6792118" y="2588418"/>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Slide Number Placeholder 8"/>
          <p:cNvSpPr>
            <a:spLocks noGrp="1"/>
          </p:cNvSpPr>
          <p:nvPr>
            <p:ph type="sldNum" sz="quarter" idx="12"/>
          </p:nvPr>
        </p:nvSpPr>
        <p:spPr/>
        <p:txBody>
          <a:bodyPr/>
          <a:lstStyle/>
          <a:p>
            <a:fld id="{0DB38D70-7134-4A42-9C4C-DFA2F8CC8AE0}" type="slidenum">
              <a:rPr lang="en-US" smtClean="0"/>
              <a:t>‹#›</a:t>
            </a:fld>
            <a:endParaRPr lang="en-US"/>
          </a:p>
        </p:txBody>
      </p:sp>
      <p:sp>
        <p:nvSpPr>
          <p:cNvPr id="12" name="L-Shape 11"/>
          <p:cNvSpPr/>
          <p:nvPr userDrawn="1"/>
        </p:nvSpPr>
        <p:spPr>
          <a:xfrm rot="10800000">
            <a:off x="10622536" y="334925"/>
            <a:ext cx="1212112" cy="988828"/>
          </a:xfrm>
          <a:prstGeom prst="corner">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4333" y="6079360"/>
            <a:ext cx="671469" cy="671008"/>
          </a:xfrm>
          <a:prstGeom prst="rect">
            <a:avLst/>
          </a:prstGeom>
        </p:spPr>
      </p:pic>
    </p:spTree>
    <p:extLst>
      <p:ext uri="{BB962C8B-B14F-4D97-AF65-F5344CB8AC3E}">
        <p14:creationId xmlns:p14="http://schemas.microsoft.com/office/powerpoint/2010/main" val="7526515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avy 1 Corner Title Only">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p:txBody>
          <a:bodyPr/>
          <a:lstStyle/>
          <a:p>
            <a:fld id="{0DB38D70-7134-4A42-9C4C-DFA2F8CC8AE0}" type="slidenum">
              <a:rPr lang="en-US" smtClean="0"/>
              <a:t>‹#›</a:t>
            </a:fld>
            <a:endParaRPr lang="en-US"/>
          </a:p>
        </p:txBody>
      </p:sp>
      <p:sp>
        <p:nvSpPr>
          <p:cNvPr id="8" name="L-Shape 7"/>
          <p:cNvSpPr/>
          <p:nvPr userDrawn="1"/>
        </p:nvSpPr>
        <p:spPr>
          <a:xfrm rot="10800000">
            <a:off x="10622536" y="334925"/>
            <a:ext cx="1212112" cy="988828"/>
          </a:xfrm>
          <a:prstGeom prst="corner">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4333" y="6079360"/>
            <a:ext cx="671469" cy="671008"/>
          </a:xfrm>
          <a:prstGeom prst="rect">
            <a:avLst/>
          </a:prstGeom>
        </p:spPr>
      </p:pic>
    </p:spTree>
    <p:extLst>
      <p:ext uri="{BB962C8B-B14F-4D97-AF65-F5344CB8AC3E}">
        <p14:creationId xmlns:p14="http://schemas.microsoft.com/office/powerpoint/2010/main" val="242787065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Navy 1 Corner Centered Title Only">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40844" y="334925"/>
            <a:ext cx="8296975" cy="1325563"/>
          </a:xfrm>
        </p:spPr>
        <p:txBody>
          <a:bodyPr/>
          <a:lstStyle>
            <a:lvl1pPr algn="ctr">
              <a:defRPr/>
            </a:lvl1pPr>
          </a:lstStyle>
          <a:p>
            <a:r>
              <a:rPr lang="en-US" dirty="0" smtClean="0"/>
              <a:t>Click to edit Master title style</a:t>
            </a:r>
            <a:endParaRPr lang="en-US" dirty="0"/>
          </a:p>
        </p:txBody>
      </p:sp>
      <p:sp>
        <p:nvSpPr>
          <p:cNvPr id="5" name="Slide Number Placeholder 4"/>
          <p:cNvSpPr>
            <a:spLocks noGrp="1"/>
          </p:cNvSpPr>
          <p:nvPr>
            <p:ph type="sldNum" sz="quarter" idx="12"/>
          </p:nvPr>
        </p:nvSpPr>
        <p:spPr/>
        <p:txBody>
          <a:bodyPr/>
          <a:lstStyle/>
          <a:p>
            <a:fld id="{0DB38D70-7134-4A42-9C4C-DFA2F8CC8AE0}" type="slidenum">
              <a:rPr lang="en-US" smtClean="0"/>
              <a:t>‹#›</a:t>
            </a:fld>
            <a:endParaRPr lang="en-US"/>
          </a:p>
        </p:txBody>
      </p:sp>
      <p:sp>
        <p:nvSpPr>
          <p:cNvPr id="6" name="L-Shape 5"/>
          <p:cNvSpPr/>
          <p:nvPr userDrawn="1"/>
        </p:nvSpPr>
        <p:spPr>
          <a:xfrm rot="10800000">
            <a:off x="10622536" y="334925"/>
            <a:ext cx="1212112" cy="988828"/>
          </a:xfrm>
          <a:prstGeom prst="corner">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4333" y="6079360"/>
            <a:ext cx="671469" cy="671008"/>
          </a:xfrm>
          <a:prstGeom prst="rect">
            <a:avLst/>
          </a:prstGeom>
        </p:spPr>
      </p:pic>
    </p:spTree>
    <p:extLst>
      <p:ext uri="{BB962C8B-B14F-4D97-AF65-F5344CB8AC3E}">
        <p14:creationId xmlns:p14="http://schemas.microsoft.com/office/powerpoint/2010/main" val="2853979922"/>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Navy Blank">
    <p:bg>
      <p:bgPr>
        <a:solidFill>
          <a:schemeClr val="tx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DB38D70-7134-4A42-9C4C-DFA2F8CC8AE0}" type="slidenum">
              <a:rPr lang="en-US" smtClean="0"/>
              <a:t>‹#›</a:t>
            </a:fld>
            <a:endParaRPr lang="en-US"/>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4333" y="6079360"/>
            <a:ext cx="671469" cy="671008"/>
          </a:xfrm>
          <a:prstGeom prst="rect">
            <a:avLst/>
          </a:prstGeom>
        </p:spPr>
      </p:pic>
    </p:spTree>
    <p:extLst>
      <p:ext uri="{BB962C8B-B14F-4D97-AF65-F5344CB8AC3E}">
        <p14:creationId xmlns:p14="http://schemas.microsoft.com/office/powerpoint/2010/main" val="391619769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Funding Line_Navy Blank">
    <p:bg>
      <p:bgPr>
        <a:solidFill>
          <a:schemeClr val="tx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4701137" y="6311900"/>
            <a:ext cx="2743200" cy="365125"/>
          </a:xfrm>
        </p:spPr>
        <p:txBody>
          <a:bodyPr/>
          <a:lstStyle/>
          <a:p>
            <a:fld id="{0DB38D70-7134-4A42-9C4C-DFA2F8CC8AE0}" type="slidenum">
              <a:rPr lang="en-US" smtClean="0"/>
              <a:t>‹#›</a:t>
            </a:fld>
            <a:endParaRPr lang="en-US" dirty="0"/>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4333" y="6079360"/>
            <a:ext cx="671469" cy="671008"/>
          </a:xfrm>
          <a:prstGeom prst="rect">
            <a:avLst/>
          </a:prstGeom>
        </p:spPr>
      </p:pic>
      <p:sp>
        <p:nvSpPr>
          <p:cNvPr id="5" name="Rectangle 4"/>
          <p:cNvSpPr/>
          <p:nvPr userDrawn="1"/>
        </p:nvSpPr>
        <p:spPr>
          <a:xfrm>
            <a:off x="-23262" y="5450510"/>
            <a:ext cx="12191999" cy="861390"/>
          </a:xfrm>
          <a:prstGeom prst="rect">
            <a:avLst/>
          </a:prstGeom>
        </p:spPr>
        <p:txBody>
          <a:bodyPr wrap="square">
            <a:spAutoFit/>
          </a:bodyPr>
          <a:lstStyle/>
          <a:p>
            <a:pPr marL="0" marR="0" indent="0" algn="ctr">
              <a:lnSpc>
                <a:spcPct val="119000"/>
              </a:lnSpc>
              <a:spcBef>
                <a:spcPts val="0"/>
              </a:spcBef>
              <a:spcAft>
                <a:spcPts val="600"/>
              </a:spcAft>
            </a:pPr>
            <a:r>
              <a:rPr lang="en-US" sz="1400" kern="1400" dirty="0" smtClean="0">
                <a:ln>
                  <a:noFill/>
                </a:ln>
                <a:solidFill>
                  <a:schemeClr val="accent6"/>
                </a:solidFill>
                <a:effectLst/>
                <a:latin typeface="Calibri" panose="020F0502020204030204" pitchFamily="34" charset="0"/>
              </a:rPr>
              <a:t>This was developed and funded in whole and or part, by grants from the Illinois Department of Human Services and Substance Abuse and Mental Health Services Administration. The views, opinions, and content of this publication are those of the authors and contributors, and do not necessarily reflect the views, opinions, or policies of IDHS, SAMHSA, or HHS, and should not be construed as such.</a:t>
            </a:r>
            <a:endParaRPr lang="en-US" sz="4800" kern="1400" dirty="0" smtClean="0">
              <a:ln>
                <a:noFill/>
              </a:ln>
              <a:solidFill>
                <a:schemeClr val="accent6"/>
              </a:solidFill>
              <a:effectLst/>
              <a:latin typeface="Calibri" panose="020F0502020204030204" pitchFamily="34" charset="0"/>
            </a:endParaRPr>
          </a:p>
        </p:txBody>
      </p:sp>
    </p:spTree>
    <p:extLst>
      <p:ext uri="{BB962C8B-B14F-4D97-AF65-F5344CB8AC3E}">
        <p14:creationId xmlns:p14="http://schemas.microsoft.com/office/powerpoint/2010/main" val="78952305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00505" y="334925"/>
            <a:ext cx="10202779"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798896" y="1741118"/>
            <a:ext cx="10934298" cy="4351338"/>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4317732" y="6311900"/>
            <a:ext cx="2743200" cy="365125"/>
          </a:xfrm>
          <a:prstGeom prst="rect">
            <a:avLst/>
          </a:prstGeom>
        </p:spPr>
        <p:txBody>
          <a:bodyPr vert="horz" lIns="91440" tIns="45720" rIns="91440" bIns="45720" rtlCol="0" anchor="ctr"/>
          <a:lstStyle>
            <a:lvl1pPr algn="ctr">
              <a:defRPr sz="1200">
                <a:solidFill>
                  <a:schemeClr val="bg2"/>
                </a:solidFill>
              </a:defRPr>
            </a:lvl1pPr>
          </a:lstStyle>
          <a:p>
            <a:fld id="{0DB38D70-7134-4A42-9C4C-DFA2F8CC8AE0}" type="slidenum">
              <a:rPr lang="en-US" smtClean="0"/>
              <a:pPr/>
              <a:t>‹#›</a:t>
            </a:fld>
            <a:endParaRPr lang="en-US" dirty="0"/>
          </a:p>
        </p:txBody>
      </p:sp>
    </p:spTree>
    <p:extLst>
      <p:ext uri="{BB962C8B-B14F-4D97-AF65-F5344CB8AC3E}">
        <p14:creationId xmlns:p14="http://schemas.microsoft.com/office/powerpoint/2010/main" val="239944142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97" r:id="rId9"/>
    <p:sldLayoutId id="2147483669" r:id="rId10"/>
    <p:sldLayoutId id="2147483670" r:id="rId11"/>
    <p:sldLayoutId id="2147483671" r:id="rId12"/>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bg2"/>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bg1"/>
        </a:buClr>
        <a:buFont typeface="Arial" panose="020B0604020202020204" pitchFamily="34" charset="0"/>
        <a:buChar char="•"/>
        <a:defRPr sz="2800" kern="1200">
          <a:solidFill>
            <a:schemeClr val="accent2"/>
          </a:solidFill>
          <a:latin typeface="+mn-lt"/>
          <a:ea typeface="+mn-ea"/>
          <a:cs typeface="+mn-cs"/>
        </a:defRPr>
      </a:lvl1pPr>
      <a:lvl2pPr marL="685800" indent="-228600" algn="l" defTabSz="914400" rtl="0" eaLnBrk="1" latinLnBrk="0" hangingPunct="1">
        <a:lnSpc>
          <a:spcPct val="90000"/>
        </a:lnSpc>
        <a:spcBef>
          <a:spcPts val="500"/>
        </a:spcBef>
        <a:buClr>
          <a:schemeClr val="bg1"/>
        </a:buClr>
        <a:buFont typeface="Arial" panose="020B0604020202020204" pitchFamily="34" charset="0"/>
        <a:buChar char="•"/>
        <a:defRPr sz="2400" kern="1200">
          <a:solidFill>
            <a:schemeClr val="accent2"/>
          </a:solidFill>
          <a:latin typeface="+mn-lt"/>
          <a:ea typeface="+mn-ea"/>
          <a:cs typeface="+mn-cs"/>
        </a:defRPr>
      </a:lvl2pPr>
      <a:lvl3pPr marL="1143000" indent="-228600" algn="l" defTabSz="914400" rtl="0" eaLnBrk="1" latinLnBrk="0" hangingPunct="1">
        <a:lnSpc>
          <a:spcPct val="90000"/>
        </a:lnSpc>
        <a:spcBef>
          <a:spcPts val="500"/>
        </a:spcBef>
        <a:buClr>
          <a:schemeClr val="bg1"/>
        </a:buClr>
        <a:buFont typeface="Arial" panose="020B0604020202020204" pitchFamily="34" charset="0"/>
        <a:buChar char="•"/>
        <a:defRPr sz="2000" kern="1200">
          <a:solidFill>
            <a:schemeClr val="accent2"/>
          </a:solidFill>
          <a:latin typeface="+mn-lt"/>
          <a:ea typeface="+mn-ea"/>
          <a:cs typeface="+mn-cs"/>
        </a:defRPr>
      </a:lvl3pPr>
      <a:lvl4pPr marL="1600200" indent="-228600" algn="l" defTabSz="914400" rtl="0" eaLnBrk="1" latinLnBrk="0" hangingPunct="1">
        <a:lnSpc>
          <a:spcPct val="90000"/>
        </a:lnSpc>
        <a:spcBef>
          <a:spcPts val="500"/>
        </a:spcBef>
        <a:buClr>
          <a:schemeClr val="bg1"/>
        </a:buClr>
        <a:buFont typeface="Arial" panose="020B0604020202020204" pitchFamily="34" charset="0"/>
        <a:buChar char="•"/>
        <a:defRPr sz="1800" kern="1200">
          <a:solidFill>
            <a:schemeClr val="accent2"/>
          </a:solidFill>
          <a:latin typeface="+mn-lt"/>
          <a:ea typeface="+mn-ea"/>
          <a:cs typeface="+mn-cs"/>
        </a:defRPr>
      </a:lvl4pPr>
      <a:lvl5pPr marL="2057400" indent="-228600" algn="l" defTabSz="914400" rtl="0" eaLnBrk="1" latinLnBrk="0" hangingPunct="1">
        <a:lnSpc>
          <a:spcPct val="90000"/>
        </a:lnSpc>
        <a:spcBef>
          <a:spcPts val="500"/>
        </a:spcBef>
        <a:buClr>
          <a:schemeClr val="bg1"/>
        </a:buClr>
        <a:buFont typeface="Arial" panose="020B0604020202020204" pitchFamily="34" charset="0"/>
        <a:buChar char="•"/>
        <a:defRPr sz="1800" kern="1200">
          <a:solidFill>
            <a:schemeClr val="accent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6"/>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771047" y="365125"/>
            <a:ext cx="10202779"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1039528" y="1825625"/>
            <a:ext cx="10934298" cy="4351338"/>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4317732" y="6311900"/>
            <a:ext cx="2743200" cy="365125"/>
          </a:xfrm>
          <a:prstGeom prst="rect">
            <a:avLst/>
          </a:prstGeom>
        </p:spPr>
        <p:txBody>
          <a:bodyPr vert="horz" lIns="91440" tIns="45720" rIns="91440" bIns="45720" rtlCol="0" anchor="ctr"/>
          <a:lstStyle>
            <a:lvl1pPr algn="ctr">
              <a:defRPr sz="1200">
                <a:solidFill>
                  <a:schemeClr val="accent1"/>
                </a:solidFill>
              </a:defRPr>
            </a:lvl1pPr>
          </a:lstStyle>
          <a:p>
            <a:fld id="{0DB38D70-7134-4A42-9C4C-DFA2F8CC8AE0}" type="slidenum">
              <a:rPr lang="en-US" smtClean="0"/>
              <a:pPr/>
              <a:t>‹#›</a:t>
            </a:fld>
            <a:endParaRPr lang="en-US" dirty="0"/>
          </a:p>
        </p:txBody>
      </p:sp>
    </p:spTree>
    <p:extLst>
      <p:ext uri="{BB962C8B-B14F-4D97-AF65-F5344CB8AC3E}">
        <p14:creationId xmlns:p14="http://schemas.microsoft.com/office/powerpoint/2010/main" val="178628591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98" r:id="rId9"/>
    <p:sldLayoutId id="2147483681" r:id="rId10"/>
    <p:sldLayoutId id="2147483682" r:id="rId11"/>
    <p:sldLayoutId id="2147483683" r:id="rId12"/>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771047" y="365125"/>
            <a:ext cx="10202779"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1039528" y="1825625"/>
            <a:ext cx="10934298" cy="4351338"/>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4317732" y="6311900"/>
            <a:ext cx="2743200" cy="365125"/>
          </a:xfrm>
          <a:prstGeom prst="rect">
            <a:avLst/>
          </a:prstGeom>
        </p:spPr>
        <p:txBody>
          <a:bodyPr vert="horz" lIns="91440" tIns="45720" rIns="91440" bIns="45720" rtlCol="0" anchor="ctr"/>
          <a:lstStyle>
            <a:lvl1pPr algn="ctr">
              <a:defRPr sz="1200">
                <a:solidFill>
                  <a:schemeClr val="accent1"/>
                </a:solidFill>
              </a:defRPr>
            </a:lvl1pPr>
          </a:lstStyle>
          <a:p>
            <a:fld id="{0DB38D70-7134-4A42-9C4C-DFA2F8CC8AE0}" type="slidenum">
              <a:rPr lang="en-US" smtClean="0"/>
              <a:pPr/>
              <a:t>‹#›</a:t>
            </a:fld>
            <a:endParaRPr lang="en-US" dirty="0"/>
          </a:p>
        </p:txBody>
      </p:sp>
    </p:spTree>
    <p:extLst>
      <p:ext uri="{BB962C8B-B14F-4D97-AF65-F5344CB8AC3E}">
        <p14:creationId xmlns:p14="http://schemas.microsoft.com/office/powerpoint/2010/main" val="253294480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9" r:id="rId9"/>
    <p:sldLayoutId id="2147483693" r:id="rId10"/>
    <p:sldLayoutId id="2147483694" r:id="rId11"/>
    <p:sldLayoutId id="2147483695" r:id="rId12"/>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accent5"/>
        </a:buClr>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Clr>
          <a:schemeClr val="accent5"/>
        </a:buClr>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Clr>
          <a:schemeClr val="accent5"/>
        </a:buClr>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Clr>
          <a:schemeClr val="accent5"/>
        </a:buClr>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Clr>
          <a:schemeClr val="accent5"/>
        </a:buClr>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2.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8.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7.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30.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30.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30.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2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30.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3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6.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30.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2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0.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3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2.xml"/><Relationship Id="rId1" Type="http://schemas.openxmlformats.org/officeDocument/2006/relationships/slideLayout" Target="../slideLayouts/slideLayout3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6.xml"/><Relationship Id="rId1" Type="http://schemas.openxmlformats.org/officeDocument/2006/relationships/video" Target="https://www.youtube.com/embed/9iMGFqMmUFs" TargetMode="Externa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7.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8.xml"/><Relationship Id="rId5" Type="http://schemas.openxmlformats.org/officeDocument/2006/relationships/image" Target="../media/image10.jpe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8.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0" y="1539326"/>
            <a:ext cx="6776185" cy="1444625"/>
          </a:xfrm>
        </p:spPr>
        <p:txBody>
          <a:bodyPr>
            <a:normAutofit/>
          </a:bodyPr>
          <a:lstStyle/>
          <a:p>
            <a:pPr algn="ctr"/>
            <a:r>
              <a:rPr lang="en-US" sz="7200" dirty="0" smtClean="0">
                <a:solidFill>
                  <a:srgbClr val="153959"/>
                </a:solidFill>
                <a:latin typeface="Cambria" panose="02040503050406030204" pitchFamily="18" charset="0"/>
              </a:rPr>
              <a:t>Nutrition</a:t>
            </a:r>
            <a:endParaRPr lang="en-US" sz="7200" dirty="0">
              <a:latin typeface="Cambria" panose="02040503050406030204" pitchFamily="18" charset="0"/>
            </a:endParaRPr>
          </a:p>
        </p:txBody>
      </p:sp>
      <p:sp>
        <p:nvSpPr>
          <p:cNvPr id="3" name="Subtitle 2"/>
          <p:cNvSpPr>
            <a:spLocks noGrp="1"/>
          </p:cNvSpPr>
          <p:nvPr>
            <p:ph type="subTitle" idx="4294967295"/>
          </p:nvPr>
        </p:nvSpPr>
        <p:spPr>
          <a:xfrm>
            <a:off x="0" y="2831467"/>
            <a:ext cx="6776185" cy="1655763"/>
          </a:xfrm>
        </p:spPr>
        <p:txBody>
          <a:bodyPr/>
          <a:lstStyle/>
          <a:p>
            <a:pPr marL="0" indent="0" algn="ctr">
              <a:buNone/>
            </a:pPr>
            <a:r>
              <a:rPr lang="en-US" dirty="0" smtClean="0">
                <a:solidFill>
                  <a:srgbClr val="0D95AD"/>
                </a:solidFill>
              </a:rPr>
              <a:t>Illinois Human Performance Project</a:t>
            </a: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77120" y="454139"/>
            <a:ext cx="5074930" cy="6403861"/>
          </a:xfrm>
          <a:prstGeom prst="rect">
            <a:avLst/>
          </a:prstGeom>
        </p:spPr>
      </p:pic>
    </p:spTree>
    <p:extLst>
      <p:ext uri="{BB962C8B-B14F-4D97-AF65-F5344CB8AC3E}">
        <p14:creationId xmlns:p14="http://schemas.microsoft.com/office/powerpoint/2010/main" val="40173017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 Major Nutrients</a:t>
            </a:r>
            <a:endParaRPr lang="en-US" dirty="0"/>
          </a:p>
        </p:txBody>
      </p:sp>
      <p:sp>
        <p:nvSpPr>
          <p:cNvPr id="3" name="Content Placeholder 2"/>
          <p:cNvSpPr>
            <a:spLocks noGrp="1"/>
          </p:cNvSpPr>
          <p:nvPr>
            <p:ph sz="half" idx="1"/>
          </p:nvPr>
        </p:nvSpPr>
        <p:spPr>
          <a:xfrm>
            <a:off x="838200" y="1803400"/>
            <a:ext cx="11247120" cy="1793240"/>
          </a:xfrm>
        </p:spPr>
        <p:txBody>
          <a:bodyPr>
            <a:normAutofit/>
          </a:bodyPr>
          <a:lstStyle/>
          <a:p>
            <a:r>
              <a:rPr lang="en-US" sz="3200" dirty="0" smtClean="0"/>
              <a:t>Fats</a:t>
            </a:r>
          </a:p>
          <a:p>
            <a:pPr lvl="1"/>
            <a:r>
              <a:rPr lang="en-US" sz="2800" dirty="0" smtClean="0"/>
              <a:t>The body’s main form of stored energy</a:t>
            </a:r>
            <a:endParaRPr lang="en-US" sz="28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61760" y="2447540"/>
            <a:ext cx="5352299" cy="4096520"/>
          </a:xfrm>
          <a:prstGeom prst="rect">
            <a:avLst/>
          </a:prstGeom>
        </p:spPr>
      </p:pic>
    </p:spTree>
    <p:extLst>
      <p:ext uri="{BB962C8B-B14F-4D97-AF65-F5344CB8AC3E}">
        <p14:creationId xmlns:p14="http://schemas.microsoft.com/office/powerpoint/2010/main" val="2370551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89960" y="749794"/>
            <a:ext cx="5311144" cy="5306586"/>
          </a:xfrm>
          <a:prstGeom prst="rect">
            <a:avLst/>
          </a:prstGeom>
        </p:spPr>
      </p:pic>
    </p:spTree>
    <p:extLst>
      <p:ext uri="{BB962C8B-B14F-4D97-AF65-F5344CB8AC3E}">
        <p14:creationId xmlns:p14="http://schemas.microsoft.com/office/powerpoint/2010/main" val="87790518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Light Plate Day</a:t>
            </a:r>
            <a:endParaRPr lang="en-US" dirty="0"/>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t="16476"/>
          <a:stretch/>
        </p:blipFill>
        <p:spPr>
          <a:xfrm>
            <a:off x="1432560" y="1660488"/>
            <a:ext cx="9189976" cy="6946023"/>
          </a:xfrm>
          <a:prstGeom prst="rect">
            <a:avLst/>
          </a:prstGeom>
        </p:spPr>
      </p:pic>
    </p:spTree>
    <p:extLst>
      <p:ext uri="{BB962C8B-B14F-4D97-AF65-F5344CB8AC3E}">
        <p14:creationId xmlns:p14="http://schemas.microsoft.com/office/powerpoint/2010/main" val="291696218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Moderate Plate Day</a:t>
            </a:r>
            <a:endParaRPr lang="en-US" dirty="0"/>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t="18182"/>
          <a:stretch/>
        </p:blipFill>
        <p:spPr>
          <a:xfrm>
            <a:off x="1241613" y="1660488"/>
            <a:ext cx="9380923" cy="7041556"/>
          </a:xfrm>
          <a:prstGeom prst="rect">
            <a:avLst/>
          </a:prstGeom>
        </p:spPr>
      </p:pic>
    </p:spTree>
    <p:extLst>
      <p:ext uri="{BB962C8B-B14F-4D97-AF65-F5344CB8AC3E}">
        <p14:creationId xmlns:p14="http://schemas.microsoft.com/office/powerpoint/2010/main" val="28804477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Hard Plate Day</a:t>
            </a:r>
            <a:endParaRPr lang="en-US" dirty="0"/>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t="13445"/>
          <a:stretch/>
        </p:blipFill>
        <p:spPr>
          <a:xfrm>
            <a:off x="1859280" y="1774616"/>
            <a:ext cx="8763256" cy="7521788"/>
          </a:xfrm>
          <a:prstGeom prst="rect">
            <a:avLst/>
          </a:prstGeom>
        </p:spPr>
      </p:pic>
    </p:spTree>
    <p:extLst>
      <p:ext uri="{BB962C8B-B14F-4D97-AF65-F5344CB8AC3E}">
        <p14:creationId xmlns:p14="http://schemas.microsoft.com/office/powerpoint/2010/main" val="41903170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p:cNvSpPr>
            <a:spLocks noGrp="1"/>
          </p:cNvSpPr>
          <p:nvPr>
            <p:ph type="title"/>
          </p:nvPr>
        </p:nvSpPr>
        <p:spPr>
          <a:xfrm>
            <a:off x="388481" y="0"/>
            <a:ext cx="5875159" cy="2852737"/>
          </a:xfrm>
        </p:spPr>
        <p:txBody>
          <a:bodyPr/>
          <a:lstStyle/>
          <a:p>
            <a:r>
              <a:rPr lang="en-US" dirty="0" smtClean="0"/>
              <a:t>Activity: </a:t>
            </a:r>
            <a:br>
              <a:rPr lang="en-US" dirty="0" smtClean="0"/>
            </a:br>
            <a:r>
              <a:rPr lang="en-US" dirty="0" smtClean="0"/>
              <a:t>Creating Your Own Plate</a:t>
            </a:r>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70796" y="493777"/>
            <a:ext cx="7535276" cy="6364224"/>
          </a:xfrm>
          <a:prstGeom prst="rect">
            <a:avLst/>
          </a:prstGeom>
        </p:spPr>
      </p:pic>
    </p:spTree>
    <p:extLst>
      <p:ext uri="{BB962C8B-B14F-4D97-AF65-F5344CB8AC3E}">
        <p14:creationId xmlns:p14="http://schemas.microsoft.com/office/powerpoint/2010/main" val="252698235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Example: Creating My Plate</a:t>
            </a:r>
            <a:endParaRPr lang="en-US" dirty="0"/>
          </a:p>
        </p:txBody>
      </p:sp>
      <p:sp>
        <p:nvSpPr>
          <p:cNvPr id="5" name="Content Placeholder 4"/>
          <p:cNvSpPr>
            <a:spLocks noGrp="1"/>
          </p:cNvSpPr>
          <p:nvPr>
            <p:ph idx="1"/>
          </p:nvPr>
        </p:nvSpPr>
        <p:spPr>
          <a:xfrm>
            <a:off x="701040" y="1825625"/>
            <a:ext cx="11272786" cy="4351338"/>
          </a:xfrm>
        </p:spPr>
        <p:txBody>
          <a:bodyPr>
            <a:normAutofit/>
          </a:bodyPr>
          <a:lstStyle/>
          <a:p>
            <a:r>
              <a:rPr lang="en-US" sz="4000" b="1" dirty="0" smtClean="0"/>
              <a:t>Monday: Light Plate Day</a:t>
            </a:r>
          </a:p>
          <a:p>
            <a:pPr lvl="1"/>
            <a:r>
              <a:rPr lang="en-US" sz="3600" i="1" dirty="0" smtClean="0"/>
              <a:t>Breakfast:  </a:t>
            </a:r>
            <a:r>
              <a:rPr lang="en-US" sz="3600" dirty="0" smtClean="0"/>
              <a:t>1 apple cut into wedges with peanut </a:t>
            </a:r>
            <a:r>
              <a:rPr lang="en-US" sz="3600" dirty="0"/>
              <a:t>b</a:t>
            </a:r>
            <a:r>
              <a:rPr lang="en-US" sz="3600" dirty="0" smtClean="0"/>
              <a:t>utter, 1 slice of whole wheat toast, and 1 scrambled egg</a:t>
            </a:r>
          </a:p>
          <a:p>
            <a:pPr lvl="1"/>
            <a:r>
              <a:rPr lang="en-US" sz="3600" i="1" dirty="0" smtClean="0"/>
              <a:t>Lunch: </a:t>
            </a:r>
            <a:r>
              <a:rPr lang="en-US" sz="3600" dirty="0" smtClean="0"/>
              <a:t>Turkey sandwich (turkey, lettuce, tomato, mayo, 2 slices of whole wheat bread), baby carrots, and strawberries</a:t>
            </a:r>
          </a:p>
          <a:p>
            <a:pPr lvl="1"/>
            <a:r>
              <a:rPr lang="en-US" sz="3600" i="1" dirty="0" smtClean="0"/>
              <a:t>Snack: </a:t>
            </a:r>
            <a:r>
              <a:rPr lang="en-US" sz="3600" dirty="0" smtClean="0"/>
              <a:t>Goldfish and a cutie orange</a:t>
            </a:r>
          </a:p>
          <a:p>
            <a:pPr lvl="1"/>
            <a:r>
              <a:rPr lang="en-US" sz="3600" i="1" dirty="0" smtClean="0"/>
              <a:t>Dinner: </a:t>
            </a:r>
            <a:r>
              <a:rPr lang="en-US" sz="3600" dirty="0" smtClean="0"/>
              <a:t>Brown rice, chicken, and sautéed vegetables</a:t>
            </a:r>
            <a:endParaRPr lang="en-US" sz="3600" dirty="0"/>
          </a:p>
        </p:txBody>
      </p:sp>
    </p:spTree>
    <p:extLst>
      <p:ext uri="{BB962C8B-B14F-4D97-AF65-F5344CB8AC3E}">
        <p14:creationId xmlns:p14="http://schemas.microsoft.com/office/powerpoint/2010/main" val="33390297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p:cNvSpPr txBox="1">
            <a:spLocks/>
          </p:cNvSpPr>
          <p:nvPr/>
        </p:nvSpPr>
        <p:spPr>
          <a:xfrm>
            <a:off x="395014" y="1254034"/>
            <a:ext cx="5208952" cy="2852737"/>
          </a:xfrm>
          <a:prstGeom prst="rect">
            <a:avLst/>
          </a:prstGeom>
        </p:spPr>
        <p:txBody>
          <a:bodyPr vert="horz" lIns="91440" tIns="45720" rIns="91440" bIns="45720" rtlCol="0" anchor="b">
            <a:normAutofit fontScale="8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dirty="0" smtClean="0"/>
              <a:t>How Does Nutrition Connect to Other Science Modules?</a:t>
            </a:r>
            <a:endParaRPr lang="en-US" dirty="0"/>
          </a:p>
        </p:txBody>
      </p:sp>
      <p:sp>
        <p:nvSpPr>
          <p:cNvPr id="5" name="Text Placeholder 5"/>
          <p:cNvSpPr txBox="1">
            <a:spLocks/>
          </p:cNvSpPr>
          <p:nvPr/>
        </p:nvSpPr>
        <p:spPr>
          <a:xfrm>
            <a:off x="395015" y="4237401"/>
            <a:ext cx="5091386" cy="946037"/>
          </a:xfrm>
          <a:prstGeom prst="rect">
            <a:avLst/>
          </a:prstGeom>
        </p:spPr>
        <p:txBody>
          <a:bodyPr vert="horz" lIns="91440" tIns="45720" rIns="91440" bIns="45720" rtlCol="0">
            <a:normAutofit fontScale="92500" lnSpcReduction="10000"/>
          </a:bodyPr>
          <a:lstStyle>
            <a:lvl1pPr marL="0" indent="0" algn="ctr" defTabSz="914400" rtl="0" eaLnBrk="1" latinLnBrk="0" hangingPunct="1">
              <a:lnSpc>
                <a:spcPct val="90000"/>
              </a:lnSpc>
              <a:spcBef>
                <a:spcPts val="1000"/>
              </a:spcBef>
              <a:buClr>
                <a:schemeClr val="accent1"/>
              </a:buClr>
              <a:buFont typeface="Arial" panose="020B0604020202020204" pitchFamily="34" charset="0"/>
              <a:buNone/>
              <a:defRPr sz="2400" kern="1200">
                <a:solidFill>
                  <a:schemeClr val="accent1"/>
                </a:solidFill>
                <a:latin typeface="+mn-lt"/>
                <a:ea typeface="+mn-ea"/>
                <a:cs typeface="+mn-cs"/>
              </a:defRPr>
            </a:lvl1pPr>
            <a:lvl2pPr marL="457200" indent="0" algn="ctr" defTabSz="914400" rtl="0" eaLnBrk="1" latinLnBrk="0" hangingPunct="1">
              <a:lnSpc>
                <a:spcPct val="90000"/>
              </a:lnSpc>
              <a:spcBef>
                <a:spcPts val="500"/>
              </a:spcBef>
              <a:buClr>
                <a:schemeClr val="accent1"/>
              </a:buClr>
              <a:buFont typeface="Arial" panose="020B0604020202020204" pitchFamily="34" charset="0"/>
              <a:buNone/>
              <a:defRPr sz="2000" kern="1200">
                <a:solidFill>
                  <a:schemeClr val="tx2"/>
                </a:solidFill>
                <a:latin typeface="+mn-lt"/>
                <a:ea typeface="+mn-ea"/>
                <a:cs typeface="+mn-cs"/>
              </a:defRPr>
            </a:lvl2pPr>
            <a:lvl3pPr marL="914400" indent="0" algn="ctr" defTabSz="914400" rtl="0" eaLnBrk="1" latinLnBrk="0" hangingPunct="1">
              <a:lnSpc>
                <a:spcPct val="90000"/>
              </a:lnSpc>
              <a:spcBef>
                <a:spcPts val="500"/>
              </a:spcBef>
              <a:buClr>
                <a:schemeClr val="accent1"/>
              </a:buClr>
              <a:buFont typeface="Arial" panose="020B0604020202020204" pitchFamily="34" charset="0"/>
              <a:buNone/>
              <a:defRPr sz="1800" kern="1200">
                <a:solidFill>
                  <a:schemeClr val="tx2"/>
                </a:solidFill>
                <a:latin typeface="+mn-lt"/>
                <a:ea typeface="+mn-ea"/>
                <a:cs typeface="+mn-cs"/>
              </a:defRPr>
            </a:lvl3pPr>
            <a:lvl4pPr marL="1371600" indent="0" algn="ctr" defTabSz="914400" rtl="0" eaLnBrk="1" latinLnBrk="0" hangingPunct="1">
              <a:lnSpc>
                <a:spcPct val="90000"/>
              </a:lnSpc>
              <a:spcBef>
                <a:spcPts val="500"/>
              </a:spcBef>
              <a:buClr>
                <a:schemeClr val="accent1"/>
              </a:buClr>
              <a:buFont typeface="Arial" panose="020B0604020202020204" pitchFamily="34" charset="0"/>
              <a:buNone/>
              <a:defRPr sz="1600" kern="1200">
                <a:solidFill>
                  <a:schemeClr val="tx2"/>
                </a:solidFill>
                <a:latin typeface="+mn-lt"/>
                <a:ea typeface="+mn-ea"/>
                <a:cs typeface="+mn-cs"/>
              </a:defRPr>
            </a:lvl4pPr>
            <a:lvl5pPr marL="1828800" indent="0" algn="ctr" defTabSz="914400" rtl="0" eaLnBrk="1" latinLnBrk="0" hangingPunct="1">
              <a:lnSpc>
                <a:spcPct val="90000"/>
              </a:lnSpc>
              <a:spcBef>
                <a:spcPts val="500"/>
              </a:spcBef>
              <a:buClr>
                <a:schemeClr val="accent1"/>
              </a:buClr>
              <a:buFont typeface="Arial" panose="020B0604020202020204" pitchFamily="34" charset="0"/>
              <a:buNone/>
              <a:defRPr sz="1600" kern="1200">
                <a:solidFill>
                  <a:schemeClr val="tx2"/>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smtClean="0"/>
              <a:t>Learning how sleep, nutrition, mood and mindset, and chemical health are all interconnected</a:t>
            </a:r>
            <a:endParaRPr lang="en-US" dirty="0"/>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t="28222" r="30841"/>
          <a:stretch/>
        </p:blipFill>
        <p:spPr>
          <a:xfrm>
            <a:off x="6036770" y="380448"/>
            <a:ext cx="5682790" cy="7117632"/>
          </a:xfrm>
          <a:prstGeom prst="rect">
            <a:avLst/>
          </a:prstGeom>
        </p:spPr>
      </p:pic>
    </p:spTree>
    <p:extLst>
      <p:ext uri="{BB962C8B-B14F-4D97-AF65-F5344CB8AC3E}">
        <p14:creationId xmlns:p14="http://schemas.microsoft.com/office/powerpoint/2010/main" val="366671519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p:cNvSpPr>
            <a:spLocks noGrp="1"/>
          </p:cNvSpPr>
          <p:nvPr>
            <p:ph type="title"/>
          </p:nvPr>
        </p:nvSpPr>
        <p:spPr>
          <a:xfrm>
            <a:off x="400505" y="334925"/>
            <a:ext cx="10202779" cy="1325563"/>
          </a:xfrm>
        </p:spPr>
        <p:txBody>
          <a:bodyPr/>
          <a:lstStyle/>
          <a:p>
            <a:r>
              <a:rPr lang="en-US" dirty="0" smtClean="0"/>
              <a:t>Nutrition and Sleep</a:t>
            </a:r>
            <a:endParaRPr lang="en-US" dirty="0"/>
          </a:p>
        </p:txBody>
      </p:sp>
      <p:sp>
        <p:nvSpPr>
          <p:cNvPr id="4" name="TextBox 3"/>
          <p:cNvSpPr txBox="1"/>
          <p:nvPr/>
        </p:nvSpPr>
        <p:spPr>
          <a:xfrm>
            <a:off x="400504" y="1660488"/>
            <a:ext cx="11303815" cy="3170099"/>
          </a:xfrm>
          <a:prstGeom prst="rect">
            <a:avLst/>
          </a:prstGeom>
          <a:noFill/>
        </p:spPr>
        <p:txBody>
          <a:bodyPr wrap="square" rtlCol="0">
            <a:spAutoFit/>
          </a:bodyPr>
          <a:lstStyle/>
          <a:p>
            <a:r>
              <a:rPr lang="en-US" sz="4000" dirty="0" smtClean="0">
                <a:solidFill>
                  <a:schemeClr val="accent1"/>
                </a:solidFill>
              </a:rPr>
              <a:t>Eating heavy food after 8PM may contribute to difficulty falling asleep and an unrestful nights sleep. If you feel hunger cues later at night, choosing a carb and protein combination such as fruit and nuts or yogurt may help!</a:t>
            </a:r>
            <a:endParaRPr lang="en-US" sz="4000" dirty="0">
              <a:solidFill>
                <a:schemeClr val="accent1"/>
              </a:solidFill>
            </a:endParaRPr>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33540" r="32011" b="70446"/>
          <a:stretch/>
        </p:blipFill>
        <p:spPr>
          <a:xfrm>
            <a:off x="9532219" y="4277889"/>
            <a:ext cx="2454441" cy="2415679"/>
          </a:xfrm>
          <a:prstGeom prst="rect">
            <a:avLst/>
          </a:prstGeom>
        </p:spPr>
      </p:pic>
    </p:spTree>
    <p:extLst>
      <p:ext uri="{BB962C8B-B14F-4D97-AF65-F5344CB8AC3E}">
        <p14:creationId xmlns:p14="http://schemas.microsoft.com/office/powerpoint/2010/main" val="17288912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p:cNvSpPr>
            <a:spLocks noGrp="1"/>
          </p:cNvSpPr>
          <p:nvPr>
            <p:ph type="title"/>
          </p:nvPr>
        </p:nvSpPr>
        <p:spPr>
          <a:xfrm>
            <a:off x="400505" y="334925"/>
            <a:ext cx="10202779" cy="1325563"/>
          </a:xfrm>
        </p:spPr>
        <p:txBody>
          <a:bodyPr/>
          <a:lstStyle/>
          <a:p>
            <a:r>
              <a:rPr lang="en-US" dirty="0" smtClean="0"/>
              <a:t>Nutrition and Chemical Health</a:t>
            </a:r>
            <a:endParaRPr lang="en-US" dirty="0"/>
          </a:p>
        </p:txBody>
      </p:sp>
      <p:sp>
        <p:nvSpPr>
          <p:cNvPr id="4" name="TextBox 3"/>
          <p:cNvSpPr txBox="1"/>
          <p:nvPr/>
        </p:nvSpPr>
        <p:spPr>
          <a:xfrm>
            <a:off x="400504" y="1660488"/>
            <a:ext cx="11303815" cy="2554545"/>
          </a:xfrm>
          <a:prstGeom prst="rect">
            <a:avLst/>
          </a:prstGeom>
          <a:noFill/>
        </p:spPr>
        <p:txBody>
          <a:bodyPr wrap="square" rtlCol="0">
            <a:spAutoFit/>
          </a:bodyPr>
          <a:lstStyle/>
          <a:p>
            <a:r>
              <a:rPr lang="en-US" sz="4000" dirty="0" smtClean="0">
                <a:solidFill>
                  <a:schemeClr val="accent1"/>
                </a:solidFill>
              </a:rPr>
              <a:t>Substance use can impact your body’s ability to successfully absorb vitamins and minerals, maintain glucose levels, and process optimal sources of energy from healthy nutrients in food. </a:t>
            </a:r>
            <a:endParaRPr lang="en-US" sz="4000" dirty="0">
              <a:solidFill>
                <a:schemeClr val="accent1"/>
              </a:solidFill>
            </a:endParaRPr>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2009" t="13230" r="66842" b="54795"/>
          <a:stretch/>
        </p:blipFill>
        <p:spPr>
          <a:xfrm>
            <a:off x="9311640" y="4261241"/>
            <a:ext cx="2343603" cy="2442075"/>
          </a:xfrm>
          <a:prstGeom prst="rect">
            <a:avLst/>
          </a:prstGeom>
        </p:spPr>
      </p:pic>
    </p:spTree>
    <p:extLst>
      <p:ext uri="{BB962C8B-B14F-4D97-AF65-F5344CB8AC3E}">
        <p14:creationId xmlns:p14="http://schemas.microsoft.com/office/powerpoint/2010/main" val="25977527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400505" y="334925"/>
            <a:ext cx="10202779" cy="1325563"/>
          </a:xfrm>
        </p:spPr>
        <p:txBody>
          <a:bodyPr/>
          <a:lstStyle/>
          <a:p>
            <a:r>
              <a:rPr lang="en-US" dirty="0" smtClean="0"/>
              <a:t>Objectives:</a:t>
            </a:r>
            <a:endParaRPr lang="en-US" dirty="0"/>
          </a:p>
        </p:txBody>
      </p:sp>
      <p:sp>
        <p:nvSpPr>
          <p:cNvPr id="7" name="Content Placeholder 2"/>
          <p:cNvSpPr>
            <a:spLocks noGrp="1"/>
          </p:cNvSpPr>
          <p:nvPr>
            <p:ph idx="1"/>
          </p:nvPr>
        </p:nvSpPr>
        <p:spPr>
          <a:xfrm>
            <a:off x="798896" y="1741118"/>
            <a:ext cx="10934298" cy="4351338"/>
          </a:xfrm>
        </p:spPr>
        <p:txBody>
          <a:bodyPr>
            <a:normAutofit/>
          </a:bodyPr>
          <a:lstStyle/>
          <a:p>
            <a:pPr marL="0" indent="0">
              <a:buNone/>
            </a:pPr>
            <a:r>
              <a:rPr lang="en-US" dirty="0" smtClean="0"/>
              <a:t>After this training, participants will be able to:</a:t>
            </a:r>
          </a:p>
          <a:p>
            <a:r>
              <a:rPr lang="en-US" dirty="0" smtClean="0"/>
              <a:t>Explain the importance of discussing nutrition</a:t>
            </a:r>
          </a:p>
          <a:p>
            <a:r>
              <a:rPr lang="en-US" dirty="0" smtClean="0"/>
              <a:t>Understand the impact our nutrition has </a:t>
            </a:r>
            <a:r>
              <a:rPr lang="en-US" dirty="0"/>
              <a:t>on our </a:t>
            </a:r>
            <a:r>
              <a:rPr lang="en-US" dirty="0" smtClean="0"/>
              <a:t>bodies and well-being</a:t>
            </a:r>
          </a:p>
          <a:p>
            <a:r>
              <a:rPr lang="en-US" dirty="0" smtClean="0"/>
              <a:t>Develop </a:t>
            </a:r>
            <a:r>
              <a:rPr lang="en-US" dirty="0"/>
              <a:t>accountability within </a:t>
            </a:r>
            <a:r>
              <a:rPr lang="en-US" dirty="0" smtClean="0"/>
              <a:t>themselves</a:t>
            </a:r>
            <a:r>
              <a:rPr lang="en-US" dirty="0"/>
              <a:t>, </a:t>
            </a:r>
            <a:r>
              <a:rPr lang="en-US" dirty="0" smtClean="0"/>
              <a:t>their </a:t>
            </a:r>
            <a:r>
              <a:rPr lang="en-US" dirty="0"/>
              <a:t>group of peers, and as a leader</a:t>
            </a:r>
          </a:p>
          <a:p>
            <a:r>
              <a:rPr lang="en-US" dirty="0" smtClean="0"/>
              <a:t>Recognize different meal options for different daily physical activity</a:t>
            </a:r>
          </a:p>
          <a:p>
            <a:r>
              <a:rPr lang="en-US" dirty="0" smtClean="0"/>
              <a:t>Explain the interconnectedness of nutrition with other science modules discussed through the Human Performance Project</a:t>
            </a:r>
            <a:endParaRPr lang="en-US" dirty="0"/>
          </a:p>
        </p:txBody>
      </p:sp>
    </p:spTree>
    <p:extLst>
      <p:ext uri="{BB962C8B-B14F-4D97-AF65-F5344CB8AC3E}">
        <p14:creationId xmlns:p14="http://schemas.microsoft.com/office/powerpoint/2010/main" val="9147591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a:spLocks noGrp="1"/>
          </p:cNvSpPr>
          <p:nvPr>
            <p:ph type="title"/>
          </p:nvPr>
        </p:nvSpPr>
        <p:spPr>
          <a:xfrm>
            <a:off x="400505" y="334925"/>
            <a:ext cx="10202779" cy="1325563"/>
          </a:xfrm>
        </p:spPr>
        <p:txBody>
          <a:bodyPr/>
          <a:lstStyle/>
          <a:p>
            <a:r>
              <a:rPr lang="en-US" dirty="0" smtClean="0"/>
              <a:t>Nutrition and Mood and Mindset</a:t>
            </a:r>
            <a:endParaRPr lang="en-US" dirty="0"/>
          </a:p>
        </p:txBody>
      </p:sp>
      <p:sp>
        <p:nvSpPr>
          <p:cNvPr id="7" name="TextBox 6"/>
          <p:cNvSpPr txBox="1"/>
          <p:nvPr/>
        </p:nvSpPr>
        <p:spPr>
          <a:xfrm>
            <a:off x="400504" y="1660488"/>
            <a:ext cx="11303815" cy="3170099"/>
          </a:xfrm>
          <a:prstGeom prst="rect">
            <a:avLst/>
          </a:prstGeom>
          <a:noFill/>
        </p:spPr>
        <p:txBody>
          <a:bodyPr wrap="square" rtlCol="0">
            <a:spAutoFit/>
          </a:bodyPr>
          <a:lstStyle/>
          <a:p>
            <a:r>
              <a:rPr lang="en-US" sz="4000" dirty="0" smtClean="0">
                <a:solidFill>
                  <a:schemeClr val="accent1"/>
                </a:solidFill>
              </a:rPr>
              <a:t>Thinking about the future or something you are grateful for before choosing what to eat can increase the chance that you make a healthy food choice. The nutritional choices we make can equally impact how we feel.</a:t>
            </a:r>
            <a:endParaRPr lang="en-US" sz="4000" dirty="0">
              <a:solidFill>
                <a:schemeClr val="accent1"/>
              </a:solidFill>
            </a:endParaRPr>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43008" t="42060" r="30841" b="38729"/>
          <a:stretch/>
        </p:blipFill>
        <p:spPr>
          <a:xfrm>
            <a:off x="9116286" y="4084320"/>
            <a:ext cx="2973995" cy="2636520"/>
          </a:xfrm>
          <a:prstGeom prst="rect">
            <a:avLst/>
          </a:prstGeom>
        </p:spPr>
      </p:pic>
    </p:spTree>
    <p:extLst>
      <p:ext uri="{BB962C8B-B14F-4D97-AF65-F5344CB8AC3E}">
        <p14:creationId xmlns:p14="http://schemas.microsoft.com/office/powerpoint/2010/main" val="19151975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6"/>
          <p:cNvSpPr txBox="1">
            <a:spLocks/>
          </p:cNvSpPr>
          <p:nvPr/>
        </p:nvSpPr>
        <p:spPr>
          <a:xfrm>
            <a:off x="329034" y="222068"/>
            <a:ext cx="8134149" cy="219534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dirty="0" smtClean="0"/>
              <a:t>Culture and Accountability</a:t>
            </a:r>
            <a:endParaRPr lang="en-US" dirty="0"/>
          </a:p>
        </p:txBody>
      </p:sp>
      <p:sp>
        <p:nvSpPr>
          <p:cNvPr id="5" name="Text Placeholder 7"/>
          <p:cNvSpPr txBox="1">
            <a:spLocks/>
          </p:cNvSpPr>
          <p:nvPr/>
        </p:nvSpPr>
        <p:spPr>
          <a:xfrm>
            <a:off x="329034" y="2365954"/>
            <a:ext cx="8134149" cy="150018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Clr>
                <a:schemeClr val="accent1"/>
              </a:buClr>
              <a:buFont typeface="Arial" panose="020B0604020202020204" pitchFamily="34" charset="0"/>
              <a:buNone/>
              <a:defRPr sz="2400" kern="1200">
                <a:solidFill>
                  <a:schemeClr val="accent1"/>
                </a:solidFill>
                <a:latin typeface="+mn-lt"/>
                <a:ea typeface="+mn-ea"/>
                <a:cs typeface="+mn-cs"/>
              </a:defRPr>
            </a:lvl1pPr>
            <a:lvl2pPr marL="457200" indent="0" algn="ctr" defTabSz="914400" rtl="0" eaLnBrk="1" latinLnBrk="0" hangingPunct="1">
              <a:lnSpc>
                <a:spcPct val="90000"/>
              </a:lnSpc>
              <a:spcBef>
                <a:spcPts val="500"/>
              </a:spcBef>
              <a:buClr>
                <a:schemeClr val="accent1"/>
              </a:buClr>
              <a:buFont typeface="Arial" panose="020B0604020202020204" pitchFamily="34" charset="0"/>
              <a:buNone/>
              <a:defRPr sz="2000" kern="1200">
                <a:solidFill>
                  <a:schemeClr val="tx2"/>
                </a:solidFill>
                <a:latin typeface="+mn-lt"/>
                <a:ea typeface="+mn-ea"/>
                <a:cs typeface="+mn-cs"/>
              </a:defRPr>
            </a:lvl2pPr>
            <a:lvl3pPr marL="914400" indent="0" algn="ctr" defTabSz="914400" rtl="0" eaLnBrk="1" latinLnBrk="0" hangingPunct="1">
              <a:lnSpc>
                <a:spcPct val="90000"/>
              </a:lnSpc>
              <a:spcBef>
                <a:spcPts val="500"/>
              </a:spcBef>
              <a:buClr>
                <a:schemeClr val="accent1"/>
              </a:buClr>
              <a:buFont typeface="Arial" panose="020B0604020202020204" pitchFamily="34" charset="0"/>
              <a:buNone/>
              <a:defRPr sz="1800" kern="1200">
                <a:solidFill>
                  <a:schemeClr val="tx2"/>
                </a:solidFill>
                <a:latin typeface="+mn-lt"/>
                <a:ea typeface="+mn-ea"/>
                <a:cs typeface="+mn-cs"/>
              </a:defRPr>
            </a:lvl3pPr>
            <a:lvl4pPr marL="1371600" indent="0" algn="ctr" defTabSz="914400" rtl="0" eaLnBrk="1" latinLnBrk="0" hangingPunct="1">
              <a:lnSpc>
                <a:spcPct val="90000"/>
              </a:lnSpc>
              <a:spcBef>
                <a:spcPts val="500"/>
              </a:spcBef>
              <a:buClr>
                <a:schemeClr val="accent1"/>
              </a:buClr>
              <a:buFont typeface="Arial" panose="020B0604020202020204" pitchFamily="34" charset="0"/>
              <a:buNone/>
              <a:defRPr sz="1600" kern="1200">
                <a:solidFill>
                  <a:schemeClr val="tx2"/>
                </a:solidFill>
                <a:latin typeface="+mn-lt"/>
                <a:ea typeface="+mn-ea"/>
                <a:cs typeface="+mn-cs"/>
              </a:defRPr>
            </a:lvl4pPr>
            <a:lvl5pPr marL="1828800" indent="0" algn="ctr" defTabSz="914400" rtl="0" eaLnBrk="1" latinLnBrk="0" hangingPunct="1">
              <a:lnSpc>
                <a:spcPct val="90000"/>
              </a:lnSpc>
              <a:spcBef>
                <a:spcPts val="500"/>
              </a:spcBef>
              <a:buClr>
                <a:schemeClr val="accent1"/>
              </a:buClr>
              <a:buFont typeface="Arial" panose="020B0604020202020204" pitchFamily="34" charset="0"/>
              <a:buNone/>
              <a:defRPr sz="1600" kern="1200">
                <a:solidFill>
                  <a:schemeClr val="tx2"/>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dirty="0" smtClean="0"/>
              <a:t>Building Accountability and Conversation Tools</a:t>
            </a:r>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00324" y="1162594"/>
            <a:ext cx="5375742" cy="5695406"/>
          </a:xfrm>
          <a:prstGeom prst="rect">
            <a:avLst/>
          </a:prstGeom>
        </p:spPr>
      </p:pic>
    </p:spTree>
    <p:extLst>
      <p:ext uri="{BB962C8B-B14F-4D97-AF65-F5344CB8AC3E}">
        <p14:creationId xmlns:p14="http://schemas.microsoft.com/office/powerpoint/2010/main" val="11112342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p:cNvSpPr>
            <a:spLocks noGrp="1"/>
          </p:cNvSpPr>
          <p:nvPr>
            <p:ph type="title"/>
          </p:nvPr>
        </p:nvSpPr>
        <p:spPr>
          <a:xfrm>
            <a:off x="400505" y="334925"/>
            <a:ext cx="10202779" cy="1325563"/>
          </a:xfrm>
        </p:spPr>
        <p:txBody>
          <a:bodyPr/>
          <a:lstStyle/>
          <a:p>
            <a:r>
              <a:rPr lang="en-US" dirty="0" smtClean="0"/>
              <a:t>Culture and Accountability</a:t>
            </a:r>
            <a:endParaRPr lang="en-US" dirty="0"/>
          </a:p>
        </p:txBody>
      </p:sp>
      <p:sp>
        <p:nvSpPr>
          <p:cNvPr id="4" name="Content Placeholder 4"/>
          <p:cNvSpPr txBox="1">
            <a:spLocks/>
          </p:cNvSpPr>
          <p:nvPr/>
        </p:nvSpPr>
        <p:spPr>
          <a:xfrm>
            <a:off x="811959" y="1427609"/>
            <a:ext cx="10934298" cy="4320048"/>
          </a:xfrm>
          <a:prstGeom prst="rect">
            <a:avLst/>
          </a:prstGeom>
        </p:spPr>
        <p:txBody>
          <a:bodyPr>
            <a:normAutofit fontScale="92500"/>
          </a:bodyPr>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Font typeface="Arial" panose="020B0604020202020204" pitchFamily="34" charset="0"/>
              <a:buNone/>
            </a:pPr>
            <a:r>
              <a:rPr lang="en-US" sz="3400" i="1" dirty="0" smtClean="0">
                <a:solidFill>
                  <a:schemeClr val="accent1"/>
                </a:solidFill>
              </a:rPr>
              <a:t>To create a consistent culture and message people must: </a:t>
            </a:r>
            <a:endParaRPr lang="en-US" sz="3400" dirty="0" smtClean="0">
              <a:solidFill>
                <a:schemeClr val="accent1"/>
              </a:solidFill>
            </a:endParaRPr>
          </a:p>
          <a:p>
            <a:pPr>
              <a:lnSpc>
                <a:spcPct val="120000"/>
              </a:lnSpc>
            </a:pPr>
            <a:r>
              <a:rPr lang="en-US" sz="3400" b="1" dirty="0" smtClean="0"/>
              <a:t>Personal Accountability: </a:t>
            </a:r>
            <a:r>
              <a:rPr lang="en-US" sz="3200" dirty="0" smtClean="0">
                <a:solidFill>
                  <a:schemeClr val="accent4"/>
                </a:solidFill>
              </a:rPr>
              <a:t>First, make choices that will benefit your own personal outcome.</a:t>
            </a:r>
          </a:p>
          <a:p>
            <a:pPr>
              <a:lnSpc>
                <a:spcPct val="120000"/>
              </a:lnSpc>
            </a:pPr>
            <a:r>
              <a:rPr lang="en-US" sz="3400" b="1" dirty="0" smtClean="0"/>
              <a:t>Group Accountability: </a:t>
            </a:r>
            <a:r>
              <a:rPr lang="en-US" sz="3000" dirty="0" smtClean="0">
                <a:solidFill>
                  <a:schemeClr val="accent4"/>
                </a:solidFill>
              </a:rPr>
              <a:t>Second, remind your friends that what foods and drinks they put into their body will impact their performance too.</a:t>
            </a:r>
          </a:p>
          <a:p>
            <a:pPr>
              <a:lnSpc>
                <a:spcPct val="120000"/>
              </a:lnSpc>
            </a:pPr>
            <a:r>
              <a:rPr lang="en-US" sz="3400" b="1" dirty="0" smtClean="0"/>
              <a:t>Leadership Accountability: </a:t>
            </a:r>
            <a:r>
              <a:rPr lang="en-US" sz="3000" dirty="0" smtClean="0">
                <a:solidFill>
                  <a:schemeClr val="accent4"/>
                </a:solidFill>
              </a:rPr>
              <a:t>Third, help create an environment where healthy food and drink choices are easier.</a:t>
            </a:r>
            <a:endParaRPr lang="en-US" sz="2600" dirty="0"/>
          </a:p>
        </p:txBody>
      </p:sp>
    </p:spTree>
    <p:extLst>
      <p:ext uri="{BB962C8B-B14F-4D97-AF65-F5344CB8AC3E}">
        <p14:creationId xmlns:p14="http://schemas.microsoft.com/office/powerpoint/2010/main" val="106087773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p:cNvSpPr>
            <a:spLocks noGrp="1"/>
          </p:cNvSpPr>
          <p:nvPr>
            <p:ph type="title"/>
          </p:nvPr>
        </p:nvSpPr>
        <p:spPr>
          <a:xfrm>
            <a:off x="400505" y="334925"/>
            <a:ext cx="10202779" cy="1325563"/>
          </a:xfrm>
        </p:spPr>
        <p:txBody>
          <a:bodyPr/>
          <a:lstStyle/>
          <a:p>
            <a:r>
              <a:rPr lang="en-US" dirty="0" smtClean="0"/>
              <a:t>Daily Nutrition Log</a:t>
            </a:r>
            <a:endParaRPr lang="en-US" dirty="0"/>
          </a:p>
        </p:txBody>
      </p:sp>
      <p:sp>
        <p:nvSpPr>
          <p:cNvPr id="4" name="Content Placeholder 4"/>
          <p:cNvSpPr txBox="1">
            <a:spLocks/>
          </p:cNvSpPr>
          <p:nvPr/>
        </p:nvSpPr>
        <p:spPr>
          <a:xfrm>
            <a:off x="811959" y="1427609"/>
            <a:ext cx="4091117" cy="4320048"/>
          </a:xfrm>
          <a:prstGeom prst="rect">
            <a:avLst/>
          </a:prstGeom>
        </p:spPr>
        <p:txBody>
          <a:bodyPr>
            <a:normAutofit fontScale="92500" lnSpcReduction="10000"/>
          </a:bodyPr>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Font typeface="Arial" panose="020B0604020202020204" pitchFamily="34" charset="0"/>
              <a:buNone/>
            </a:pPr>
            <a:r>
              <a:rPr lang="en-US" sz="3400" i="1" dirty="0" smtClean="0">
                <a:solidFill>
                  <a:schemeClr val="accent1"/>
                </a:solidFill>
              </a:rPr>
              <a:t>To help you track your nutrition habits and factors that may contribute to it, use the Daily Nutrition Log handout to keep track of your food and beverage choices each day. </a:t>
            </a:r>
            <a:endParaRPr lang="en-US" sz="2600"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45480" y="775853"/>
            <a:ext cx="4413324" cy="5623560"/>
          </a:xfrm>
          <a:prstGeom prst="rect">
            <a:avLst/>
          </a:prstGeom>
          <a:ln>
            <a:solidFill>
              <a:schemeClr val="tx1"/>
            </a:solidFill>
          </a:ln>
        </p:spPr>
      </p:pic>
    </p:spTree>
    <p:extLst>
      <p:ext uri="{BB962C8B-B14F-4D97-AF65-F5344CB8AC3E}">
        <p14:creationId xmlns:p14="http://schemas.microsoft.com/office/powerpoint/2010/main" val="234674131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p:cNvSpPr>
          <p:nvPr/>
        </p:nvSpPr>
        <p:spPr>
          <a:xfrm>
            <a:off x="1909640" y="1236725"/>
            <a:ext cx="8134149" cy="285273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9600" smtClean="0"/>
              <a:t>Questions?</a:t>
            </a:r>
            <a:endParaRPr lang="en-US" sz="9600" dirty="0"/>
          </a:p>
        </p:txBody>
      </p:sp>
    </p:spTree>
    <p:extLst>
      <p:ext uri="{BB962C8B-B14F-4D97-AF65-F5344CB8AC3E}">
        <p14:creationId xmlns:p14="http://schemas.microsoft.com/office/powerpoint/2010/main" val="30537819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482558" y="4135701"/>
            <a:ext cx="5257800" cy="1015663"/>
          </a:xfrm>
          <a:prstGeom prst="rect">
            <a:avLst/>
          </a:prstGeom>
          <a:noFill/>
        </p:spPr>
        <p:txBody>
          <a:bodyPr wrap="square" rtlCol="0">
            <a:spAutoFit/>
          </a:bodyPr>
          <a:lstStyle/>
          <a:p>
            <a:pPr algn="ctr"/>
            <a:r>
              <a:rPr lang="en-US" sz="6000" dirty="0" smtClean="0"/>
              <a:t>Thank you!</a:t>
            </a:r>
            <a:endParaRPr lang="en-US" sz="6000" dirty="0"/>
          </a:p>
        </p:txBody>
      </p:sp>
      <p:pic>
        <p:nvPicPr>
          <p:cNvPr id="3" name="Picture 2"/>
          <p:cNvPicPr>
            <a:picLocks noChangeAspect="1"/>
          </p:cNvPicPr>
          <p:nvPr/>
        </p:nvPicPr>
        <p:blipFill>
          <a:blip r:embed="rId3"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2753868" y="538748"/>
            <a:ext cx="6900672" cy="3206496"/>
          </a:xfrm>
          <a:prstGeom prst="rect">
            <a:avLst/>
          </a:prstGeom>
        </p:spPr>
      </p:pic>
    </p:spTree>
    <p:extLst>
      <p:ext uri="{BB962C8B-B14F-4D97-AF65-F5344CB8AC3E}">
        <p14:creationId xmlns:p14="http://schemas.microsoft.com/office/powerpoint/2010/main" val="8404079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702629" y="727961"/>
            <a:ext cx="6516817" cy="285273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en-US" dirty="0" smtClean="0"/>
              <a:t>Why Should We Talk About Nutrition?</a:t>
            </a:r>
            <a:endParaRPr lang="en-US" dirty="0"/>
          </a:p>
        </p:txBody>
      </p:sp>
      <p:sp>
        <p:nvSpPr>
          <p:cNvPr id="5" name="Text Placeholder 2"/>
          <p:cNvSpPr txBox="1">
            <a:spLocks/>
          </p:cNvSpPr>
          <p:nvPr/>
        </p:nvSpPr>
        <p:spPr>
          <a:xfrm>
            <a:off x="5004980" y="3566137"/>
            <a:ext cx="6214467" cy="63872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Clr>
                <a:schemeClr val="accent1"/>
              </a:buClr>
              <a:buFont typeface="Arial" panose="020B0604020202020204" pitchFamily="34" charset="0"/>
              <a:buNone/>
              <a:defRPr sz="2400" kern="1200">
                <a:solidFill>
                  <a:schemeClr val="accent1"/>
                </a:solidFill>
                <a:latin typeface="+mn-lt"/>
                <a:ea typeface="+mn-ea"/>
                <a:cs typeface="+mn-cs"/>
              </a:defRPr>
            </a:lvl1pPr>
            <a:lvl2pPr marL="457200" indent="0" algn="ctr" defTabSz="914400" rtl="0" eaLnBrk="1" latinLnBrk="0" hangingPunct="1">
              <a:lnSpc>
                <a:spcPct val="90000"/>
              </a:lnSpc>
              <a:spcBef>
                <a:spcPts val="500"/>
              </a:spcBef>
              <a:buClr>
                <a:schemeClr val="accent1"/>
              </a:buClr>
              <a:buFont typeface="Arial" panose="020B0604020202020204" pitchFamily="34" charset="0"/>
              <a:buNone/>
              <a:defRPr sz="2000" kern="1200">
                <a:solidFill>
                  <a:schemeClr val="tx2"/>
                </a:solidFill>
                <a:latin typeface="+mn-lt"/>
                <a:ea typeface="+mn-ea"/>
                <a:cs typeface="+mn-cs"/>
              </a:defRPr>
            </a:lvl2pPr>
            <a:lvl3pPr marL="914400" indent="0" algn="ctr" defTabSz="914400" rtl="0" eaLnBrk="1" latinLnBrk="0" hangingPunct="1">
              <a:lnSpc>
                <a:spcPct val="90000"/>
              </a:lnSpc>
              <a:spcBef>
                <a:spcPts val="500"/>
              </a:spcBef>
              <a:buClr>
                <a:schemeClr val="accent1"/>
              </a:buClr>
              <a:buFont typeface="Arial" panose="020B0604020202020204" pitchFamily="34" charset="0"/>
              <a:buNone/>
              <a:defRPr sz="1800" kern="1200">
                <a:solidFill>
                  <a:schemeClr val="tx2"/>
                </a:solidFill>
                <a:latin typeface="+mn-lt"/>
                <a:ea typeface="+mn-ea"/>
                <a:cs typeface="+mn-cs"/>
              </a:defRPr>
            </a:lvl3pPr>
            <a:lvl4pPr marL="1371600" indent="0" algn="ctr" defTabSz="914400" rtl="0" eaLnBrk="1" latinLnBrk="0" hangingPunct="1">
              <a:lnSpc>
                <a:spcPct val="90000"/>
              </a:lnSpc>
              <a:spcBef>
                <a:spcPts val="500"/>
              </a:spcBef>
              <a:buClr>
                <a:schemeClr val="accent1"/>
              </a:buClr>
              <a:buFont typeface="Arial" panose="020B0604020202020204" pitchFamily="34" charset="0"/>
              <a:buNone/>
              <a:defRPr sz="1600" kern="1200">
                <a:solidFill>
                  <a:schemeClr val="tx2"/>
                </a:solidFill>
                <a:latin typeface="+mn-lt"/>
                <a:ea typeface="+mn-ea"/>
                <a:cs typeface="+mn-cs"/>
              </a:defRPr>
            </a:lvl4pPr>
            <a:lvl5pPr marL="1828800" indent="0" algn="ctr" defTabSz="914400" rtl="0" eaLnBrk="1" latinLnBrk="0" hangingPunct="1">
              <a:lnSpc>
                <a:spcPct val="90000"/>
              </a:lnSpc>
              <a:spcBef>
                <a:spcPts val="500"/>
              </a:spcBef>
              <a:buClr>
                <a:schemeClr val="accent1"/>
              </a:buClr>
              <a:buFont typeface="Arial" panose="020B0604020202020204" pitchFamily="34" charset="0"/>
              <a:buNone/>
              <a:defRPr sz="1600" kern="1200">
                <a:solidFill>
                  <a:schemeClr val="tx2"/>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US" dirty="0" smtClean="0"/>
              <a:t>The Importance of Nutrition</a:t>
            </a:r>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95475" y="2011680"/>
            <a:ext cx="4212547" cy="4821655"/>
          </a:xfrm>
          <a:prstGeom prst="rect">
            <a:avLst/>
          </a:prstGeom>
        </p:spPr>
      </p:pic>
    </p:spTree>
    <p:extLst>
      <p:ext uri="{BB962C8B-B14F-4D97-AF65-F5344CB8AC3E}">
        <p14:creationId xmlns:p14="http://schemas.microsoft.com/office/powerpoint/2010/main" val="11647812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00505" y="334925"/>
            <a:ext cx="10202779" cy="1325563"/>
          </a:xfrm>
        </p:spPr>
        <p:txBody>
          <a:bodyPr/>
          <a:lstStyle/>
          <a:p>
            <a:r>
              <a:rPr lang="en-US" dirty="0" smtClean="0"/>
              <a:t>Why Talking is Important!</a:t>
            </a:r>
            <a:endParaRPr lang="en-US" dirty="0"/>
          </a:p>
        </p:txBody>
      </p:sp>
      <p:sp>
        <p:nvSpPr>
          <p:cNvPr id="5" name="Content Placeholder 3"/>
          <p:cNvSpPr>
            <a:spLocks noGrp="1"/>
          </p:cNvSpPr>
          <p:nvPr>
            <p:ph idx="1"/>
          </p:nvPr>
        </p:nvSpPr>
        <p:spPr>
          <a:xfrm>
            <a:off x="798896" y="1741118"/>
            <a:ext cx="10934298" cy="4351338"/>
          </a:xfrm>
        </p:spPr>
        <p:txBody>
          <a:bodyPr>
            <a:normAutofit lnSpcReduction="10000"/>
          </a:bodyPr>
          <a:lstStyle/>
          <a:p>
            <a:pPr marL="0" indent="0">
              <a:buNone/>
            </a:pPr>
            <a:r>
              <a:rPr lang="en-US" sz="3600" b="1" dirty="0" smtClean="0">
                <a:solidFill>
                  <a:schemeClr val="accent1"/>
                </a:solidFill>
              </a:rPr>
              <a:t>Nutrition</a:t>
            </a:r>
          </a:p>
          <a:p>
            <a:r>
              <a:rPr lang="en-US" sz="3600" dirty="0" smtClean="0"/>
              <a:t>Influences your ability to perform</a:t>
            </a:r>
          </a:p>
          <a:p>
            <a:r>
              <a:rPr lang="en-US" sz="3600" dirty="0" smtClean="0"/>
              <a:t>Interconnected with so many other components of your life including sleep, mood and mindset, and chemical health</a:t>
            </a:r>
          </a:p>
          <a:p>
            <a:r>
              <a:rPr lang="en-US" sz="3600" dirty="0" smtClean="0"/>
              <a:t>Young people may not know all the answers about nutrition and it’s impact on the human body</a:t>
            </a:r>
          </a:p>
          <a:p>
            <a:r>
              <a:rPr lang="en-US" sz="3600" dirty="0" smtClean="0"/>
              <a:t>Makes a difference in achieving your goals</a:t>
            </a:r>
            <a:endParaRPr lang="en-US" sz="3600" dirty="0"/>
          </a:p>
        </p:txBody>
      </p:sp>
    </p:spTree>
    <p:extLst>
      <p:ext uri="{BB962C8B-B14F-4D97-AF65-F5344CB8AC3E}">
        <p14:creationId xmlns:p14="http://schemas.microsoft.com/office/powerpoint/2010/main" val="25071528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Hydration</a:t>
            </a:r>
            <a:endParaRPr lang="en-US" dirty="0"/>
          </a:p>
        </p:txBody>
      </p:sp>
      <p:pic>
        <p:nvPicPr>
          <p:cNvPr id="4" name="9iMGFqMmUFs"/>
          <p:cNvPicPr>
            <a:picLocks noGrp="1" noRot="1" noChangeAspect="1"/>
          </p:cNvPicPr>
          <p:nvPr>
            <p:ph idx="1"/>
            <a:videoFile r:link="rId1"/>
          </p:nvPr>
        </p:nvPicPr>
        <p:blipFill>
          <a:blip r:embed="rId4"/>
          <a:stretch>
            <a:fillRect/>
          </a:stretch>
        </p:blipFill>
        <p:spPr>
          <a:xfrm>
            <a:off x="1752283" y="1417320"/>
            <a:ext cx="8636000" cy="4857750"/>
          </a:xfrm>
          <a:prstGeom prst="rect">
            <a:avLst/>
          </a:prstGeom>
        </p:spPr>
      </p:pic>
    </p:spTree>
    <p:extLst>
      <p:ext uri="{BB962C8B-B14F-4D97-AF65-F5344CB8AC3E}">
        <p14:creationId xmlns:p14="http://schemas.microsoft.com/office/powerpoint/2010/main" val="5844218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p:cNvSpPr>
            <a:spLocks noGrp="1"/>
          </p:cNvSpPr>
          <p:nvPr>
            <p:ph type="title"/>
          </p:nvPr>
        </p:nvSpPr>
        <p:spPr>
          <a:xfrm>
            <a:off x="403721" y="-483217"/>
            <a:ext cx="5875159" cy="2852737"/>
          </a:xfrm>
        </p:spPr>
        <p:txBody>
          <a:bodyPr/>
          <a:lstStyle/>
          <a:p>
            <a:r>
              <a:rPr lang="en-US" dirty="0" smtClean="0"/>
              <a:t>Activity: Meme Creation</a:t>
            </a:r>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70796" y="493777"/>
            <a:ext cx="7535276" cy="6364224"/>
          </a:xfrm>
          <a:prstGeom prst="rect">
            <a:avLst/>
          </a:prstGeom>
        </p:spPr>
      </p:pic>
    </p:spTree>
    <p:extLst>
      <p:ext uri="{BB962C8B-B14F-4D97-AF65-F5344CB8AC3E}">
        <p14:creationId xmlns:p14="http://schemas.microsoft.com/office/powerpoint/2010/main" val="18346911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Meme Examples</a:t>
            </a:r>
            <a:endParaRPr lang="en-US" dirty="0"/>
          </a:p>
        </p:txBody>
      </p:sp>
      <p:pic>
        <p:nvPicPr>
          <p:cNvPr id="1026" name="Picture 2" descr="Yoda.Meme"/>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225675" y="1659249"/>
            <a:ext cx="3418699" cy="389182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drink more water memes"/>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bwMode="auto">
          <a:xfrm>
            <a:off x="3820326" y="2506662"/>
            <a:ext cx="4021569" cy="435133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drink more water meme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17847" y="1659249"/>
            <a:ext cx="3975179" cy="30458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07138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 Major Nutrients</a:t>
            </a:r>
            <a:endParaRPr lang="en-US" dirty="0"/>
          </a:p>
        </p:txBody>
      </p:sp>
      <p:sp>
        <p:nvSpPr>
          <p:cNvPr id="3" name="Content Placeholder 2"/>
          <p:cNvSpPr>
            <a:spLocks noGrp="1"/>
          </p:cNvSpPr>
          <p:nvPr>
            <p:ph sz="half" idx="1"/>
          </p:nvPr>
        </p:nvSpPr>
        <p:spPr>
          <a:xfrm>
            <a:off x="838200" y="1803400"/>
            <a:ext cx="11247120" cy="1793240"/>
          </a:xfrm>
        </p:spPr>
        <p:txBody>
          <a:bodyPr>
            <a:normAutofit/>
          </a:bodyPr>
          <a:lstStyle/>
          <a:p>
            <a:r>
              <a:rPr lang="en-US" sz="3200" dirty="0" smtClean="0"/>
              <a:t>Carbohydrates</a:t>
            </a:r>
          </a:p>
          <a:p>
            <a:pPr lvl="1"/>
            <a:r>
              <a:rPr lang="en-US" sz="2800" dirty="0" smtClean="0"/>
              <a:t>Your body’s main source of energy</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34450" y="2473448"/>
            <a:ext cx="5900940" cy="4075184"/>
          </a:xfrm>
          <a:prstGeom prst="rect">
            <a:avLst/>
          </a:prstGeom>
        </p:spPr>
      </p:pic>
    </p:spTree>
    <p:extLst>
      <p:ext uri="{BB962C8B-B14F-4D97-AF65-F5344CB8AC3E}">
        <p14:creationId xmlns:p14="http://schemas.microsoft.com/office/powerpoint/2010/main" val="3206228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 Major Nutrients</a:t>
            </a:r>
            <a:endParaRPr lang="en-US" dirty="0"/>
          </a:p>
        </p:txBody>
      </p:sp>
      <p:sp>
        <p:nvSpPr>
          <p:cNvPr id="3" name="Content Placeholder 2"/>
          <p:cNvSpPr>
            <a:spLocks noGrp="1"/>
          </p:cNvSpPr>
          <p:nvPr>
            <p:ph sz="half" idx="1"/>
          </p:nvPr>
        </p:nvSpPr>
        <p:spPr>
          <a:xfrm>
            <a:off x="838200" y="1803400"/>
            <a:ext cx="11247120" cy="1793240"/>
          </a:xfrm>
        </p:spPr>
        <p:txBody>
          <a:bodyPr>
            <a:normAutofit/>
          </a:bodyPr>
          <a:lstStyle/>
          <a:p>
            <a:r>
              <a:rPr lang="en-US" sz="3200" dirty="0"/>
              <a:t>Proteins</a:t>
            </a:r>
          </a:p>
          <a:p>
            <a:pPr lvl="1"/>
            <a:r>
              <a:rPr lang="en-US" sz="2800" dirty="0"/>
              <a:t>The building blocks of your </a:t>
            </a:r>
            <a:r>
              <a:rPr lang="en-US" sz="2800" dirty="0" smtClean="0"/>
              <a:t>body</a:t>
            </a:r>
            <a:endParaRPr lang="en-US" sz="2800"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61760" y="2345432"/>
            <a:ext cx="5196851" cy="4148336"/>
          </a:xfrm>
          <a:prstGeom prst="rect">
            <a:avLst/>
          </a:prstGeom>
        </p:spPr>
      </p:pic>
    </p:spTree>
    <p:extLst>
      <p:ext uri="{BB962C8B-B14F-4D97-AF65-F5344CB8AC3E}">
        <p14:creationId xmlns:p14="http://schemas.microsoft.com/office/powerpoint/2010/main" val="187229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LEEP Corner Theme">
  <a:themeElements>
    <a:clrScheme name="Navy HPP Background">
      <a:dk1>
        <a:srgbClr val="153959"/>
      </a:dk1>
      <a:lt1>
        <a:srgbClr val="A4DBE2"/>
      </a:lt1>
      <a:dk2>
        <a:srgbClr val="1F517F"/>
      </a:dk2>
      <a:lt2>
        <a:srgbClr val="FFFFFF"/>
      </a:lt2>
      <a:accent1>
        <a:srgbClr val="0095AD"/>
      </a:accent1>
      <a:accent2>
        <a:srgbClr val="4EB5C4"/>
      </a:accent2>
      <a:accent3>
        <a:srgbClr val="A4DBE2"/>
      </a:accent3>
      <a:accent4>
        <a:srgbClr val="FFFFFF"/>
      </a:accent4>
      <a:accent5>
        <a:srgbClr val="BDFFFD"/>
      </a:accent5>
      <a:accent6>
        <a:srgbClr val="D6EDF2"/>
      </a:accent6>
      <a:hlink>
        <a:srgbClr val="DCF2F4"/>
      </a:hlink>
      <a:folHlink>
        <a:srgbClr val="FFFFFF"/>
      </a:folHlink>
    </a:clrScheme>
    <a:fontScheme name="Human Performance Project">
      <a:majorFont>
        <a:latin typeface="Cambria"/>
        <a:ea typeface=""/>
        <a:cs typeface=""/>
      </a:majorFont>
      <a:minorFont>
        <a:latin typeface="Calibr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8" id="{F1094088-9D09-4392-8C95-1BA6124EDE52}" vid="{22F33E9B-BEB7-4909-AB17-07B573B447D2}"/>
    </a:ext>
  </a:extLst>
</a:theme>
</file>

<file path=ppt/theme/theme2.xml><?xml version="1.0" encoding="utf-8"?>
<a:theme xmlns:a="http://schemas.openxmlformats.org/drawingml/2006/main" name="MOOD &amp; MINDSET Corner Theme">
  <a:themeElements>
    <a:clrScheme name="Human Performance Project">
      <a:dk1>
        <a:srgbClr val="153959"/>
      </a:dk1>
      <a:lt1>
        <a:sysClr val="window" lastClr="FFFFFF"/>
      </a:lt1>
      <a:dk2>
        <a:srgbClr val="1F517F"/>
      </a:dk2>
      <a:lt2>
        <a:srgbClr val="DCF2F4"/>
      </a:lt2>
      <a:accent1>
        <a:srgbClr val="0095AD"/>
      </a:accent1>
      <a:accent2>
        <a:srgbClr val="4EB5C4"/>
      </a:accent2>
      <a:accent3>
        <a:srgbClr val="153959"/>
      </a:accent3>
      <a:accent4>
        <a:srgbClr val="1F517F"/>
      </a:accent4>
      <a:accent5>
        <a:srgbClr val="4B708A"/>
      </a:accent5>
      <a:accent6>
        <a:srgbClr val="A4DBE2"/>
      </a:accent6>
      <a:hlink>
        <a:srgbClr val="BDFFFD"/>
      </a:hlink>
      <a:folHlink>
        <a:srgbClr val="D6EDF2"/>
      </a:folHlink>
    </a:clrScheme>
    <a:fontScheme name="Human Performance Project">
      <a:majorFont>
        <a:latin typeface="Cambria"/>
        <a:ea typeface=""/>
        <a:cs typeface=""/>
      </a:majorFont>
      <a:minorFont>
        <a:latin typeface="Calibr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8" id="{F1094088-9D09-4392-8C95-1BA6124EDE52}" vid="{972F1E26-1A50-4E64-B123-F63CB065A6C0}"/>
    </a:ext>
  </a:extLst>
</a:theme>
</file>

<file path=ppt/theme/theme3.xml><?xml version="1.0" encoding="utf-8"?>
<a:theme xmlns:a="http://schemas.openxmlformats.org/drawingml/2006/main" name="NUTRITION Corner Theme">
  <a:themeElements>
    <a:clrScheme name="Light Blue HPP">
      <a:dk1>
        <a:srgbClr val="153959"/>
      </a:dk1>
      <a:lt1>
        <a:srgbClr val="DCF2F4"/>
      </a:lt1>
      <a:dk2>
        <a:srgbClr val="1F517F"/>
      </a:dk2>
      <a:lt2>
        <a:srgbClr val="4EB5C4"/>
      </a:lt2>
      <a:accent1>
        <a:srgbClr val="0095AD"/>
      </a:accent1>
      <a:accent2>
        <a:srgbClr val="1F517F"/>
      </a:accent2>
      <a:accent3>
        <a:srgbClr val="153959"/>
      </a:accent3>
      <a:accent4>
        <a:srgbClr val="1F517F"/>
      </a:accent4>
      <a:accent5>
        <a:srgbClr val="4B708A"/>
      </a:accent5>
      <a:accent6>
        <a:srgbClr val="A4DBE2"/>
      </a:accent6>
      <a:hlink>
        <a:srgbClr val="BDFFFD"/>
      </a:hlink>
      <a:folHlink>
        <a:srgbClr val="D6EDF2"/>
      </a:folHlink>
    </a:clrScheme>
    <a:fontScheme name="Human Performance Project">
      <a:majorFont>
        <a:latin typeface="Cambria"/>
        <a:ea typeface=""/>
        <a:cs typeface=""/>
      </a:majorFont>
      <a:minorFont>
        <a:latin typeface="Calibr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8" id="{F1094088-9D09-4392-8C95-1BA6124EDE52}" vid="{74747294-1BFF-40EF-B060-834EB53995DF}"/>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ACDCCD63326D64DB5D1A0924D0DB55A" ma:contentTypeVersion="12" ma:contentTypeDescription="Create a new document." ma:contentTypeScope="" ma:versionID="3c7184d35e44e2d24588b5eb5ffedbcb">
  <xsd:schema xmlns:xsd="http://www.w3.org/2001/XMLSchema" xmlns:xs="http://www.w3.org/2001/XMLSchema" xmlns:p="http://schemas.microsoft.com/office/2006/metadata/properties" xmlns:ns2="50398ab5-fd93-4037-be25-b53a66ef6db4" xmlns:ns3="6895ab1b-e75c-4f79-b0a1-1eee0a3226be" targetNamespace="http://schemas.microsoft.com/office/2006/metadata/properties" ma:root="true" ma:fieldsID="668635a197d1bcffcc4cc881db1074c0" ns2:_="" ns3:_="">
    <xsd:import namespace="50398ab5-fd93-4037-be25-b53a66ef6db4"/>
    <xsd:import namespace="6895ab1b-e75c-4f79-b0a1-1eee0a3226be"/>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Location" minOccurs="0"/>
                <xsd:element ref="ns2:MediaServiceGenerationTime" minOccurs="0"/>
                <xsd:element ref="ns2:MediaServiceEventHashCode" minOccurs="0"/>
                <xsd:element ref="ns3:SharedWithUsers" minOccurs="0"/>
                <xsd:element ref="ns3:SharedWithDetail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0398ab5-fd93-4037-be25-b53a66ef6db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895ab1b-e75c-4f79-b0a1-1eee0a3226be"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AF31A64-C81F-422A-B714-7B2F6BAA99D5}">
  <ds:schemaRefs>
    <ds:schemaRef ds:uri="http://schemas.microsoft.com/sharepoint/v3/contenttype/forms"/>
  </ds:schemaRefs>
</ds:datastoreItem>
</file>

<file path=customXml/itemProps2.xml><?xml version="1.0" encoding="utf-8"?>
<ds:datastoreItem xmlns:ds="http://schemas.openxmlformats.org/officeDocument/2006/customXml" ds:itemID="{A26C9FBE-D1F4-4A9E-AC9D-5F7D774BFF1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0398ab5-fd93-4037-be25-b53a66ef6db4"/>
    <ds:schemaRef ds:uri="6895ab1b-e75c-4f79-b0a1-1eee0a3226b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302B0C3-04D8-4688-9A01-ADB25890A753}">
  <ds:schemaRefs>
    <ds:schemaRef ds:uri="http://purl.org/dc/dcmitype/"/>
    <ds:schemaRef ds:uri="http://purl.org/dc/elements/1.1/"/>
    <ds:schemaRef ds:uri="http://www.w3.org/XML/1998/namespace"/>
    <ds:schemaRef ds:uri="http://schemas.microsoft.com/office/infopath/2007/PartnerControls"/>
    <ds:schemaRef ds:uri="http://schemas.microsoft.com/office/2006/documentManagement/types"/>
    <ds:schemaRef ds:uri="50398ab5-fd93-4037-be25-b53a66ef6db4"/>
    <ds:schemaRef ds:uri="http://schemas.openxmlformats.org/package/2006/metadata/core-properties"/>
    <ds:schemaRef ds:uri="http://schemas.microsoft.com/office/2006/metadata/properties"/>
    <ds:schemaRef ds:uri="http://purl.org/dc/terms/"/>
  </ds:schemaRefs>
</ds:datastoreItem>
</file>

<file path=docProps/app.xml><?xml version="1.0" encoding="utf-8"?>
<Properties xmlns="http://schemas.openxmlformats.org/officeDocument/2006/extended-properties" xmlns:vt="http://schemas.openxmlformats.org/officeDocument/2006/docPropsVTypes">
  <Template>MODULES Corners All Colors HPP Template</Template>
  <TotalTime>20116</TotalTime>
  <Words>2079</Words>
  <Application>Microsoft Office PowerPoint</Application>
  <PresentationFormat>Widescreen</PresentationFormat>
  <Paragraphs>186</Paragraphs>
  <Slides>25</Slides>
  <Notes>22</Notes>
  <HiddenSlides>0</HiddenSlides>
  <MMClips>1</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25</vt:i4>
      </vt:variant>
    </vt:vector>
  </HeadingPairs>
  <TitlesOfParts>
    <vt:vector size="32" baseType="lpstr">
      <vt:lpstr>Arial</vt:lpstr>
      <vt:lpstr>Calibri</vt:lpstr>
      <vt:lpstr>Calibri Light</vt:lpstr>
      <vt:lpstr>Cambria</vt:lpstr>
      <vt:lpstr>SLEEP Corner Theme</vt:lpstr>
      <vt:lpstr>MOOD &amp; MINDSET Corner Theme</vt:lpstr>
      <vt:lpstr>NUTRITION Corner Theme</vt:lpstr>
      <vt:lpstr>Nutrition</vt:lpstr>
      <vt:lpstr>Objectives:</vt:lpstr>
      <vt:lpstr>PowerPoint Presentation</vt:lpstr>
      <vt:lpstr>Why Talking is Important!</vt:lpstr>
      <vt:lpstr>Hydration</vt:lpstr>
      <vt:lpstr>Activity: Meme Creation</vt:lpstr>
      <vt:lpstr>Meme Examples</vt:lpstr>
      <vt:lpstr>3 Major Nutrients</vt:lpstr>
      <vt:lpstr>3 Major Nutrients</vt:lpstr>
      <vt:lpstr>3 Major Nutrients</vt:lpstr>
      <vt:lpstr>PowerPoint Presentation</vt:lpstr>
      <vt:lpstr>Light Plate Day</vt:lpstr>
      <vt:lpstr>Moderate Plate Day</vt:lpstr>
      <vt:lpstr>Hard Plate Day</vt:lpstr>
      <vt:lpstr>Activity:  Creating Your Own Plate</vt:lpstr>
      <vt:lpstr>Example: Creating My Plate</vt:lpstr>
      <vt:lpstr>PowerPoint Presentation</vt:lpstr>
      <vt:lpstr>Nutrition and Sleep</vt:lpstr>
      <vt:lpstr>Nutrition and Chemical Health</vt:lpstr>
      <vt:lpstr>Nutrition and Mood and Mindset</vt:lpstr>
      <vt:lpstr>PowerPoint Presentation</vt:lpstr>
      <vt:lpstr>Culture and Accountability</vt:lpstr>
      <vt:lpstr>Daily Nutrition Log</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Nutrition</dc:title>
  <dc:creator>Klingler, Kaira</dc:creator>
  <cp:lastModifiedBy>Klingler, Kaira</cp:lastModifiedBy>
  <cp:revision>20</cp:revision>
  <dcterms:created xsi:type="dcterms:W3CDTF">2019-12-19T17:41:55Z</dcterms:created>
  <dcterms:modified xsi:type="dcterms:W3CDTF">2020-01-07T17:48:55Z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0x0101000ACDCCD63326D64DB5D1A0924D0DB55A</vt:lpwstr>
  </property>
  <property fmtid="{D5CDD505-2E9C-101B-9397-08002B2CF9AE}" pid="3" name="Order">
    <vt:r8>1143000</vt:r8>
  </property>
</Properties>
</file>