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1"/>
  </p:notesMasterIdLst>
  <p:sldIdLst>
    <p:sldId id="257" r:id="rId7"/>
    <p:sldId id="273" r:id="rId8"/>
    <p:sldId id="258" r:id="rId9"/>
    <p:sldId id="275" r:id="rId10"/>
    <p:sldId id="262" r:id="rId11"/>
    <p:sldId id="296" r:id="rId12"/>
    <p:sldId id="293" r:id="rId13"/>
    <p:sldId id="294" r:id="rId14"/>
    <p:sldId id="276" r:id="rId15"/>
    <p:sldId id="287" r:id="rId16"/>
    <p:sldId id="259" r:id="rId17"/>
    <p:sldId id="288" r:id="rId18"/>
    <p:sldId id="269" r:id="rId19"/>
    <p:sldId id="270" r:id="rId20"/>
    <p:sldId id="271" r:id="rId21"/>
    <p:sldId id="272" r:id="rId22"/>
    <p:sldId id="295" r:id="rId23"/>
    <p:sldId id="292" r:id="rId24"/>
    <p:sldId id="291" r:id="rId25"/>
    <p:sldId id="264" r:id="rId26"/>
    <p:sldId id="261" r:id="rId27"/>
    <p:sldId id="279" r:id="rId28"/>
    <p:sldId id="280"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9EC"/>
    <a:srgbClr val="F7F86D"/>
    <a:srgbClr val="FFD966"/>
    <a:srgbClr val="E6E6E6"/>
    <a:srgbClr val="A4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120" autoAdjust="0"/>
  </p:normalViewPr>
  <p:slideViewPr>
    <p:cSldViewPr snapToGrid="0">
      <p:cViewPr varScale="1">
        <p:scale>
          <a:sx n="29" d="100"/>
          <a:sy n="29" d="100"/>
        </p:scale>
        <p:origin x="20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7853-F62A-4504-8CF9-094CCA0D70A7}"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3DBD6-B283-4513-A007-BFF47DD4A5EF}" type="slidenum">
              <a:rPr lang="en-US" smtClean="0"/>
              <a:t>‹#›</a:t>
            </a:fld>
            <a:endParaRPr lang="en-US"/>
          </a:p>
        </p:txBody>
      </p:sp>
    </p:spTree>
    <p:extLst>
      <p:ext uri="{BB962C8B-B14F-4D97-AF65-F5344CB8AC3E}">
        <p14:creationId xmlns:p14="http://schemas.microsoft.com/office/powerpoint/2010/main" val="42038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ubmed/923195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leepfoundation.org/sleep-topics/how-alcohol-affects-slee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tificamerican.com/article/q-a-why-is-blue-light-before-bedtime-bad-for-slee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bluelightexposed.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harvard.edu/staying-healthy/how-to-boost-your-immune-syste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training on Sleep!</a:t>
            </a:r>
            <a:r>
              <a:rPr lang="en-US" baseline="0" dirty="0" smtClean="0"/>
              <a:t> This training follows the sleep guide produced by the Illinois Human Performance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a:t>
            </a:fld>
            <a:endParaRPr lang="en-US"/>
          </a:p>
        </p:txBody>
      </p:sp>
    </p:spTree>
    <p:extLst>
      <p:ext uri="{BB962C8B-B14F-4D97-AF65-F5344CB8AC3E}">
        <p14:creationId xmlns:p14="http://schemas.microsoft.com/office/powerpoint/2010/main" val="57313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Resources:</a:t>
            </a:r>
          </a:p>
          <a:p>
            <a:r>
              <a:rPr lang="en-US" sz="1200" kern="1200" dirty="0" smtClean="0">
                <a:solidFill>
                  <a:schemeClr val="tx1"/>
                </a:solidFill>
                <a:effectLst/>
                <a:latin typeface="+mn-lt"/>
                <a:ea typeface="+mn-ea"/>
                <a:cs typeface="+mn-cs"/>
              </a:rPr>
              <a:t>https://newsinhealth.nih.gov/2013/04/sleep-it</a:t>
            </a:r>
          </a:p>
          <a:p>
            <a:r>
              <a:rPr lang="en-US" sz="1200" kern="1200" dirty="0" smtClean="0">
                <a:solidFill>
                  <a:schemeClr val="tx1"/>
                </a:solidFill>
                <a:effectLst/>
                <a:latin typeface="+mn-lt"/>
                <a:ea typeface="+mn-ea"/>
                <a:cs typeface="+mn-cs"/>
              </a:rPr>
              <a:t>http://www.educationalneuroscience.org.uk/resources/neuromyth-or-neurofact/well-rested-children-do-better-at-school/</a:t>
            </a:r>
          </a:p>
          <a:p>
            <a:r>
              <a:rPr lang="en-US" sz="1200" kern="1200" dirty="0" smtClean="0">
                <a:solidFill>
                  <a:schemeClr val="tx1"/>
                </a:solidFill>
                <a:effectLst/>
                <a:latin typeface="+mn-lt"/>
                <a:ea typeface="+mn-ea"/>
                <a:cs typeface="+mn-cs"/>
              </a:rPr>
              <a:t>https://www.health.harvard.edu/blog/sleep-helps-learning-memory-201202154265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https://www.acsh.org/news/2017/11/08/sleep-loss-causes-brain-activity-slow-study-shows-12118</a:t>
            </a:r>
          </a:p>
          <a:p>
            <a:r>
              <a:rPr lang="en-US" sz="1200" kern="1200" dirty="0" smtClean="0">
                <a:solidFill>
                  <a:schemeClr val="tx1"/>
                </a:solidFill>
                <a:effectLst/>
                <a:latin typeface="+mn-lt"/>
                <a:ea typeface="+mn-ea"/>
                <a:cs typeface="+mn-cs"/>
              </a:rPr>
              <a:t>http://healthysleep.med.harvard.edu/healthy/matters/consequences/sleep-performance-and-public-safety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10</a:t>
            </a:fld>
            <a:endParaRPr lang="en-US"/>
          </a:p>
        </p:txBody>
      </p:sp>
    </p:spTree>
    <p:extLst>
      <p:ext uri="{BB962C8B-B14F-4D97-AF65-F5344CB8AC3E}">
        <p14:creationId xmlns:p14="http://schemas.microsoft.com/office/powerpoint/2010/main" val="289456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Getting an adequate amount of sleep gives your body the chance to process new information so you remember it the next day on your test. Many</a:t>
            </a:r>
            <a:r>
              <a:rPr lang="en-US" sz="1200" baseline="0" dirty="0" smtClean="0">
                <a:solidFill>
                  <a:srgbClr val="4EB5C4"/>
                </a:solidFill>
              </a:rPr>
              <a:t> students think that pulling all-nighters will help them pass a test, but this is often not the case. </a:t>
            </a: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Students who pull all-nighters have greater difficulty concentrating and making decisions, as well as delayed reaction times, compared with classmates who get a full night’s sleep</a:t>
            </a:r>
            <a:r>
              <a:rPr lang="en-US" sz="1200" baseline="0" dirty="0" smtClean="0">
                <a:solidFill>
                  <a:srgbClr val="4EB5C4"/>
                </a:solidFill>
              </a:rPr>
              <a:t>. </a:t>
            </a:r>
            <a:r>
              <a:rPr lang="en-US" sz="1200" dirty="0" smtClean="0">
                <a:solidFill>
                  <a:srgbClr val="4EB5C4"/>
                </a:solidFill>
              </a:rPr>
              <a:t>A lack of sleep can worsen your memory, which means that all that time spent reviewing flash cards until 5:00 am could end up being a waste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People</a:t>
            </a:r>
            <a:r>
              <a:rPr lang="en-US" sz="1200" baseline="0" dirty="0" smtClean="0">
                <a:solidFill>
                  <a:srgbClr val="4EB5C4"/>
                </a:solidFill>
              </a:rPr>
              <a:t> may also sacrifice a good amount of sleep during the week, thinking that they can make it up by sleeping extra on the weekends. Research shows that it is very difficult to catch up on any sleep once it is repeatedly and chronically lost. The better option is to be organized, stick to a scheduled sleep routine, and make sleep a top priority!</a:t>
            </a: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https://www.sleep.org/articles/all-nighters-and-health/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https://onlinelibrary.wiley.com/doi/abs/10.1046/j.1365-2869.2003.00351.x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https://www.everydayhealth.com/sleep/study-reveals-why-all-nighters-may-dangerous-your-health/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http://healthysleep.med.harvard.edu/healthy/matters/benefits-of-sleep/learning-memory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EB5C4"/>
                </a:solidFill>
              </a:rPr>
              <a:t>https://sleep.med.harvard.edu/news/337/A+Catch+Up+Night+Of+Sleep+Not+Enough+to+Compensate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4EB5C4"/>
              </a:solidFill>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11</a:t>
            </a:fld>
            <a:endParaRPr lang="en-US"/>
          </a:p>
        </p:txBody>
      </p:sp>
    </p:spTree>
    <p:extLst>
      <p:ext uri="{BB962C8B-B14F-4D97-AF65-F5344CB8AC3E}">
        <p14:creationId xmlns:p14="http://schemas.microsoft.com/office/powerpoint/2010/main" val="96810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srgbClr val="D9D9D9"/>
                </a:solidFill>
              </a:rPr>
              <a:t>Sleep</a:t>
            </a:r>
            <a:r>
              <a:rPr lang="en-US" baseline="0" dirty="0" smtClean="0">
                <a:solidFill>
                  <a:srgbClr val="D9D9D9"/>
                </a:solidFill>
              </a:rPr>
              <a:t> can even impact our ability to operate a vehicle the following day. A lack of sleep the night before can be extremely dangerous if you are planning on driving.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rgbClr val="D9D9D9"/>
              </a:solidFill>
            </a:endParaRPr>
          </a:p>
          <a:p>
            <a:pPr marL="171450" indent="-171450">
              <a:buFont typeface="Arial" panose="020B0604020202020204" pitchFamily="34" charset="0"/>
              <a:buChar char="•"/>
            </a:pPr>
            <a:r>
              <a:rPr lang="en-US" dirty="0" smtClean="0"/>
              <a:t>The estimated crash risk associated with driving after only 4-5 hours of sleep compared with 7 hours or more is similar to the National Highway Traffic Safety Administration’s estimates of the crash risk associated with driving with a blood alcohol concentration (BAC) equal to or slightly over the legal limit for alcohol in the US (0.08), and the crash risk associated with having slept less than 4 hours of sleep is comparable to the crash risk associated with a BAC of roughly 0.12-0.15</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Resources:</a:t>
            </a:r>
          </a:p>
          <a:p>
            <a:pPr marL="0" indent="0">
              <a:buFont typeface="Arial" panose="020B0604020202020204" pitchFamily="34" charset="0"/>
              <a:buNone/>
            </a:pPr>
            <a:r>
              <a:rPr lang="en-US" dirty="0" smtClean="0"/>
              <a:t>https://www.nhtsa.gov/risky-driving/drowsy-driving</a:t>
            </a:r>
          </a:p>
          <a:p>
            <a:pPr marL="0" indent="0">
              <a:buFont typeface="Arial" panose="020B0604020202020204" pitchFamily="34" charset="0"/>
              <a:buNone/>
            </a:pPr>
            <a:r>
              <a:rPr lang="en-US" dirty="0" smtClean="0"/>
              <a:t>https://aaafoundation.org/acute-sleep-deprivation-risk-motor-vehicle-crash-involvement/</a:t>
            </a:r>
          </a:p>
        </p:txBody>
      </p:sp>
      <p:sp>
        <p:nvSpPr>
          <p:cNvPr id="4" name="Slide Number Placeholder 3"/>
          <p:cNvSpPr>
            <a:spLocks noGrp="1"/>
          </p:cNvSpPr>
          <p:nvPr>
            <p:ph type="sldNum" sz="quarter" idx="10"/>
          </p:nvPr>
        </p:nvSpPr>
        <p:spPr/>
        <p:txBody>
          <a:bodyPr/>
          <a:lstStyle/>
          <a:p>
            <a:fld id="{D163DBD6-B283-4513-A007-BFF47DD4A5EF}" type="slidenum">
              <a:rPr lang="en-US" smtClean="0"/>
              <a:t>12</a:t>
            </a:fld>
            <a:endParaRPr lang="en-US"/>
          </a:p>
        </p:txBody>
      </p:sp>
    </p:spTree>
    <p:extLst>
      <p:ext uri="{BB962C8B-B14F-4D97-AF65-F5344CB8AC3E}">
        <p14:creationId xmlns:p14="http://schemas.microsoft.com/office/powerpoint/2010/main" val="104772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Sleep, Mood and Mindset, Chemical Health, and Nutrition are all important</a:t>
            </a:r>
            <a:r>
              <a:rPr lang="en-US" sz="1200" kern="1200" baseline="0" dirty="0" smtClean="0">
                <a:solidFill>
                  <a:schemeClr val="tx1"/>
                </a:solidFill>
                <a:effectLst/>
                <a:latin typeface="+mn-lt"/>
                <a:ea typeface="+mn-ea"/>
                <a:cs typeface="+mn-cs"/>
              </a:rPr>
              <a:t> in their own ways, but are all </a:t>
            </a:r>
            <a:r>
              <a:rPr lang="en-US" sz="1200" kern="1200" dirty="0" smtClean="0">
                <a:solidFill>
                  <a:schemeClr val="tx1"/>
                </a:solidFill>
                <a:effectLst/>
                <a:latin typeface="+mn-lt"/>
                <a:ea typeface="+mn-ea"/>
                <a:cs typeface="+mn-cs"/>
              </a:rPr>
              <a:t>connected! The choices you make in one area of your life are actively impacting the choices you make in others. Here are a few ways that your sleep can interact with the other modules: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13</a:t>
            </a:fld>
            <a:endParaRPr lang="en-US"/>
          </a:p>
        </p:txBody>
      </p:sp>
    </p:spTree>
    <p:extLst>
      <p:ext uri="{BB962C8B-B14F-4D97-AF65-F5344CB8AC3E}">
        <p14:creationId xmlns:p14="http://schemas.microsoft.com/office/powerpoint/2010/main" val="280204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Researchers found that subjects who were limited to only 4.5 hours of sleep a night for one week reported feeling more stressed, angry, sad, and mentally exhausted. When the subjects resumed normal sleep, they reported a dramatic improvement in mood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Chronic insomnia may increase an individual's risk of developing a mood disorder, such as depression or anxiety. In one major study of 10,000 adults, people with insomnia were five times more likely to develop depression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smtClean="0">
                <a:solidFill>
                  <a:schemeClr val="tx1"/>
                </a:solidFill>
                <a:effectLst/>
                <a:latin typeface="+mn-lt"/>
                <a:ea typeface="+mn-ea"/>
                <a:cs typeface="+mn-cs"/>
              </a:rPr>
              <a:t>Resources:</a:t>
            </a:r>
            <a:r>
              <a:rPr lang="en-US" sz="1200" b="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err="1" smtClean="0">
                <a:solidFill>
                  <a:schemeClr val="tx1"/>
                </a:solidFill>
                <a:effectLst/>
                <a:latin typeface="+mn-lt"/>
                <a:ea typeface="+mn-ea"/>
                <a:cs typeface="+mn-cs"/>
              </a:rPr>
              <a:t>Dinges</a:t>
            </a:r>
            <a:r>
              <a:rPr lang="en-US" sz="1200" b="0" i="0" u="none" strike="noStrike" kern="1200" dirty="0" smtClean="0">
                <a:solidFill>
                  <a:schemeClr val="tx1"/>
                </a:solidFill>
                <a:effectLst/>
                <a:latin typeface="+mn-lt"/>
                <a:ea typeface="+mn-ea"/>
                <a:cs typeface="+mn-cs"/>
              </a:rPr>
              <a:t>, D. et al., </a:t>
            </a:r>
            <a:r>
              <a:rPr lang="en-US" sz="1200" b="0" i="1" u="sng" kern="1200" dirty="0" smtClean="0">
                <a:solidFill>
                  <a:schemeClr val="tx1"/>
                </a:solidFill>
                <a:effectLst/>
                <a:latin typeface="+mn-lt"/>
                <a:ea typeface="+mn-ea"/>
                <a:cs typeface="+mn-cs"/>
                <a:hlinkClick r:id="rId3" tooltip="Cumulative Sleepiness, Mood Disturbance, and Psychomotor Vigilance Decrements During a Week of Sleep Restricted to 4 – 5 Hours Per Night"/>
              </a:rPr>
              <a:t>Cumulative Sleepiness, Mood Disturbance, and Psychomotor Vigilance Decrements During a Week of Sleep Restricted to 4 – 5 Hours Per Night</a:t>
            </a:r>
            <a:r>
              <a:rPr lang="en-US" sz="1200" b="0" i="0" u="none" strike="noStrike" kern="1200" dirty="0" smtClean="0">
                <a:solidFill>
                  <a:schemeClr val="tx1"/>
                </a:solidFill>
                <a:effectLst/>
                <a:latin typeface="+mn-lt"/>
                <a:ea typeface="+mn-ea"/>
                <a:cs typeface="+mn-cs"/>
              </a:rPr>
              <a:t>, Sleep. 1997 Apr; 20 (4): 267–277.</a:t>
            </a: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smtClean="0">
                <a:solidFill>
                  <a:schemeClr val="tx1"/>
                </a:solidFill>
                <a:effectLst/>
                <a:latin typeface="+mn-lt"/>
                <a:ea typeface="+mn-ea"/>
                <a:cs typeface="+mn-cs"/>
              </a:rPr>
              <a:t>http://healthysleep.med.harvard.edu/need-sleep/whats-in-it-for-you/mood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63DBD6-B283-4513-A007-BFF47DD4A5EF}" type="slidenum">
              <a:rPr lang="en-US" smtClean="0"/>
              <a:t>14</a:t>
            </a:fld>
            <a:endParaRPr lang="en-US"/>
          </a:p>
        </p:txBody>
      </p:sp>
    </p:spTree>
    <p:extLst>
      <p:ext uri="{BB962C8B-B14F-4D97-AF65-F5344CB8AC3E}">
        <p14:creationId xmlns:p14="http://schemas.microsoft.com/office/powerpoint/2010/main" val="353668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Caffeine</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Unlike food and sleep, caffeine cannot replenish energy or prevent emotional fatigue.</a:t>
            </a:r>
          </a:p>
          <a:p>
            <a:pPr marL="457200" lvl="0" indent="-342900" algn="l" rtl="0">
              <a:spcBef>
                <a:spcPts val="0"/>
              </a:spcBef>
              <a:spcAft>
                <a:spcPts val="0"/>
              </a:spcAft>
              <a:buClr>
                <a:srgbClr val="FFFFFF"/>
              </a:buClr>
              <a:buSzPts val="1800"/>
              <a:buChar char="-"/>
            </a:pPr>
            <a:r>
              <a:rPr lang="en-US" dirty="0" smtClean="0">
                <a:solidFill>
                  <a:srgbClr val="FFFFFF"/>
                </a:solidFill>
              </a:rPr>
              <a:t>Adults should limit caffeine consumption to no more than about 200 mg to 300 mg per day, adolescents</a:t>
            </a:r>
            <a:r>
              <a:rPr lang="en-US" baseline="0" dirty="0" smtClean="0">
                <a:solidFill>
                  <a:srgbClr val="FFFFFF"/>
                </a:solidFill>
              </a:rPr>
              <a:t> to 100 mg, and younger children to none</a:t>
            </a:r>
            <a:r>
              <a:rPr lang="en-US" dirty="0" smtClean="0">
                <a:solidFill>
                  <a:srgbClr val="FFFFFF"/>
                </a:solidFill>
              </a:rPr>
              <a:t>. </a:t>
            </a:r>
          </a:p>
          <a:p>
            <a:pPr marL="457200" lvl="0" indent="-342900" algn="l" rtl="0">
              <a:spcBef>
                <a:spcPts val="0"/>
              </a:spcBef>
              <a:spcAft>
                <a:spcPts val="0"/>
              </a:spcAft>
              <a:buClr>
                <a:srgbClr val="FFFFFF"/>
              </a:buClr>
              <a:buSzPts val="1800"/>
              <a:buChar char="-"/>
            </a:pPr>
            <a:r>
              <a:rPr lang="en-US" dirty="0" smtClean="0">
                <a:solidFill>
                  <a:srgbClr val="FFFFFF"/>
                </a:solidFill>
              </a:rPr>
              <a:t>It is best to avoid caffeine in the late afternoon and evening</a:t>
            </a:r>
          </a:p>
          <a:p>
            <a:pPr marL="114300" lvl="0" indent="0" algn="l" rtl="0">
              <a:spcBef>
                <a:spcPts val="0"/>
              </a:spcBef>
              <a:spcAft>
                <a:spcPts val="0"/>
              </a:spcAft>
              <a:buClr>
                <a:srgbClr val="FFFFFF"/>
              </a:buClr>
              <a:buSzPts val="1800"/>
              <a:buNone/>
            </a:pPr>
            <a:endParaRPr lang="en-US"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Alcohol</a:t>
            </a:r>
            <a:r>
              <a:rPr lang="en-US" sz="1200" b="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Studies show that a moderate dose</a:t>
            </a:r>
            <a:r>
              <a:rPr lang="en-US" sz="1200" b="0" i="0" u="none" strike="noStrike" kern="1200" baseline="300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of alcohol consumed as much as 6 hours before bedtime can increase wakefulness during the second half of sleep. Alcohol</a:t>
            </a:r>
            <a:r>
              <a:rPr lang="en-US" sz="1200" b="0" i="0" u="none" strike="noStrike" kern="1200" baseline="0" dirty="0" smtClean="0">
                <a:solidFill>
                  <a:schemeClr val="tx1"/>
                </a:solidFill>
                <a:effectLst/>
                <a:latin typeface="+mn-lt"/>
                <a:ea typeface="+mn-ea"/>
                <a:cs typeface="+mn-cs"/>
              </a:rPr>
              <a:t> use can limit your ability to reach the restorative parts of sleep. It is best to avoid this substance completely.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https://uhs.umich.edu/caffeine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http://sleepeducation.org/news/2013/08/01/sleep-and-caffeine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http://jcsm.aasm.org/viewabstract.aspx?pid=29198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http://stm.sciencemag.org/content/7/305/305ra146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https://pubs.niaaa.nih.gov/publications/aa41.htm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smtClean="0">
                <a:solidFill>
                  <a:schemeClr val="tx1"/>
                </a:solidFill>
                <a:effectLst/>
                <a:latin typeface="+mn-lt"/>
                <a:ea typeface="+mn-ea"/>
                <a:cs typeface="+mn-cs"/>
                <a:hlinkClick r:id="rId3"/>
              </a:rPr>
              <a:t>https://sleepfoundation.org/sleep-topics/how-alcohol-affects-sleep</a:t>
            </a: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15</a:t>
            </a:fld>
            <a:endParaRPr lang="en-US"/>
          </a:p>
        </p:txBody>
      </p:sp>
    </p:spTree>
    <p:extLst>
      <p:ext uri="{BB962C8B-B14F-4D97-AF65-F5344CB8AC3E}">
        <p14:creationId xmlns:p14="http://schemas.microsoft.com/office/powerpoint/2010/main" val="94627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Studies find that the less people sleep, the more likely they are to be overweight or obese and prefer eating foods that are higher in calories and carbohydrates.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 number of hormones released during sleep also control the body’s use of energy: </a:t>
            </a:r>
            <a:r>
              <a:rPr lang="en-US" sz="1200" i="1" dirty="0" smtClean="0">
                <a:solidFill>
                  <a:schemeClr val="accent2"/>
                </a:solidFill>
              </a:rPr>
              <a:t>Leptin: appetite suppressor,</a:t>
            </a:r>
            <a:r>
              <a:rPr lang="en-US" sz="1200" i="1" baseline="0" dirty="0" smtClean="0">
                <a:solidFill>
                  <a:schemeClr val="accent2"/>
                </a:solidFill>
              </a:rPr>
              <a:t> </a:t>
            </a:r>
            <a:r>
              <a:rPr lang="en-US" sz="1200" i="1" dirty="0" smtClean="0">
                <a:solidFill>
                  <a:schemeClr val="accent2"/>
                </a:solidFill>
              </a:rPr>
              <a:t>Ghrelin: appetite stimulant</a:t>
            </a:r>
            <a:r>
              <a:rPr lang="en-US" sz="1200" b="0" kern="1200" dirty="0" smtClean="0">
                <a:solidFill>
                  <a:schemeClr val="tx1"/>
                </a:solidFill>
                <a:effectLst/>
                <a:latin typeface="+mn-lt"/>
                <a:ea typeface="+mn-ea"/>
                <a:cs typeface="+mn-cs"/>
              </a:rPr>
              <a:t>. </a:t>
            </a:r>
          </a:p>
          <a:p>
            <a:endParaRPr lang="en-US" dirty="0" smtClean="0"/>
          </a:p>
          <a:p>
            <a:r>
              <a:rPr lang="en-US" dirty="0" smtClean="0"/>
              <a:t>Resources:</a:t>
            </a:r>
          </a:p>
          <a:p>
            <a:r>
              <a:rPr lang="en-US" dirty="0" smtClean="0"/>
              <a:t>https://www.nhlbi.nih.gov/files/docs/public/sleep/healthy_sleep_atglance.pdf</a:t>
            </a:r>
          </a:p>
          <a:p>
            <a:r>
              <a:rPr lang="en-US" dirty="0" smtClean="0"/>
              <a:t>https://www.scientificamerican.com/article/sleep-deprivation-tied-to/</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16</a:t>
            </a:fld>
            <a:endParaRPr lang="en-US"/>
          </a:p>
        </p:txBody>
      </p:sp>
    </p:spTree>
    <p:extLst>
      <p:ext uri="{BB962C8B-B14F-4D97-AF65-F5344CB8AC3E}">
        <p14:creationId xmlns:p14="http://schemas.microsoft.com/office/powerpoint/2010/main" val="294843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reduce your blue light exposure, turn off your device before bed or leave</a:t>
            </a:r>
            <a:r>
              <a:rPr lang="en-US" sz="1200" b="0" i="0" u="none" strike="noStrike" kern="1200" baseline="0" dirty="0" smtClean="0">
                <a:solidFill>
                  <a:schemeClr val="tx1"/>
                </a:solidFill>
                <a:effectLst/>
                <a:latin typeface="+mn-lt"/>
                <a:ea typeface="+mn-ea"/>
                <a:cs typeface="+mn-cs"/>
              </a:rPr>
              <a:t> it in another room</a:t>
            </a:r>
            <a:r>
              <a:rPr lang="en-US" sz="1200" b="0" i="0" u="none" strike="noStrike" kern="1200" dirty="0" smtClean="0">
                <a:solidFill>
                  <a:schemeClr val="tx1"/>
                </a:solidFill>
                <a:effectLst/>
                <a:latin typeface="+mn-lt"/>
                <a:ea typeface="+mn-ea"/>
                <a:cs typeface="+mn-cs"/>
              </a:rPr>
              <a:t>. You can also dim the brightness on your device to limit your exposure to the bright light.</a:t>
            </a:r>
          </a:p>
          <a:p>
            <a:pPr rtl="0"/>
            <a:endParaRPr lang="en-US" sz="1200" b="0" i="0" u="sng" strike="noStrike" kern="1200" dirty="0" smtClean="0">
              <a:solidFill>
                <a:schemeClr val="tx1"/>
              </a:solidFill>
              <a:effectLst/>
              <a:latin typeface="+mn-lt"/>
              <a:ea typeface="+mn-ea"/>
              <a:cs typeface="+mn-cs"/>
              <a:hlinkClick r:id="rId3"/>
            </a:endParaRPr>
          </a:p>
          <a:p>
            <a:pPr rtl="0"/>
            <a:r>
              <a:rPr lang="en-US" sz="1200" b="0" i="0" u="sng" strike="noStrike" kern="1200" dirty="0" smtClean="0">
                <a:solidFill>
                  <a:schemeClr val="tx1"/>
                </a:solidFill>
                <a:effectLst/>
                <a:latin typeface="+mn-lt"/>
                <a:ea typeface="+mn-ea"/>
                <a:cs typeface="+mn-cs"/>
                <a:hlinkClick r:id="rId3"/>
              </a:rPr>
              <a:t>https://www.scientificamerican.com/article/q-a-why-is-blue-light-before-bedtime-bad-for-sleep/</a:t>
            </a:r>
            <a:r>
              <a:rPr lang="en-US" dirty="0" smtClean="0"/>
              <a:t/>
            </a:r>
            <a:br>
              <a:rPr lang="en-US" dirty="0" smtClean="0"/>
            </a:br>
            <a:r>
              <a:rPr lang="en-US" sz="1200" b="0" i="0" u="sng" strike="noStrike" kern="1200" dirty="0" smtClean="0">
                <a:solidFill>
                  <a:schemeClr val="tx1"/>
                </a:solidFill>
                <a:effectLst/>
                <a:latin typeface="+mn-lt"/>
                <a:ea typeface="+mn-ea"/>
                <a:cs typeface="+mn-cs"/>
                <a:hlinkClick r:id="rId4"/>
              </a:rPr>
              <a:t>http://www.bluelightexposed.com/</a:t>
            </a:r>
            <a:endParaRPr lang="en-US" sz="1200" b="0" i="0" u="sng" strike="noStrike" kern="1200" dirty="0" smtClean="0">
              <a:solidFill>
                <a:schemeClr val="tx1"/>
              </a:solidFill>
              <a:effectLst/>
              <a:latin typeface="+mn-lt"/>
              <a:ea typeface="+mn-ea"/>
              <a:cs typeface="+mn-cs"/>
            </a:endParaRPr>
          </a:p>
          <a:p>
            <a:pPr rtl="0"/>
            <a:endParaRPr lang="en-US" sz="1200" b="0" i="0" u="sng"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63DBD6-B283-4513-A007-BFF47DD4A5EF}" type="slidenum">
              <a:rPr lang="en-US" smtClean="0"/>
              <a:t>17</a:t>
            </a:fld>
            <a:endParaRPr lang="en-US"/>
          </a:p>
        </p:txBody>
      </p:sp>
    </p:spTree>
    <p:extLst>
      <p:ext uri="{BB962C8B-B14F-4D97-AF65-F5344CB8AC3E}">
        <p14:creationId xmlns:p14="http://schemas.microsoft.com/office/powerpoint/2010/main" val="3227681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Have sufficient</a:t>
            </a:r>
            <a:r>
              <a:rPr lang="en-US" sz="1200" b="1" i="0" u="none" strike="noStrike" kern="1200" baseline="0" dirty="0" smtClean="0">
                <a:solidFill>
                  <a:schemeClr val="tx1"/>
                </a:solidFill>
                <a:effectLst/>
                <a:latin typeface="+mn-lt"/>
                <a:ea typeface="+mn-ea"/>
                <a:cs typeface="+mn-cs"/>
              </a:rPr>
              <a:t> sunlight exposure:</a:t>
            </a:r>
            <a:r>
              <a:rPr lang="en-US" sz="1200" b="0" i="0" u="none" strike="noStrike" kern="1200" dirty="0" smtClean="0">
                <a:solidFill>
                  <a:schemeClr val="tx1"/>
                </a:solidFill>
                <a:effectLst/>
                <a:latin typeface="+mn-lt"/>
                <a:ea typeface="+mn-ea"/>
                <a:cs typeface="+mn-cs"/>
              </a:rPr>
              <a:t> Daylight is key to regulating daily sleep patterns. Try to get outside in natural sunlight for at least 30 minutes each day. If possible, wake up with the sun or use very bright lights in the morning. Sleep experts recommend that, if you have problems falling asleep, you should get an hour of exposure to morning sunlight and turn down the lights before bedtime.</a:t>
            </a:r>
            <a:endParaRPr lang="en-US" dirty="0" smtClean="0"/>
          </a:p>
          <a:p>
            <a:endParaRPr lang="en-US" dirty="0" smtClean="0"/>
          </a:p>
          <a:p>
            <a:r>
              <a:rPr lang="en-US" sz="1200" b="1" i="0" u="none" strike="noStrike" kern="1200" dirty="0" smtClean="0">
                <a:solidFill>
                  <a:schemeClr val="tx1"/>
                </a:solidFill>
                <a:effectLst/>
                <a:latin typeface="+mn-lt"/>
                <a:ea typeface="+mn-ea"/>
                <a:cs typeface="+mn-cs"/>
              </a:rPr>
              <a:t>Don't take naps after 3 p.m.:</a:t>
            </a:r>
            <a:r>
              <a:rPr lang="en-US" sz="1200" b="0" i="0" u="none" strike="noStrike" kern="1200" dirty="0" smtClean="0">
                <a:solidFill>
                  <a:schemeClr val="tx1"/>
                </a:solidFill>
                <a:effectLst/>
                <a:latin typeface="+mn-lt"/>
                <a:ea typeface="+mn-ea"/>
                <a:cs typeface="+mn-cs"/>
              </a:rPr>
              <a:t> Naps can help make up for lost sleep, but late afternoon naps can make it harder to fall asleep at night.</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Exercise is great, but not too late in the day:</a:t>
            </a:r>
            <a:r>
              <a:rPr lang="en-US" sz="1200" b="0" i="0" u="none" strike="noStrike" kern="1200" dirty="0" smtClean="0">
                <a:solidFill>
                  <a:schemeClr val="tx1"/>
                </a:solidFill>
                <a:effectLst/>
                <a:latin typeface="+mn-lt"/>
                <a:ea typeface="+mn-ea"/>
                <a:cs typeface="+mn-cs"/>
              </a:rPr>
              <a:t> Try to exercise at least 30 minutes on most days but not later than 2—3 hours before your bedtime.</a:t>
            </a:r>
            <a:endParaRPr lang="en-US" dirty="0" smtClean="0"/>
          </a:p>
          <a:p>
            <a:endParaRPr lang="en-US" dirty="0" smtClean="0"/>
          </a:p>
          <a:p>
            <a:r>
              <a:rPr lang="en-US" dirty="0" smtClean="0"/>
              <a:t>https://medlineplus.gov/magazine/issues/summer12/articles/summer12pg20.html</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18</a:t>
            </a:fld>
            <a:endParaRPr lang="en-US"/>
          </a:p>
        </p:txBody>
      </p:sp>
    </p:spTree>
    <p:extLst>
      <p:ext uri="{BB962C8B-B14F-4D97-AF65-F5344CB8AC3E}">
        <p14:creationId xmlns:p14="http://schemas.microsoft.com/office/powerpoint/2010/main" val="90298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Stick to a sleep schedule:</a:t>
            </a:r>
            <a:r>
              <a:rPr lang="en-US" sz="1200" b="0" i="0" u="none" strike="noStrike" kern="1200" dirty="0" smtClean="0">
                <a:solidFill>
                  <a:schemeClr val="tx1"/>
                </a:solidFill>
                <a:effectLst/>
                <a:latin typeface="+mn-lt"/>
                <a:ea typeface="+mn-ea"/>
                <a:cs typeface="+mn-cs"/>
              </a:rPr>
              <a:t> Go to bed and wake up at the same time each day. As creatures of habit, people have a hard time adjusting to changes in sleep patterns. Sleeping later on weekends won't fully make up for a lack of sleep during the week and will make it harder to wake up early on Monday morning.</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Relax before bed:</a:t>
            </a:r>
            <a:r>
              <a:rPr lang="en-US" sz="1200" b="0" i="0" u="none" strike="noStrike" kern="1200" dirty="0" smtClean="0">
                <a:solidFill>
                  <a:schemeClr val="tx1"/>
                </a:solidFill>
                <a:effectLst/>
                <a:latin typeface="+mn-lt"/>
                <a:ea typeface="+mn-ea"/>
                <a:cs typeface="+mn-cs"/>
              </a:rPr>
              <a:t> Don't overschedule your day so that no time is left for unwinding. A relaxing activity, such as reading or listening to music, should be part of your bedtime ritual.</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Don't lie in bed awake:</a:t>
            </a:r>
            <a:r>
              <a:rPr lang="en-US" sz="1200" b="0" i="0" u="none" strike="noStrike" kern="1200" dirty="0" smtClean="0">
                <a:solidFill>
                  <a:schemeClr val="tx1"/>
                </a:solidFill>
                <a:effectLst/>
                <a:latin typeface="+mn-lt"/>
                <a:ea typeface="+mn-ea"/>
                <a:cs typeface="+mn-cs"/>
              </a:rPr>
              <a:t> If you find yourself still awake after staying in bed for more than 20 minutes or if you are starting to feel anxious or worried, get up and do some relaxing activity until you feel sleepy. The anxiety of not being able to sleep can make it harder to fall asleep.</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Have a good sleeping environment:</a:t>
            </a:r>
            <a:r>
              <a:rPr lang="en-US" sz="1200" b="0" i="0" u="none" strike="noStrike" kern="1200" dirty="0" smtClean="0">
                <a:solidFill>
                  <a:schemeClr val="tx1"/>
                </a:solidFill>
                <a:effectLst/>
                <a:latin typeface="+mn-lt"/>
                <a:ea typeface="+mn-ea"/>
                <a:cs typeface="+mn-cs"/>
              </a:rPr>
              <a:t> Get rid of anything in your bedroom that might distract you from sleep, such as noises, bright lights, an uncomfortable bed, or warm temperatures. You sleep better if the temperature in the room is kept on the cool side. A TV, cell phone, or computer in the bedroom can be a distraction and deprive you of needed sleep. Having a comfortable mattress and pillow can help promote a good night's sleep. Individuals who have insomnia often watch the clock. Turn the clock's face out of view so you don't worry about the time while trying to fall asleep.</a:t>
            </a:r>
            <a:endParaRPr lang="en-US" dirty="0" smtClean="0"/>
          </a:p>
          <a:p>
            <a:endParaRPr lang="en-US" dirty="0" smtClean="0"/>
          </a:p>
          <a:p>
            <a:r>
              <a:rPr lang="en-US" dirty="0" smtClean="0"/>
              <a:t>https://medlineplus.gov/magazine/issues/summer12/articles/summer12pg20.html</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19</a:t>
            </a:fld>
            <a:endParaRPr lang="en-US"/>
          </a:p>
        </p:txBody>
      </p:sp>
    </p:spTree>
    <p:extLst>
      <p:ext uri="{BB962C8B-B14F-4D97-AF65-F5344CB8AC3E}">
        <p14:creationId xmlns:p14="http://schemas.microsoft.com/office/powerpoint/2010/main" val="199892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this training, we will take the opportunity to learn more about the importance of sleep, while providing interactive activities to understand how well we are sleeping and find ways to improve our sleep patterns. </a:t>
            </a:r>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a:t>
            </a:fld>
            <a:endParaRPr lang="en-US"/>
          </a:p>
        </p:txBody>
      </p:sp>
    </p:spTree>
    <p:extLst>
      <p:ext uri="{BB962C8B-B14F-4D97-AF65-F5344CB8AC3E}">
        <p14:creationId xmlns:p14="http://schemas.microsoft.com/office/powerpoint/2010/main" val="335703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Avoid large meals and beverages late at night:</a:t>
            </a:r>
            <a:r>
              <a:rPr lang="en-US" sz="1200" b="0" i="0" u="none" strike="noStrike" kern="1200" dirty="0" smtClean="0">
                <a:solidFill>
                  <a:schemeClr val="tx1"/>
                </a:solidFill>
                <a:effectLst/>
                <a:latin typeface="+mn-lt"/>
                <a:ea typeface="+mn-ea"/>
                <a:cs typeface="+mn-cs"/>
              </a:rPr>
              <a:t> A light snack is okay, but a large meal can cause indigestion that interferes with sleep. Drinking too many fluids at night can cause frequent awakenings to urinate.</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If possible, avoid medicines that delay or disrupt your sleep:</a:t>
            </a:r>
            <a:r>
              <a:rPr lang="en-US" sz="1200" b="0" i="0" u="none" strike="noStrike" kern="1200" dirty="0" smtClean="0">
                <a:solidFill>
                  <a:schemeClr val="tx1"/>
                </a:solidFill>
                <a:effectLst/>
                <a:latin typeface="+mn-lt"/>
                <a:ea typeface="+mn-ea"/>
                <a:cs typeface="+mn-cs"/>
              </a:rPr>
              <a:t> Some commonly prescribed heart, blood pressure, or asthma medications, as well as some over-the-counter and herbal remedies for coughs, colds, or allergies, can disrupt sleep patterns. If you have trouble sleeping, talk to your healthcare provider or pharmacist to see whether any drugs you're taking might be contributing to your insomnia and ask whether they can be taken at other times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Avoid caffeine and nicotine:</a:t>
            </a:r>
            <a:r>
              <a:rPr lang="en-US" sz="1200" b="0" i="0" u="none" strike="noStrike" kern="1200" dirty="0" smtClean="0">
                <a:solidFill>
                  <a:schemeClr val="tx1"/>
                </a:solidFill>
                <a:effectLst/>
                <a:latin typeface="+mn-lt"/>
                <a:ea typeface="+mn-ea"/>
                <a:cs typeface="+mn-cs"/>
              </a:rPr>
              <a:t> Coffee, colas, certain teas, and chocolate contain the stimulant caffeine, and its effects can take as long as 8 hours to wear off fully. Therefore, a cup of coffee in the late afternoon can make it hard for you to fall asleep at night. Nicotine is also a stimulant, often causing smokers to sleep only very lightly. In addition, smokers often wake up too early in the morning because of nicotine withdrawal.</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Avoid alcoholic drinks before bed:</a:t>
            </a:r>
            <a:r>
              <a:rPr lang="en-US" sz="1200" b="0" i="0" u="none" strike="noStrike" kern="1200" dirty="0" smtClean="0">
                <a:solidFill>
                  <a:schemeClr val="tx1"/>
                </a:solidFill>
                <a:effectLst/>
                <a:latin typeface="+mn-lt"/>
                <a:ea typeface="+mn-ea"/>
                <a:cs typeface="+mn-cs"/>
              </a:rPr>
              <a:t> Having a "nightcap" or alcoholic beverage before sleep may help you relax, but heavy use robs you of deep sleep and REM sleep, keeping you in the lighter stages of sleep. Heavy alcohol ingestion also may contribute to impairment in breathing at night. You also tend to wake up in the middle of the night when the effects of the alcohol have worn off.</a:t>
            </a:r>
            <a:endParaRPr lang="en-US" dirty="0" smtClean="0"/>
          </a:p>
          <a:p>
            <a:endParaRPr lang="en-US" dirty="0" smtClean="0"/>
          </a:p>
          <a:p>
            <a:r>
              <a:rPr lang="en-US" dirty="0" smtClean="0"/>
              <a:t>https://medlineplus.gov/magazine/issues/summer12/articles/summer12pg20.html</a:t>
            </a:r>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20</a:t>
            </a:fld>
            <a:endParaRPr lang="en-US"/>
          </a:p>
        </p:txBody>
      </p:sp>
    </p:spTree>
    <p:extLst>
      <p:ext uri="{BB962C8B-B14F-4D97-AF65-F5344CB8AC3E}">
        <p14:creationId xmlns:p14="http://schemas.microsoft.com/office/powerpoint/2010/main" val="174929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Building accountability:</a:t>
            </a:r>
            <a:endParaRPr lang="en-US" sz="1200" kern="1200" dirty="0" smtClean="0">
              <a:solidFill>
                <a:schemeClr val="tx1"/>
              </a:solidFill>
              <a:effectLst/>
              <a:latin typeface="+mn-lt"/>
              <a:ea typeface="+mn-ea"/>
              <a:cs typeface="+mn-cs"/>
            </a:endParaRPr>
          </a:p>
          <a:p>
            <a:pPr marL="0" lvl="0" indent="0" algn="l" rtl="0">
              <a:spcBef>
                <a:spcPts val="0"/>
              </a:spcBef>
              <a:spcAft>
                <a:spcPts val="0"/>
              </a:spcAft>
              <a:buNone/>
            </a:pPr>
            <a:r>
              <a:rPr lang="en-US" dirty="0" smtClean="0"/>
              <a:t>Many things might influence us to stay up late and skip sleep:</a:t>
            </a:r>
          </a:p>
          <a:p>
            <a:pPr marL="457200" lvl="0" indent="-342900" algn="l" rtl="0">
              <a:spcBef>
                <a:spcPts val="1600"/>
              </a:spcBef>
              <a:spcAft>
                <a:spcPts val="0"/>
              </a:spcAft>
              <a:buSzPts val="1800"/>
              <a:buChar char="●"/>
            </a:pPr>
            <a:r>
              <a:rPr lang="en-US" dirty="0" smtClean="0"/>
              <a:t>Friends, social interactions</a:t>
            </a:r>
          </a:p>
          <a:p>
            <a:pPr marL="457200" lvl="0" indent="-342900" algn="l" rtl="0">
              <a:spcBef>
                <a:spcPts val="0"/>
              </a:spcBef>
              <a:spcAft>
                <a:spcPts val="0"/>
              </a:spcAft>
              <a:buSzPts val="1800"/>
              <a:buChar char="●"/>
            </a:pPr>
            <a:r>
              <a:rPr lang="en-US" dirty="0" smtClean="0"/>
              <a:t>Homework, studying, work</a:t>
            </a:r>
          </a:p>
          <a:p>
            <a:pPr marL="457200" lvl="0" indent="-342900" algn="l" rtl="0">
              <a:spcBef>
                <a:spcPts val="0"/>
              </a:spcBef>
              <a:spcAft>
                <a:spcPts val="0"/>
              </a:spcAft>
              <a:buSzPts val="1800"/>
              <a:buChar char="●"/>
            </a:pPr>
            <a:r>
              <a:rPr lang="en-US" dirty="0" smtClean="0"/>
              <a:t>Electronic media: watching TV, cell phone use (social media), video games</a:t>
            </a:r>
          </a:p>
          <a:p>
            <a:pPr marL="0" lvl="0" indent="0" algn="l" rtl="0">
              <a:spcBef>
                <a:spcPts val="1600"/>
              </a:spcBef>
              <a:spcAft>
                <a:spcPts val="0"/>
              </a:spcAft>
              <a:buNone/>
            </a:pPr>
            <a:r>
              <a:rPr lang="en-US" dirty="0" smtClean="0"/>
              <a:t>When it comes to being healthy, we have to make sacrifices in other aspects of our life and align our priorities in a way that helps us achieve optimal performance.</a:t>
            </a:r>
          </a:p>
          <a:p>
            <a:pPr marL="0" lvl="0" indent="0" algn="l" rtl="0">
              <a:spcBef>
                <a:spcPts val="1600"/>
              </a:spcBef>
              <a:spcAft>
                <a:spcPts val="0"/>
              </a:spcAft>
              <a:buNone/>
            </a:pPr>
            <a:r>
              <a:rPr lang="en-US" b="1" dirty="0" smtClean="0"/>
              <a:t>There are only 24 hours in a day, but we must make time for 8 hours of sleep!</a:t>
            </a:r>
          </a:p>
          <a:p>
            <a:pPr marL="0" lvl="0" indent="0" algn="l" rtl="0">
              <a:spcBef>
                <a:spcPts val="1600"/>
              </a:spcBef>
              <a:spcAft>
                <a:spcPts val="0"/>
              </a:spcAft>
              <a:buNone/>
            </a:pPr>
            <a:endParaRPr lang="en-US" b="1" dirty="0" smtClean="0"/>
          </a:p>
          <a:p>
            <a:pPr marL="0" lvl="0" indent="0" algn="l" rtl="0">
              <a:spcBef>
                <a:spcPts val="1600"/>
              </a:spcBef>
              <a:spcAft>
                <a:spcPts val="0"/>
              </a:spcAft>
              <a:buNone/>
            </a:pPr>
            <a:r>
              <a:rPr lang="en-US" b="0" dirty="0" smtClean="0"/>
              <a:t>(Pass</a:t>
            </a:r>
            <a:r>
              <a:rPr lang="en-US" b="0" baseline="0" dirty="0" smtClean="0"/>
              <a:t> out handout on sleep tips)</a:t>
            </a:r>
            <a:endParaRPr lang="en-US" b="0"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21</a:t>
            </a:fld>
            <a:endParaRPr lang="en-US"/>
          </a:p>
        </p:txBody>
      </p:sp>
    </p:spTree>
    <p:extLst>
      <p:ext uri="{BB962C8B-B14F-4D97-AF65-F5344CB8AC3E}">
        <p14:creationId xmlns:p14="http://schemas.microsoft.com/office/powerpoint/2010/main" val="395090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i="0" dirty="0" smtClean="0"/>
              <a:t>To create a consistent culture and message people must: </a:t>
            </a:r>
          </a:p>
          <a:p>
            <a:pPr>
              <a:lnSpc>
                <a:spcPct val="120000"/>
              </a:lnSpc>
            </a:pPr>
            <a:r>
              <a:rPr lang="en-US" sz="1200" b="1" dirty="0" smtClean="0">
                <a:solidFill>
                  <a:schemeClr val="accent4"/>
                </a:solidFill>
              </a:rPr>
              <a:t>Personal Accountability: </a:t>
            </a:r>
            <a:r>
              <a:rPr lang="en-US" sz="1200" dirty="0" smtClean="0">
                <a:solidFill>
                  <a:schemeClr val="accent4"/>
                </a:solidFill>
              </a:rPr>
              <a:t>First, strive to have a positive and optimistic personal viewpoint on life, the activities you are involved with, and those that you spend time with. Being positive and supportive around others demonstrates an ideal mindset for all. </a:t>
            </a:r>
          </a:p>
          <a:p>
            <a:pPr>
              <a:lnSpc>
                <a:spcPct val="120000"/>
              </a:lnSpc>
            </a:pPr>
            <a:r>
              <a:rPr lang="en-US" sz="1200" b="1" dirty="0" smtClean="0">
                <a:solidFill>
                  <a:schemeClr val="accent4"/>
                </a:solidFill>
              </a:rPr>
              <a:t>Group Accountability: </a:t>
            </a:r>
            <a:r>
              <a:rPr lang="en-US" sz="1200" dirty="0" smtClean="0">
                <a:solidFill>
                  <a:schemeClr val="accent4"/>
                </a:solidFill>
              </a:rPr>
              <a:t>Second, encourage others to live out an uplifting and supportive mindset to influence those around them. Your influence can help them see that their attitude and behaviors impact others and they have the power to shape the mindset of those around them.</a:t>
            </a:r>
          </a:p>
          <a:p>
            <a:pPr>
              <a:lnSpc>
                <a:spcPct val="120000"/>
              </a:lnSpc>
            </a:pPr>
            <a:r>
              <a:rPr lang="en-US" sz="1200" b="1" dirty="0" smtClean="0">
                <a:solidFill>
                  <a:schemeClr val="accent4"/>
                </a:solidFill>
              </a:rPr>
              <a:t>Leadership Accountability: </a:t>
            </a:r>
            <a:r>
              <a:rPr lang="en-US" sz="1200" dirty="0" smtClean="0">
                <a:solidFill>
                  <a:schemeClr val="accent4"/>
                </a:solidFill>
              </a:rPr>
              <a:t>Third, show others how they too can empower their peers to maintain this positive lifestyle. You can educate others about the impact of positive mood and mindset on performance so they understand the value of this approach. Then, they too can practice personal, group, and leadership accountability to help influence a strong, supportive culture.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22</a:t>
            </a:fld>
            <a:endParaRPr lang="en-US"/>
          </a:p>
        </p:txBody>
      </p:sp>
    </p:spTree>
    <p:extLst>
      <p:ext uri="{BB962C8B-B14F-4D97-AF65-F5344CB8AC3E}">
        <p14:creationId xmlns:p14="http://schemas.microsoft.com/office/powerpoint/2010/main" val="252765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24</a:t>
            </a:fld>
            <a:endParaRPr lang="en-US"/>
          </a:p>
        </p:txBody>
      </p:sp>
    </p:spTree>
    <p:extLst>
      <p:ext uri="{BB962C8B-B14F-4D97-AF65-F5344CB8AC3E}">
        <p14:creationId xmlns:p14="http://schemas.microsoft.com/office/powerpoint/2010/main" val="117864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 a</a:t>
            </a:r>
            <a:r>
              <a:rPr lang="en-US" i="1" baseline="0" dirty="0" smtClean="0"/>
              <a:t> piece of flip-chart paper, write down thoughts and ideas of participants as to why they think students should talk about sleep.</a:t>
            </a:r>
          </a:p>
          <a:p>
            <a:endParaRPr lang="en-US" i="1" baseline="0" dirty="0" smtClean="0"/>
          </a:p>
          <a:p>
            <a:r>
              <a:rPr lang="en-US" i="1" baseline="0" dirty="0" smtClean="0"/>
              <a:t>If they are struggling with coming up with ideas, mention the following suggestions:</a:t>
            </a:r>
          </a:p>
          <a:p>
            <a:pPr marL="171450" indent="-171450">
              <a:buFont typeface="Arial" panose="020B0604020202020204" pitchFamily="34" charset="0"/>
              <a:buChar char="•"/>
            </a:pPr>
            <a:r>
              <a:rPr lang="en-US" i="1" baseline="0" dirty="0" smtClean="0"/>
              <a:t>To maintain positive lifestyles and well-being</a:t>
            </a:r>
          </a:p>
          <a:p>
            <a:pPr marL="171450" indent="-171450">
              <a:buFont typeface="Arial" panose="020B0604020202020204" pitchFamily="34" charset="0"/>
              <a:buChar char="•"/>
            </a:pPr>
            <a:r>
              <a:rPr lang="en-US" i="1" baseline="0" dirty="0" smtClean="0"/>
              <a:t>To recognize the standards that coaches, teachers, and parents place on young people</a:t>
            </a:r>
          </a:p>
          <a:p>
            <a:pPr marL="171450" indent="-171450">
              <a:buFont typeface="Arial" panose="020B0604020202020204" pitchFamily="34" charset="0"/>
              <a:buChar char="•"/>
            </a:pPr>
            <a:r>
              <a:rPr lang="en-US" i="1" baseline="0" dirty="0" smtClean="0"/>
              <a:t>To educate others about the positive impact of sleep and negative impact of a lack of sleep</a:t>
            </a:r>
          </a:p>
          <a:p>
            <a:pPr marL="171450" indent="-171450">
              <a:buFont typeface="Arial" panose="020B0604020202020204" pitchFamily="34" charset="0"/>
              <a:buChar char="•"/>
            </a:pPr>
            <a:r>
              <a:rPr lang="en-US" i="1" baseline="0" dirty="0" smtClean="0"/>
              <a:t>It’s value to better grades, nutrition, enhance mood and mindset</a:t>
            </a:r>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3</a:t>
            </a:fld>
            <a:endParaRPr lang="en-US"/>
          </a:p>
        </p:txBody>
      </p:sp>
    </p:spTree>
    <p:extLst>
      <p:ext uri="{BB962C8B-B14F-4D97-AF65-F5344CB8AC3E}">
        <p14:creationId xmlns:p14="http://schemas.microsoft.com/office/powerpoint/2010/main" val="17942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recognize how large a</a:t>
            </a:r>
            <a:r>
              <a:rPr lang="en-US" baseline="0" dirty="0" smtClean="0"/>
              <a:t> factor sleep plays in our everyday lives. The amount of time we allow our bodies to rest and recover at night directly impacts our ability to perform in the following days. </a:t>
            </a:r>
          </a:p>
          <a:p>
            <a:endParaRPr lang="en-US" baseline="0" dirty="0" smtClean="0"/>
          </a:p>
          <a:p>
            <a:r>
              <a:rPr lang="en-US" sz="1200" b="0" i="0" u="none" strike="noStrike" kern="1200" dirty="0" smtClean="0">
                <a:solidFill>
                  <a:schemeClr val="tx1"/>
                </a:solidFill>
                <a:effectLst/>
                <a:latin typeface="+mn-lt"/>
                <a:ea typeface="+mn-ea"/>
                <a:cs typeface="+mn-cs"/>
              </a:rPr>
              <a:t>If</a:t>
            </a:r>
            <a:r>
              <a:rPr lang="en-US" sz="1200" b="0" i="0" u="none" strike="noStrike" kern="1200" baseline="0" dirty="0" smtClean="0">
                <a:solidFill>
                  <a:schemeClr val="tx1"/>
                </a:solidFill>
                <a:effectLst/>
                <a:latin typeface="+mn-lt"/>
                <a:ea typeface="+mn-ea"/>
                <a:cs typeface="+mn-cs"/>
              </a:rPr>
              <a:t> we do not get enough sleep, we are more prone</a:t>
            </a:r>
            <a:r>
              <a:rPr lang="en-US" sz="1200" b="0" i="0" u="none" strike="noStrike"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Be overweight.</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Not engage in as much daily physical activity.</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Suffer from symptoms of depression.</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Engage in unhealthy risk behaviors such as drinking, smoking tobacco, and using illicit drugs.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Perform poorly in school.</a:t>
            </a:r>
          </a:p>
          <a:p>
            <a:endParaRPr lang="en-US" dirty="0" smtClean="0"/>
          </a:p>
          <a:p>
            <a:r>
              <a:rPr lang="en-US" dirty="0" smtClean="0"/>
              <a:t>Resources:</a:t>
            </a:r>
          </a:p>
          <a:p>
            <a:r>
              <a:rPr lang="en-US" dirty="0" smtClean="0"/>
              <a:t>https://www.cdc.gov/features/school-start-times/index.html</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4</a:t>
            </a:fld>
            <a:endParaRPr lang="en-US"/>
          </a:p>
        </p:txBody>
      </p:sp>
    </p:spTree>
    <p:extLst>
      <p:ext uri="{BB962C8B-B14F-4D97-AF65-F5344CB8AC3E}">
        <p14:creationId xmlns:p14="http://schemas.microsoft.com/office/powerpoint/2010/main" val="114668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for sleep activity:</a:t>
            </a:r>
          </a:p>
          <a:p>
            <a:endParaRPr lang="en-US" baseline="0" dirty="0" smtClean="0"/>
          </a:p>
          <a:p>
            <a:r>
              <a:rPr lang="en-US" i="1" baseline="0" dirty="0" smtClean="0"/>
              <a:t>1.) Get everyone in the room to stand up and create a line. </a:t>
            </a:r>
          </a:p>
          <a:p>
            <a:r>
              <a:rPr lang="en-US" i="1" baseline="0" dirty="0" smtClean="0"/>
              <a:t>2.) Tell everyone in the line to organize themselves based on the amount of sleep that they had the previous night – starting with the least amount of sleep at the front of the line and the most amount of sleep at the back of the line.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3.) Explain the affect that a lack of sleep will have on the body for those standing in the line with less than 5 hours</a:t>
            </a:r>
          </a:p>
          <a:p>
            <a:r>
              <a:rPr lang="en-US" i="1" baseline="0" dirty="0" smtClean="0"/>
              <a:t>For those standing in the line at 6-7 hours of sleep – explain how even just a reduced amount of sleep can affect your ability to recover in the late stages of sleep in the morning</a:t>
            </a:r>
          </a:p>
          <a:p>
            <a:r>
              <a:rPr lang="en-US" i="1" baseline="0" dirty="0" smtClean="0"/>
              <a:t>For those 8 or more – explain how this can set you up for success, but it is important to try to hit this number consistently each night</a:t>
            </a:r>
          </a:p>
          <a:p>
            <a:r>
              <a:rPr lang="en-US" i="1" baseline="0" dirty="0" smtClean="0"/>
              <a:t>4.) You can also get those in the line to organize themselves by the time that they went to sleep. Explain how certain sleep-wake times align with our circadian rhythms.</a:t>
            </a:r>
          </a:p>
          <a:p>
            <a:endParaRPr lang="en-US" i="1" baseline="0" dirty="0" smtClean="0"/>
          </a:p>
          <a:p>
            <a:r>
              <a:rPr lang="en-US" i="1" baseline="0" dirty="0" smtClean="0"/>
              <a:t>(Pass out sleep journal worksheet for each person to write out and track their sleep each night for a week)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5</a:t>
            </a:fld>
            <a:endParaRPr lang="en-US"/>
          </a:p>
        </p:txBody>
      </p:sp>
    </p:spTree>
    <p:extLst>
      <p:ext uri="{BB962C8B-B14F-4D97-AF65-F5344CB8AC3E}">
        <p14:creationId xmlns:p14="http://schemas.microsoft.com/office/powerpoint/2010/main" val="369609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Age Group Recommended Hours of Sleep Per Day</a:t>
            </a:r>
          </a:p>
          <a:p>
            <a:endParaRPr lang="en-US" b="1" dirty="0" smtClean="0"/>
          </a:p>
          <a:p>
            <a:r>
              <a:rPr lang="en-US" dirty="0" smtClean="0">
                <a:effectLst/>
              </a:rPr>
              <a:t>Newborn</a:t>
            </a:r>
            <a:r>
              <a:rPr lang="en-US" dirty="0" smtClean="0"/>
              <a:t> </a:t>
            </a:r>
            <a:r>
              <a:rPr lang="en-US" dirty="0" smtClean="0">
                <a:effectLst/>
              </a:rPr>
              <a:t>0–3 months:</a:t>
            </a:r>
            <a:r>
              <a:rPr lang="en-US" baseline="0" dirty="0" smtClean="0">
                <a:effectLst/>
              </a:rPr>
              <a:t> </a:t>
            </a:r>
            <a:r>
              <a:rPr lang="en-US" dirty="0" smtClean="0">
                <a:effectLst/>
              </a:rPr>
              <a:t>14–17 hours</a:t>
            </a:r>
          </a:p>
          <a:p>
            <a:r>
              <a:rPr lang="en-US" dirty="0" smtClean="0">
                <a:effectLst/>
              </a:rPr>
              <a:t>Infant</a:t>
            </a:r>
            <a:r>
              <a:rPr lang="en-US" baseline="0" dirty="0" smtClean="0">
                <a:effectLst/>
              </a:rPr>
              <a:t> </a:t>
            </a:r>
            <a:r>
              <a:rPr lang="en-US" dirty="0" smtClean="0">
                <a:effectLst/>
              </a:rPr>
              <a:t>4–12 months:</a:t>
            </a:r>
            <a:r>
              <a:rPr lang="en-US" baseline="0" dirty="0" smtClean="0">
                <a:effectLst/>
              </a:rPr>
              <a:t> </a:t>
            </a:r>
            <a:r>
              <a:rPr lang="en-US" dirty="0" smtClean="0">
                <a:effectLst/>
              </a:rPr>
              <a:t>12–16 hours per 24 hours (including naps)</a:t>
            </a:r>
            <a:r>
              <a:rPr lang="en-US" baseline="30000" dirty="0" smtClean="0">
                <a:effectLst/>
              </a:rPr>
              <a:t> </a:t>
            </a:r>
          </a:p>
          <a:p>
            <a:r>
              <a:rPr lang="en-US" dirty="0" smtClean="0">
                <a:effectLst/>
              </a:rPr>
              <a:t>Toddler</a:t>
            </a:r>
            <a:r>
              <a:rPr lang="en-US" dirty="0" smtClean="0"/>
              <a:t> </a:t>
            </a:r>
            <a:r>
              <a:rPr lang="en-US" dirty="0" smtClean="0">
                <a:effectLst/>
              </a:rPr>
              <a:t>1–2 years:</a:t>
            </a:r>
            <a:r>
              <a:rPr lang="en-US" baseline="0" dirty="0" smtClean="0">
                <a:effectLst/>
              </a:rPr>
              <a:t> </a:t>
            </a:r>
            <a:r>
              <a:rPr lang="en-US" dirty="0" smtClean="0">
                <a:effectLst/>
              </a:rPr>
              <a:t>11–14 hours per 24 hours (including naps)</a:t>
            </a:r>
            <a:r>
              <a:rPr lang="en-US" baseline="30000" dirty="0" smtClean="0">
                <a:effectLst/>
              </a:rPr>
              <a:t> </a:t>
            </a:r>
          </a:p>
          <a:p>
            <a:r>
              <a:rPr lang="en-US" dirty="0" smtClean="0">
                <a:effectLst/>
              </a:rPr>
              <a:t>Preschool</a:t>
            </a:r>
            <a:r>
              <a:rPr lang="en-US" dirty="0" smtClean="0"/>
              <a:t> </a:t>
            </a:r>
            <a:r>
              <a:rPr lang="en-US" dirty="0" smtClean="0">
                <a:effectLst/>
              </a:rPr>
              <a:t>3–5 years:</a:t>
            </a:r>
            <a:r>
              <a:rPr lang="en-US" baseline="0" dirty="0" smtClean="0">
                <a:effectLst/>
              </a:rPr>
              <a:t> </a:t>
            </a:r>
            <a:r>
              <a:rPr lang="en-US" dirty="0" smtClean="0">
                <a:effectLst/>
              </a:rPr>
              <a:t>10–13 hours per 24 hours (including naps)</a:t>
            </a:r>
            <a:endParaRPr lang="en-US" baseline="30000" dirty="0" smtClean="0">
              <a:effectLst/>
            </a:endParaRPr>
          </a:p>
          <a:p>
            <a:r>
              <a:rPr lang="en-US" dirty="0" smtClean="0">
                <a:effectLst/>
              </a:rPr>
              <a:t>School Age</a:t>
            </a:r>
            <a:r>
              <a:rPr lang="en-US" dirty="0" smtClean="0"/>
              <a:t> </a:t>
            </a:r>
            <a:r>
              <a:rPr lang="en-US" dirty="0" smtClean="0">
                <a:effectLst/>
              </a:rPr>
              <a:t>6–12 years:</a:t>
            </a:r>
            <a:r>
              <a:rPr lang="en-US" dirty="0" smtClean="0"/>
              <a:t> </a:t>
            </a:r>
            <a:r>
              <a:rPr lang="en-US" dirty="0" smtClean="0">
                <a:effectLst/>
              </a:rPr>
              <a:t>9–12 hours per 24 hours</a:t>
            </a:r>
            <a:r>
              <a:rPr lang="en-US" dirty="0" smtClean="0"/>
              <a:t> </a:t>
            </a:r>
          </a:p>
          <a:p>
            <a:r>
              <a:rPr lang="en-US" dirty="0" smtClean="0">
                <a:effectLst/>
              </a:rPr>
              <a:t>Teen</a:t>
            </a:r>
            <a:r>
              <a:rPr lang="en-US" dirty="0" smtClean="0"/>
              <a:t> </a:t>
            </a:r>
            <a:r>
              <a:rPr lang="en-US" dirty="0" smtClean="0">
                <a:effectLst/>
              </a:rPr>
              <a:t>13–18 years:</a:t>
            </a:r>
            <a:r>
              <a:rPr lang="en-US" dirty="0" smtClean="0"/>
              <a:t> </a:t>
            </a:r>
            <a:r>
              <a:rPr lang="en-US" dirty="0" smtClean="0">
                <a:effectLst/>
              </a:rPr>
              <a:t>8–10 hours per 24 hours</a:t>
            </a:r>
            <a:endParaRPr lang="en-US" baseline="30000" dirty="0" smtClean="0">
              <a:effectLst/>
            </a:endParaRPr>
          </a:p>
          <a:p>
            <a:r>
              <a:rPr lang="en-US" dirty="0" smtClean="0">
                <a:effectLst/>
              </a:rPr>
              <a:t>Adult</a:t>
            </a:r>
            <a:r>
              <a:rPr lang="en-US" dirty="0" smtClean="0"/>
              <a:t> </a:t>
            </a:r>
            <a:r>
              <a:rPr lang="en-US" dirty="0" smtClean="0">
                <a:effectLst/>
              </a:rPr>
              <a:t>18–60 years:</a:t>
            </a:r>
            <a:r>
              <a:rPr lang="en-US" dirty="0" smtClean="0"/>
              <a:t> </a:t>
            </a:r>
            <a:r>
              <a:rPr lang="en-US" dirty="0" smtClean="0">
                <a:effectLst/>
              </a:rPr>
              <a:t>7 or more hours per night</a:t>
            </a:r>
            <a:r>
              <a:rPr lang="en-US" dirty="0" smtClean="0"/>
              <a:t> </a:t>
            </a:r>
            <a:r>
              <a:rPr lang="en-US" dirty="0" smtClean="0">
                <a:effectLst/>
              </a:rPr>
              <a:t> </a:t>
            </a:r>
            <a:r>
              <a:rPr lang="en-US" dirty="0" smtClean="0"/>
              <a:t> </a:t>
            </a:r>
          </a:p>
          <a:p>
            <a:r>
              <a:rPr lang="en-US" dirty="0" smtClean="0">
                <a:effectLst/>
              </a:rPr>
              <a:t>61–64 years:</a:t>
            </a:r>
            <a:r>
              <a:rPr lang="en-US" baseline="0" dirty="0" smtClean="0">
                <a:effectLst/>
              </a:rPr>
              <a:t> </a:t>
            </a:r>
            <a:r>
              <a:rPr lang="en-US" dirty="0" smtClean="0">
                <a:effectLst/>
              </a:rPr>
              <a:t>7–9 hours</a:t>
            </a:r>
            <a:endParaRPr lang="en-US" baseline="30000" dirty="0" smtClean="0">
              <a:effectLst/>
            </a:endParaRPr>
          </a:p>
          <a:p>
            <a:r>
              <a:rPr lang="en-US" dirty="0" smtClean="0">
                <a:effectLst/>
              </a:rPr>
              <a:t>65 years and older:</a:t>
            </a:r>
            <a:r>
              <a:rPr lang="en-US" baseline="0" dirty="0" smtClean="0">
                <a:effectLst/>
              </a:rPr>
              <a:t> 7-8 hours</a:t>
            </a:r>
          </a:p>
          <a:p>
            <a:endParaRPr lang="en-US" baseline="0" dirty="0" smtClean="0">
              <a:effectLst/>
            </a:endParaRPr>
          </a:p>
          <a:p>
            <a:r>
              <a:rPr lang="en-US" baseline="0" dirty="0" smtClean="0">
                <a:effectLst/>
              </a:rPr>
              <a:t>References:</a:t>
            </a:r>
          </a:p>
          <a:p>
            <a:r>
              <a:rPr lang="en-US" dirty="0" smtClean="0"/>
              <a:t>https://www.cdc.gov/sleep/about_sleep/how_much_sleep.html</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6</a:t>
            </a:fld>
            <a:endParaRPr lang="en-US"/>
          </a:p>
        </p:txBody>
      </p:sp>
    </p:spTree>
    <p:extLst>
      <p:ext uri="{BB962C8B-B14F-4D97-AF65-F5344CB8AC3E}">
        <p14:creationId xmlns:p14="http://schemas.microsoft.com/office/powerpoint/2010/main" val="146594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basic types of sleep: 1.</a:t>
            </a:r>
            <a:r>
              <a:rPr lang="en-US" baseline="0" dirty="0" smtClean="0"/>
              <a:t> REM (Rapid Eye Movement) Sleep 2. Non-REM (three stages)</a:t>
            </a:r>
          </a:p>
          <a:p>
            <a:endParaRPr lang="en-US" baseline="0" dirty="0" smtClean="0"/>
          </a:p>
          <a:p>
            <a:r>
              <a:rPr lang="en-US" dirty="0" smtClean="0"/>
              <a:t>You cycle</a:t>
            </a:r>
            <a:r>
              <a:rPr lang="en-US" baseline="0" dirty="0" smtClean="0"/>
              <a:t> through all stages of non-REM and REM sleep (4-6) times during a typical night, with increasingly longer, deeper REM periods occurring towards morning.</a:t>
            </a:r>
            <a:endParaRPr lang="en-US" dirty="0" smtClean="0"/>
          </a:p>
          <a:p>
            <a:endParaRPr lang="en-US" dirty="0" smtClean="0"/>
          </a:p>
          <a:p>
            <a:r>
              <a:rPr lang="en-US" dirty="0" smtClean="0"/>
              <a:t>Stage</a:t>
            </a:r>
            <a:r>
              <a:rPr lang="en-US" baseline="0" dirty="0" smtClean="0"/>
              <a:t> 1: This short period may last several minutes. Your brain waves begin to slow from their daytime wakefulness patterns.</a:t>
            </a:r>
            <a:endParaRPr lang="en-US" dirty="0" smtClean="0"/>
          </a:p>
          <a:p>
            <a:endParaRPr lang="en-US" dirty="0" smtClean="0"/>
          </a:p>
          <a:p>
            <a:r>
              <a:rPr lang="en-US" dirty="0" smtClean="0"/>
              <a:t>Stage</a:t>
            </a:r>
            <a:r>
              <a:rPr lang="en-US" baseline="0" dirty="0" smtClean="0"/>
              <a:t> 2: You spend more of your repeated sleep cycles in stage 2 than in any other sleep stages.</a:t>
            </a:r>
          </a:p>
          <a:p>
            <a:endParaRPr lang="en-US" baseline="0" dirty="0" smtClean="0"/>
          </a:p>
          <a:p>
            <a:r>
              <a:rPr lang="en-US" baseline="0" dirty="0" smtClean="0"/>
              <a:t>Stage 3: This is the period of deep sleep that you need to feel refreshed in the morning. Your heartbeat and breathing slow to their lowest levels during sleep. Your muscles are relaxed and it may be difficult to awaken you. This stage occurs in longer periods during the first half of the night.</a:t>
            </a:r>
          </a:p>
          <a:p>
            <a:endParaRPr lang="en-US" baseline="0" dirty="0" smtClean="0"/>
          </a:p>
          <a:p>
            <a:r>
              <a:rPr lang="en-US" baseline="0" dirty="0" smtClean="0"/>
              <a:t>REM: This stage first occurs about 90 minutes after falling asleep. Your eyes move rapidly from side to side (behind closed eyelids). Your breathing becomes faster and irregular, and your heart rate and blood pressure increase to near waking levels. Most of your dreaming occurs in REM sleep, although some can occur in NREM. Your arm and leg muscles are temporarily paralyzed, which prevents you from acting out your dreams. </a:t>
            </a:r>
          </a:p>
          <a:p>
            <a:endParaRPr lang="en-US" baseline="0" dirty="0" smtClean="0"/>
          </a:p>
          <a:p>
            <a:r>
              <a:rPr lang="en-US" baseline="0" dirty="0" smtClean="0"/>
              <a:t>Resources:</a:t>
            </a:r>
          </a:p>
          <a:p>
            <a:r>
              <a:rPr lang="en-US" sz="1200" b="0" i="0" u="none" strike="noStrike" kern="1200" dirty="0" smtClean="0">
                <a:solidFill>
                  <a:schemeClr val="tx1"/>
                </a:solidFill>
                <a:effectLst/>
                <a:latin typeface="+mn-lt"/>
                <a:ea typeface="+mn-ea"/>
                <a:cs typeface="+mn-cs"/>
              </a:rPr>
              <a:t>https://www.ninds.nih.gov/Disorders/Patient-Caregiver-Education/Understanding-Sleep</a:t>
            </a:r>
          </a:p>
          <a:p>
            <a:r>
              <a:rPr lang="en-US" baseline="0" dirty="0" smtClean="0"/>
              <a:t>http://healthysleep.med.harvard.edu/healthy/matters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7</a:t>
            </a:fld>
            <a:endParaRPr lang="en-US"/>
          </a:p>
        </p:txBody>
      </p:sp>
    </p:spTree>
    <p:extLst>
      <p:ext uri="{BB962C8B-B14F-4D97-AF65-F5344CB8AC3E}">
        <p14:creationId xmlns:p14="http://schemas.microsoft.com/office/powerpoint/2010/main" val="131432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a:t>
            </a:r>
            <a:r>
              <a:rPr lang="en-US" sz="1200" b="1" i="0" u="none" strike="noStrike" kern="1200" dirty="0" err="1" smtClean="0">
                <a:solidFill>
                  <a:schemeClr val="tx1"/>
                </a:solidFill>
                <a:effectLst/>
                <a:latin typeface="+mn-lt"/>
                <a:ea typeface="+mn-ea"/>
                <a:cs typeface="+mn-cs"/>
              </a:rPr>
              <a:t>hypnogram</a:t>
            </a:r>
            <a:r>
              <a:rPr lang="en-US" sz="1200" b="0" i="0" u="none" strike="noStrike" kern="1200" dirty="0" smtClean="0">
                <a:solidFill>
                  <a:schemeClr val="tx1"/>
                </a:solidFill>
                <a:effectLst/>
                <a:latin typeface="+mn-lt"/>
                <a:ea typeface="+mn-ea"/>
                <a:cs typeface="+mn-cs"/>
              </a:rPr>
              <a:t> is a graph that represents the stages of sleep as a function of time. It was developed as an easy way to present the recordings of the brain wave activity from an electroencephalogram (EEG) during a period of sleep.</a:t>
            </a:r>
            <a:endParaRPr lang="en-US" dirty="0" smtClean="0"/>
          </a:p>
          <a:p>
            <a:endParaRPr lang="en-US" dirty="0" smtClean="0"/>
          </a:p>
          <a:p>
            <a:r>
              <a:rPr lang="en-US" dirty="0" smtClean="0"/>
              <a:t>https://en.wikipedia.org/wiki/Rapid_eye_movement_sleep</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8</a:t>
            </a:fld>
            <a:endParaRPr lang="en-US"/>
          </a:p>
        </p:txBody>
      </p:sp>
    </p:spTree>
    <p:extLst>
      <p:ext uri="{BB962C8B-B14F-4D97-AF65-F5344CB8AC3E}">
        <p14:creationId xmlns:p14="http://schemas.microsoft.com/office/powerpoint/2010/main" val="390337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Immune System: </a:t>
            </a:r>
            <a:r>
              <a:rPr lang="en-US" sz="1200" kern="1200" dirty="0" smtClean="0">
                <a:solidFill>
                  <a:schemeClr val="tx1"/>
                </a:solidFill>
                <a:effectLst/>
                <a:latin typeface="+mn-lt"/>
                <a:ea typeface="+mn-ea"/>
                <a:cs typeface="+mn-cs"/>
              </a:rPr>
              <a:t>Chronic sleep deprivation suppresses immune</a:t>
            </a:r>
            <a:r>
              <a:rPr lang="en-US" sz="1200" kern="1200" baseline="0" dirty="0" smtClean="0">
                <a:solidFill>
                  <a:schemeClr val="tx1"/>
                </a:solidFill>
                <a:effectLst/>
                <a:latin typeface="+mn-lt"/>
                <a:ea typeface="+mn-ea"/>
                <a:cs typeface="+mn-cs"/>
              </a:rPr>
              <a:t> system while getting adequate sleep can boost the immune system</a:t>
            </a:r>
          </a:p>
          <a:p>
            <a:r>
              <a:rPr lang="en-US" sz="1200" kern="1200" dirty="0" smtClean="0">
                <a:solidFill>
                  <a:schemeClr val="tx1"/>
                </a:solidFill>
                <a:effectLst/>
                <a:latin typeface="+mn-lt"/>
                <a:ea typeface="+mn-ea"/>
                <a:cs typeface="+mn-cs"/>
              </a:rPr>
              <a:t>Sleep deprivation can lead to increase</a:t>
            </a:r>
            <a:r>
              <a:rPr lang="en-US" sz="1200" kern="1200" baseline="0" dirty="0" smtClean="0">
                <a:solidFill>
                  <a:schemeClr val="tx1"/>
                </a:solidFill>
                <a:effectLst/>
                <a:latin typeface="+mn-lt"/>
                <a:ea typeface="+mn-ea"/>
                <a:cs typeface="+mn-cs"/>
              </a:rPr>
              <a:t> in the stress hormone ‘cortisol’, which can weaken the immune system and make you more prone to catching an illness.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Brain Health and Cognitive Function: </a:t>
            </a:r>
            <a:r>
              <a:rPr lang="en-US" sz="1200" b="0" kern="1200" baseline="0" dirty="0" smtClean="0">
                <a:solidFill>
                  <a:schemeClr val="tx1"/>
                </a:solidFill>
                <a:effectLst/>
                <a:latin typeface="+mn-lt"/>
                <a:ea typeface="+mn-ea"/>
                <a:cs typeface="+mn-cs"/>
              </a:rPr>
              <a:t>More sleep increases problem solving ability, creativity, and learning ability while strengthening awareness, enhancing memory, and improving attention.</a:t>
            </a:r>
          </a:p>
          <a:p>
            <a:pPr marL="0" indent="0">
              <a:buFont typeface="Arial" panose="020B0604020202020204" pitchFamily="34" charset="0"/>
              <a:buNone/>
            </a:pPr>
            <a:r>
              <a:rPr lang="en-US" sz="1200" b="0" kern="1200" baseline="0" dirty="0" smtClean="0">
                <a:solidFill>
                  <a:schemeClr val="tx1"/>
                </a:solidFill>
                <a:effectLst/>
                <a:latin typeface="+mn-lt"/>
                <a:ea typeface="+mn-ea"/>
                <a:cs typeface="+mn-cs"/>
              </a:rPr>
              <a:t>Studies have shown creative problem solving to be enhanced by REM sleep.</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REM sleep helps achieve solutions by stimulating associative networks, allowing the brain to make new and useful associations between unrelated tasks</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Naps can help memory and recollection in tasks</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Recovery from Daily Activities: </a:t>
            </a:r>
            <a:r>
              <a:rPr lang="en-US" sz="1200" b="0" kern="1200" baseline="0" dirty="0" smtClean="0">
                <a:solidFill>
                  <a:schemeClr val="tx1"/>
                </a:solidFill>
                <a:effectLst/>
                <a:latin typeface="+mn-lt"/>
                <a:ea typeface="+mn-ea"/>
                <a:cs typeface="+mn-cs"/>
              </a:rPr>
              <a:t>Sleep recharges your heart and cardiovascular system for the next day. During sleep, growth hormones are also released to stimulate muscle growth, repair, and overall recovery. Chronic lack of sleep is also associated with increased injury risk among adolescent athletes. Studies have shown that athletes who sleep eight hours or more each night were 68 percent less likely to be injured than athletes who regularly slept less.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Overall Sense of Well-Being:</a:t>
            </a:r>
            <a:r>
              <a:rPr lang="en-US" sz="1200" b="1" kern="1200" baseline="0" dirty="0" smtClean="0">
                <a:solidFill>
                  <a:schemeClr val="tx1"/>
                </a:solidFill>
                <a:effectLst/>
                <a:latin typeface="+mn-lt"/>
                <a:ea typeface="+mn-ea"/>
                <a:cs typeface="+mn-cs"/>
              </a:rPr>
              <a:t> </a:t>
            </a:r>
            <a:r>
              <a:rPr lang="en-US" sz="1200" dirty="0" smtClean="0">
                <a:solidFill>
                  <a:srgbClr val="4EB5C4"/>
                </a:solidFill>
              </a:rPr>
              <a:t>We feel more alert, more energetic, happier, and better able to function following a good night of sleep.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Resources:</a:t>
            </a:r>
          </a:p>
          <a:p>
            <a:r>
              <a:rPr lang="en-US" sz="1200" b="0" i="0" u="sng" strike="noStrike" kern="1200" dirty="0" smtClean="0">
                <a:solidFill>
                  <a:schemeClr val="tx1"/>
                </a:solidFill>
                <a:effectLst/>
                <a:latin typeface="+mn-lt"/>
                <a:ea typeface="+mn-ea"/>
                <a:cs typeface="+mn-cs"/>
                <a:hlinkClick r:id="rId3"/>
              </a:rPr>
              <a:t>https://www.health.harvard.edu/staying-healthy/how-to-boost-your-immune-system</a:t>
            </a:r>
            <a:endParaRPr lang="en-US" sz="1200" b="0" i="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https://www.sciencedaily.com/releases/2017/01/170127113010.htm</a:t>
            </a:r>
          </a:p>
          <a:p>
            <a:r>
              <a:rPr lang="en-US" sz="1200" kern="1200" dirty="0" smtClean="0">
                <a:solidFill>
                  <a:schemeClr val="tx1"/>
                </a:solidFill>
                <a:effectLst/>
                <a:latin typeface="+mn-lt"/>
                <a:ea typeface="+mn-ea"/>
                <a:cs typeface="+mn-cs"/>
              </a:rPr>
              <a:t>https://www.aap.org/en-us/about-the-aap/aap-press-room/pages/Lack-of-Sleep-Tied-to-Teen-Sports-Injuries.aspx</a:t>
            </a:r>
          </a:p>
          <a:p>
            <a:r>
              <a:rPr lang="en-US" sz="1200" kern="1200" dirty="0" smtClean="0">
                <a:solidFill>
                  <a:schemeClr val="tx1"/>
                </a:solidFill>
                <a:effectLst/>
                <a:latin typeface="+mn-lt"/>
                <a:ea typeface="+mn-ea"/>
                <a:cs typeface="+mn-cs"/>
              </a:rPr>
              <a:t>https://www.sciencedaily.com/releases/2009/06/090608182421.htm</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9</a:t>
            </a:fld>
            <a:endParaRPr lang="en-US"/>
          </a:p>
        </p:txBody>
      </p:sp>
    </p:spTree>
    <p:extLst>
      <p:ext uri="{BB962C8B-B14F-4D97-AF65-F5344CB8AC3E}">
        <p14:creationId xmlns:p14="http://schemas.microsoft.com/office/powerpoint/2010/main" val="3208753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vy 2 Corner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60405"/>
            <a:ext cx="9144000" cy="2387600"/>
          </a:xfrm>
        </p:spPr>
        <p:txBody>
          <a:bodyPr anchor="b"/>
          <a:lstStyle>
            <a:lvl1pPr algn="ctr">
              <a:defRPr sz="6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82817" y="3659790"/>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7390" y="6092456"/>
            <a:ext cx="671469" cy="671008"/>
          </a:xfrm>
          <a:prstGeom prst="rect">
            <a:avLst/>
          </a:prstGeom>
        </p:spPr>
      </p:pic>
    </p:spTree>
    <p:extLst>
      <p:ext uri="{BB962C8B-B14F-4D97-AF65-F5344CB8AC3E}">
        <p14:creationId xmlns:p14="http://schemas.microsoft.com/office/powerpoint/2010/main" val="896095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avy 1 Corner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401537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avy 1 Corner 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9414252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Navy 1 Corner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577491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eal 2 Corner 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536" y="846630"/>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8536" y="362128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7668899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al 1 Corner 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65125"/>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186754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eal 2 Corner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9314"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329313" y="3480887"/>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22703692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al 1 Corner Two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1" name="L-Shape 10"/>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6253812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eal 1 Corner Comparis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400049"/>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877109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eal 1 Corner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1860077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eal 1 Corner Centered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115733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vy 1 Corner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427" y="6092456"/>
            <a:ext cx="671469" cy="671008"/>
          </a:xfrm>
          <a:prstGeom prst="rect">
            <a:avLst/>
          </a:prstGeom>
        </p:spPr>
      </p:pic>
    </p:spTree>
    <p:extLst>
      <p:ext uri="{BB962C8B-B14F-4D97-AF65-F5344CB8AC3E}">
        <p14:creationId xmlns:p14="http://schemas.microsoft.com/office/powerpoint/2010/main" val="1572689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83623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Funding Line_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399" y="631189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
        <p:nvSpPr>
          <p:cNvPr id="2" name="Rectangle 1"/>
          <p:cNvSpPr/>
          <p:nvPr userDrawn="1"/>
        </p:nvSpPr>
        <p:spPr>
          <a:xfrm>
            <a:off x="-1" y="5450510"/>
            <a:ext cx="12192001"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tx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552978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eal 1 Corner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7009245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al 1 Corner Content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7125279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Teal 1 Corner Picture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4452921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Light Blue 2 Corn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4152"/>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727166"/>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40294812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ight Blue 1 Corner 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45239"/>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4219725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Light Blue 2 Corner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519388"/>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16260223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Light Blue 1 Corner 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7103852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Light Blue 1 Corner 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6015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vy 2 Corner 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09263"/>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471261"/>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8514" y="6092456"/>
            <a:ext cx="671469" cy="671008"/>
          </a:xfrm>
          <a:prstGeom prst="rect">
            <a:avLst/>
          </a:prstGeom>
        </p:spPr>
      </p:pic>
    </p:spTree>
    <p:extLst>
      <p:ext uri="{BB962C8B-B14F-4D97-AF65-F5344CB8AC3E}">
        <p14:creationId xmlns:p14="http://schemas.microsoft.com/office/powerpoint/2010/main" val="3598993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Light Blue 1 Corner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177331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Light Blue 1 Corner Centered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9109464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530603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Funding Line_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0626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
        <p:nvSpPr>
          <p:cNvPr id="2" name="Rectangle 1"/>
          <p:cNvSpPr/>
          <p:nvPr userDrawn="1"/>
        </p:nvSpPr>
        <p:spPr>
          <a:xfrm>
            <a:off x="0" y="5444879"/>
            <a:ext cx="12192000"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1"/>
              </a:solidFill>
              <a:effectLst/>
              <a:latin typeface="Calibri" panose="020F0502020204030204" pitchFamily="34" charset="0"/>
            </a:endParaRPr>
          </a:p>
        </p:txBody>
      </p:sp>
    </p:spTree>
    <p:extLst>
      <p:ext uri="{BB962C8B-B14F-4D97-AF65-F5344CB8AC3E}">
        <p14:creationId xmlns:p14="http://schemas.microsoft.com/office/powerpoint/2010/main" val="4662160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ight Blue 1 Corner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18031744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Light Blue 1 Corner 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3205174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Light Blue 1 Corner 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24042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vy 1 Corner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794391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Navy 1 Corner 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850"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75265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avy 1 Corner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427870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avy 1 Corner Centered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853979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916197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unding Line_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01137" y="6311900"/>
            <a:ext cx="2743200" cy="365125"/>
          </a:xfrm>
        </p:spPr>
        <p:txBody>
          <a:bodyPr/>
          <a:lstStyle/>
          <a:p>
            <a:fld id="{0DB38D70-7134-4A42-9C4C-DFA2F8CC8AE0}"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
        <p:nvSpPr>
          <p:cNvPr id="5" name="Rectangle 4"/>
          <p:cNvSpPr/>
          <p:nvPr userDrawn="1"/>
        </p:nvSpPr>
        <p:spPr>
          <a:xfrm>
            <a:off x="-23262" y="5450510"/>
            <a:ext cx="12191999"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6"/>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6"/>
              </a:solidFill>
              <a:effectLst/>
              <a:latin typeface="Calibri" panose="020F0502020204030204" pitchFamily="34" charset="0"/>
            </a:endParaRPr>
          </a:p>
        </p:txBody>
      </p:sp>
    </p:spTree>
    <p:extLst>
      <p:ext uri="{BB962C8B-B14F-4D97-AF65-F5344CB8AC3E}">
        <p14:creationId xmlns:p14="http://schemas.microsoft.com/office/powerpoint/2010/main" val="7895230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505" y="3349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8896" y="1741118"/>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bg2"/>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39944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7"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178628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8" r:id="rId9"/>
    <p:sldLayoutId id="2147483681" r:id="rId10"/>
    <p:sldLayoutId id="2147483682" r:id="rId11"/>
    <p:sldLayoutId id="21474836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532944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9"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8903" y="1972005"/>
            <a:ext cx="12087497" cy="1129891"/>
          </a:xfrm>
        </p:spPr>
        <p:txBody>
          <a:bodyPr>
            <a:noAutofit/>
          </a:bodyPr>
          <a:lstStyle/>
          <a:p>
            <a:pPr algn="ctr"/>
            <a:r>
              <a:rPr lang="en-US" sz="11500" dirty="0" smtClean="0"/>
              <a:t>Sleep</a:t>
            </a:r>
            <a:endParaRPr lang="en-US" sz="11500" dirty="0"/>
          </a:p>
        </p:txBody>
      </p:sp>
      <p:sp>
        <p:nvSpPr>
          <p:cNvPr id="3" name="Subtitle 2"/>
          <p:cNvSpPr>
            <a:spLocks noGrp="1"/>
          </p:cNvSpPr>
          <p:nvPr>
            <p:ph type="subTitle" idx="4294967295"/>
          </p:nvPr>
        </p:nvSpPr>
        <p:spPr>
          <a:xfrm>
            <a:off x="1620651" y="3425029"/>
            <a:ext cx="9144000" cy="468675"/>
          </a:xfrm>
        </p:spPr>
        <p:txBody>
          <a:bodyPr>
            <a:noAutofit/>
          </a:bodyPr>
          <a:lstStyle/>
          <a:p>
            <a:pPr marL="0" indent="0" algn="ctr">
              <a:buNone/>
            </a:pPr>
            <a:r>
              <a:rPr lang="en-US" sz="3200" dirty="0" smtClean="0"/>
              <a:t>Illinois Human Performance Project</a:t>
            </a:r>
            <a:endParaRPr lang="en-US" sz="3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681" y="3425029"/>
            <a:ext cx="1925790" cy="19257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2651" y="4034635"/>
            <a:ext cx="5274839" cy="5274839"/>
          </a:xfrm>
          <a:prstGeom prst="rect">
            <a:avLst/>
          </a:prstGeom>
        </p:spPr>
      </p:pic>
    </p:spTree>
    <p:extLst>
      <p:ext uri="{BB962C8B-B14F-4D97-AF65-F5344CB8AC3E}">
        <p14:creationId xmlns:p14="http://schemas.microsoft.com/office/powerpoint/2010/main" val="344854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5563" y="1846638"/>
            <a:ext cx="10850880" cy="4628960"/>
          </a:xfrm>
          <a:prstGeom prst="rect">
            <a:avLst/>
          </a:prstGeom>
        </p:spPr>
        <p:txBody>
          <a:bodyPr wrap="square">
            <a:spAutoFit/>
          </a:bodyPr>
          <a:lstStyle/>
          <a:p>
            <a:pPr lvl="0">
              <a:lnSpc>
                <a:spcPct val="200000"/>
              </a:lnSpc>
              <a:spcBef>
                <a:spcPts val="1000"/>
              </a:spcBef>
              <a:buClr>
                <a:srgbClr val="A4DBE2"/>
              </a:buClr>
            </a:pPr>
            <a:r>
              <a:rPr lang="en-US" sz="3600" b="1" dirty="0">
                <a:solidFill>
                  <a:srgbClr val="4EB5C4"/>
                </a:solidFill>
              </a:rPr>
              <a:t>“Sleep on it”</a:t>
            </a:r>
          </a:p>
          <a:p>
            <a:pPr marL="228600" lvl="0" indent="-228600">
              <a:lnSpc>
                <a:spcPct val="90000"/>
              </a:lnSpc>
              <a:spcBef>
                <a:spcPts val="1000"/>
              </a:spcBef>
              <a:buClr>
                <a:srgbClr val="A4DBE2"/>
              </a:buClr>
              <a:buFont typeface="Arial" panose="020B0604020202020204" pitchFamily="34" charset="0"/>
              <a:buChar char="•"/>
            </a:pPr>
            <a:r>
              <a:rPr lang="en-US" sz="2800" dirty="0">
                <a:solidFill>
                  <a:srgbClr val="4EB5C4"/>
                </a:solidFill>
              </a:rPr>
              <a:t>People </a:t>
            </a:r>
            <a:r>
              <a:rPr lang="en-US" sz="2800" dirty="0" smtClean="0">
                <a:solidFill>
                  <a:srgbClr val="4EB5C4"/>
                </a:solidFill>
              </a:rPr>
              <a:t>have shown to learn tasks </a:t>
            </a:r>
            <a:r>
              <a:rPr lang="en-US" sz="2800" dirty="0">
                <a:solidFill>
                  <a:srgbClr val="4EB5C4"/>
                </a:solidFill>
              </a:rPr>
              <a:t>better if they are well rested</a:t>
            </a:r>
          </a:p>
          <a:p>
            <a:pPr marL="228600" lvl="0" indent="-228600">
              <a:lnSpc>
                <a:spcPct val="90000"/>
              </a:lnSpc>
              <a:spcBef>
                <a:spcPts val="1000"/>
              </a:spcBef>
              <a:buClr>
                <a:srgbClr val="A4DBE2"/>
              </a:buClr>
              <a:buFont typeface="Arial" panose="020B0604020202020204" pitchFamily="34" charset="0"/>
              <a:buChar char="•"/>
            </a:pPr>
            <a:r>
              <a:rPr lang="en-US" sz="2800" dirty="0">
                <a:solidFill>
                  <a:srgbClr val="4EB5C4"/>
                </a:solidFill>
              </a:rPr>
              <a:t>They can also better remember what they learned if they get a good night’s sleep</a:t>
            </a:r>
          </a:p>
          <a:p>
            <a:pPr marL="228600" lvl="0" indent="-228600">
              <a:lnSpc>
                <a:spcPct val="90000"/>
              </a:lnSpc>
              <a:spcBef>
                <a:spcPts val="1000"/>
              </a:spcBef>
              <a:buClr>
                <a:srgbClr val="A4DBE2"/>
              </a:buClr>
              <a:buFont typeface="Arial" panose="020B0604020202020204" pitchFamily="34" charset="0"/>
              <a:buChar char="•"/>
            </a:pPr>
            <a:r>
              <a:rPr lang="en-US" sz="2800" dirty="0">
                <a:solidFill>
                  <a:srgbClr val="4EB5C4"/>
                </a:solidFill>
              </a:rPr>
              <a:t>Lack of sleep causes thinking processes to slow down</a:t>
            </a:r>
          </a:p>
          <a:p>
            <a:pPr marL="228600" lvl="0" indent="-228600">
              <a:lnSpc>
                <a:spcPct val="90000"/>
              </a:lnSpc>
              <a:spcBef>
                <a:spcPts val="1000"/>
              </a:spcBef>
              <a:buClr>
                <a:srgbClr val="A4DBE2"/>
              </a:buClr>
              <a:buFont typeface="Arial" panose="020B0604020202020204" pitchFamily="34" charset="0"/>
              <a:buChar char="•"/>
            </a:pPr>
            <a:r>
              <a:rPr lang="en-US" sz="2800" dirty="0">
                <a:solidFill>
                  <a:srgbClr val="4EB5C4"/>
                </a:solidFill>
              </a:rPr>
              <a:t>Lack of sleep leads to faulty decision making and more risk taking</a:t>
            </a:r>
          </a:p>
          <a:p>
            <a:pPr marL="228600" lvl="0" indent="-228600">
              <a:lnSpc>
                <a:spcPct val="90000"/>
              </a:lnSpc>
              <a:spcBef>
                <a:spcPts val="1000"/>
              </a:spcBef>
              <a:buClr>
                <a:srgbClr val="A4DBE2"/>
              </a:buClr>
              <a:buFont typeface="Arial" panose="020B0604020202020204" pitchFamily="34" charset="0"/>
              <a:buChar char="•"/>
            </a:pPr>
            <a:endParaRPr lang="en-US" sz="2800" dirty="0">
              <a:solidFill>
                <a:srgbClr val="4EB5C4"/>
              </a:solidFill>
            </a:endParaRPr>
          </a:p>
          <a:p>
            <a:pPr marL="228600" lvl="0" indent="-228600">
              <a:lnSpc>
                <a:spcPct val="90000"/>
              </a:lnSpc>
              <a:spcBef>
                <a:spcPts val="1000"/>
              </a:spcBef>
              <a:buClr>
                <a:srgbClr val="A4DBE2"/>
              </a:buClr>
              <a:buFont typeface="Arial" panose="020B0604020202020204" pitchFamily="34" charset="0"/>
              <a:buChar char="•"/>
            </a:pPr>
            <a:endParaRPr lang="en-US" sz="2400" dirty="0">
              <a:solidFill>
                <a:srgbClr val="4EB5C4"/>
              </a:solidFill>
            </a:endParaRPr>
          </a:p>
        </p:txBody>
      </p:sp>
      <p:sp>
        <p:nvSpPr>
          <p:cNvPr id="16" name="Rectangle 15"/>
          <p:cNvSpPr/>
          <p:nvPr/>
        </p:nvSpPr>
        <p:spPr>
          <a:xfrm>
            <a:off x="584498" y="480097"/>
            <a:ext cx="9312537" cy="1015663"/>
          </a:xfrm>
          <a:prstGeom prst="rect">
            <a:avLst/>
          </a:prstGeom>
        </p:spPr>
        <p:txBody>
          <a:bodyPr wrap="square">
            <a:spAutoFit/>
          </a:bodyPr>
          <a:lstStyle/>
          <a:p>
            <a:r>
              <a:rPr lang="en-US" sz="6000" i="1" dirty="0" smtClean="0">
                <a:solidFill>
                  <a:srgbClr val="A4DBE2"/>
                </a:solidFill>
                <a:latin typeface="Cambria"/>
                <a:ea typeface="+mj-ea"/>
                <a:cs typeface="+mj-cs"/>
              </a:rPr>
              <a:t>Sleep </a:t>
            </a:r>
            <a:r>
              <a:rPr lang="en-US" sz="6000" dirty="0" smtClean="0">
                <a:solidFill>
                  <a:srgbClr val="FFFFFF"/>
                </a:solidFill>
                <a:latin typeface="Cambria"/>
              </a:rPr>
              <a:t>and learning</a:t>
            </a:r>
            <a:endParaRPr lang="en-US" dirty="0"/>
          </a:p>
        </p:txBody>
      </p:sp>
    </p:spTree>
    <p:extLst>
      <p:ext uri="{BB962C8B-B14F-4D97-AF65-F5344CB8AC3E}">
        <p14:creationId xmlns:p14="http://schemas.microsoft.com/office/powerpoint/2010/main" val="306974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465" y="987928"/>
            <a:ext cx="10058400" cy="5657850"/>
          </a:xfrm>
          <a:prstGeom prst="rect">
            <a:avLst/>
          </a:prstGeom>
        </p:spPr>
      </p:pic>
      <p:sp>
        <p:nvSpPr>
          <p:cNvPr id="12" name="Rectangle 11"/>
          <p:cNvSpPr/>
          <p:nvPr/>
        </p:nvSpPr>
        <p:spPr>
          <a:xfrm>
            <a:off x="1014805" y="2137094"/>
            <a:ext cx="6171303" cy="4687437"/>
          </a:xfrm>
          <a:prstGeom prst="rect">
            <a:avLst/>
          </a:prstGeom>
        </p:spPr>
        <p:txBody>
          <a:bodyPr wrap="square">
            <a:spAutoFit/>
          </a:bodyPr>
          <a:lstStyle/>
          <a:p>
            <a:pPr marL="228600" lvl="0" indent="-228600">
              <a:lnSpc>
                <a:spcPct val="90000"/>
              </a:lnSpc>
              <a:spcBef>
                <a:spcPts val="1000"/>
              </a:spcBef>
              <a:buClr>
                <a:srgbClr val="A4DBE2"/>
              </a:buClr>
              <a:buFont typeface="Arial" panose="020B0604020202020204" pitchFamily="34" charset="0"/>
              <a:buChar char="•"/>
            </a:pPr>
            <a:r>
              <a:rPr lang="en-US" sz="2800" dirty="0" smtClean="0">
                <a:solidFill>
                  <a:srgbClr val="4EB5C4"/>
                </a:solidFill>
              </a:rPr>
              <a:t>Students who pull all-nighters have greater difficulty concentrating and making decisions</a:t>
            </a:r>
          </a:p>
          <a:p>
            <a:pPr marL="228600" lvl="0" indent="-228600">
              <a:lnSpc>
                <a:spcPct val="90000"/>
              </a:lnSpc>
              <a:spcBef>
                <a:spcPts val="1000"/>
              </a:spcBef>
              <a:buClr>
                <a:srgbClr val="A4DBE2"/>
              </a:buClr>
              <a:buFont typeface="Arial" panose="020B0604020202020204" pitchFamily="34" charset="0"/>
              <a:buChar char="•"/>
            </a:pPr>
            <a:r>
              <a:rPr lang="en-US" sz="2800" dirty="0" smtClean="0">
                <a:solidFill>
                  <a:srgbClr val="4EB5C4"/>
                </a:solidFill>
              </a:rPr>
              <a:t>A lack of sleep can disrupt your ability to process memories and things you’ve studied for the next day</a:t>
            </a:r>
          </a:p>
          <a:p>
            <a:pPr marL="228600" lvl="0" indent="-228600">
              <a:lnSpc>
                <a:spcPct val="90000"/>
              </a:lnSpc>
              <a:spcBef>
                <a:spcPts val="1000"/>
              </a:spcBef>
              <a:buClr>
                <a:srgbClr val="A4DBE2"/>
              </a:buClr>
              <a:buFont typeface="Arial" panose="020B0604020202020204" pitchFamily="34" charset="0"/>
              <a:buChar char="•"/>
            </a:pPr>
            <a:r>
              <a:rPr lang="en-US" sz="2800" dirty="0" smtClean="0">
                <a:solidFill>
                  <a:srgbClr val="4EB5C4"/>
                </a:solidFill>
              </a:rPr>
              <a:t>Trying to catch up on sleep on the weekends is often not enough to compensate for extreme lack of sleep during the week</a:t>
            </a:r>
          </a:p>
          <a:p>
            <a:pPr marL="228600" lvl="0" indent="-228600">
              <a:lnSpc>
                <a:spcPct val="90000"/>
              </a:lnSpc>
              <a:spcBef>
                <a:spcPts val="1000"/>
              </a:spcBef>
              <a:buClr>
                <a:srgbClr val="A4DBE2"/>
              </a:buClr>
              <a:buFont typeface="Arial" panose="020B0604020202020204" pitchFamily="34" charset="0"/>
              <a:buChar char="•"/>
            </a:pPr>
            <a:endParaRPr lang="en-US" sz="2400" dirty="0">
              <a:solidFill>
                <a:srgbClr val="4EB5C4"/>
              </a:solidFill>
            </a:endParaRPr>
          </a:p>
        </p:txBody>
      </p:sp>
      <p:sp>
        <p:nvSpPr>
          <p:cNvPr id="16" name="Rectangle 15"/>
          <p:cNvSpPr/>
          <p:nvPr/>
        </p:nvSpPr>
        <p:spPr>
          <a:xfrm>
            <a:off x="584498" y="480097"/>
            <a:ext cx="9312537" cy="1015663"/>
          </a:xfrm>
          <a:prstGeom prst="rect">
            <a:avLst/>
          </a:prstGeom>
        </p:spPr>
        <p:txBody>
          <a:bodyPr wrap="square">
            <a:spAutoFit/>
          </a:bodyPr>
          <a:lstStyle/>
          <a:p>
            <a:r>
              <a:rPr lang="en-US" sz="6000" i="1" dirty="0" smtClean="0">
                <a:solidFill>
                  <a:srgbClr val="A4DBE2"/>
                </a:solidFill>
                <a:latin typeface="Cambria"/>
                <a:ea typeface="+mj-ea"/>
                <a:cs typeface="+mj-cs"/>
              </a:rPr>
              <a:t>Sleep </a:t>
            </a:r>
            <a:r>
              <a:rPr lang="en-US" sz="6000" dirty="0" smtClean="0">
                <a:solidFill>
                  <a:srgbClr val="FFFFFF"/>
                </a:solidFill>
                <a:latin typeface="Cambria"/>
              </a:rPr>
              <a:t>and all-nighters</a:t>
            </a:r>
            <a:endParaRPr lang="en-US" dirty="0"/>
          </a:p>
        </p:txBody>
      </p:sp>
    </p:spTree>
    <p:extLst>
      <p:ext uri="{BB962C8B-B14F-4D97-AF65-F5344CB8AC3E}">
        <p14:creationId xmlns:p14="http://schemas.microsoft.com/office/powerpoint/2010/main" val="216247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14805" y="2137094"/>
            <a:ext cx="4159623" cy="5075236"/>
          </a:xfrm>
          <a:prstGeom prst="rect">
            <a:avLst/>
          </a:prstGeom>
        </p:spPr>
        <p:txBody>
          <a:bodyPr wrap="square">
            <a:spAutoFit/>
          </a:bodyPr>
          <a:lstStyle/>
          <a:p>
            <a:pPr marL="228600" lvl="0" indent="-228600">
              <a:lnSpc>
                <a:spcPct val="90000"/>
              </a:lnSpc>
              <a:spcBef>
                <a:spcPts val="1000"/>
              </a:spcBef>
              <a:buClr>
                <a:srgbClr val="A4DBE2"/>
              </a:buClr>
              <a:buFont typeface="Arial" panose="020B0604020202020204" pitchFamily="34" charset="0"/>
              <a:buChar char="•"/>
            </a:pPr>
            <a:r>
              <a:rPr lang="en-US" sz="2800" dirty="0" smtClean="0">
                <a:solidFill>
                  <a:srgbClr val="4EB5C4"/>
                </a:solidFill>
              </a:rPr>
              <a:t>Microsleep</a:t>
            </a:r>
            <a:r>
              <a:rPr lang="en-US" sz="2800" dirty="0">
                <a:solidFill>
                  <a:srgbClr val="4EB5C4"/>
                </a:solidFill>
              </a:rPr>
              <a:t> </a:t>
            </a:r>
            <a:r>
              <a:rPr lang="en-US" sz="2800" dirty="0" smtClean="0">
                <a:solidFill>
                  <a:srgbClr val="4EB5C4"/>
                </a:solidFill>
              </a:rPr>
              <a:t>- a momentary lapse in concentration where there are sudden shifts between states of wakefulness and sleep</a:t>
            </a:r>
          </a:p>
          <a:p>
            <a:pPr marL="228600" lvl="0" indent="-228600">
              <a:lnSpc>
                <a:spcPct val="90000"/>
              </a:lnSpc>
              <a:spcBef>
                <a:spcPts val="1000"/>
              </a:spcBef>
              <a:buClr>
                <a:srgbClr val="A4DBE2"/>
              </a:buClr>
              <a:buFont typeface="Arial" panose="020B0604020202020204" pitchFamily="34" charset="0"/>
              <a:buChar char="•"/>
            </a:pPr>
            <a:r>
              <a:rPr lang="en-US" sz="2800" dirty="0" smtClean="0">
                <a:solidFill>
                  <a:srgbClr val="4EB5C4"/>
                </a:solidFill>
              </a:rPr>
              <a:t>More than two million people fall asleep in the U.S. driving their motor vehicle</a:t>
            </a:r>
          </a:p>
          <a:p>
            <a:pPr marL="228600" lvl="0" indent="-228600">
              <a:lnSpc>
                <a:spcPct val="90000"/>
              </a:lnSpc>
              <a:spcBef>
                <a:spcPts val="1000"/>
              </a:spcBef>
              <a:buClr>
                <a:srgbClr val="A4DBE2"/>
              </a:buClr>
              <a:buFont typeface="Arial" panose="020B0604020202020204" pitchFamily="34" charset="0"/>
              <a:buChar char="•"/>
            </a:pPr>
            <a:endParaRPr lang="en-US" sz="2800" dirty="0">
              <a:solidFill>
                <a:srgbClr val="4EB5C4"/>
              </a:solidFill>
            </a:endParaRPr>
          </a:p>
          <a:p>
            <a:pPr marL="228600" lvl="0" indent="-228600">
              <a:lnSpc>
                <a:spcPct val="90000"/>
              </a:lnSpc>
              <a:spcBef>
                <a:spcPts val="1000"/>
              </a:spcBef>
              <a:buClr>
                <a:srgbClr val="A4DBE2"/>
              </a:buClr>
              <a:buFont typeface="Arial" panose="020B0604020202020204" pitchFamily="34" charset="0"/>
              <a:buChar char="•"/>
            </a:pPr>
            <a:endParaRPr lang="en-US" sz="2400" dirty="0">
              <a:solidFill>
                <a:srgbClr val="4EB5C4"/>
              </a:solidFill>
            </a:endParaRPr>
          </a:p>
        </p:txBody>
      </p:sp>
      <p:sp>
        <p:nvSpPr>
          <p:cNvPr id="16" name="Rectangle 15"/>
          <p:cNvSpPr/>
          <p:nvPr/>
        </p:nvSpPr>
        <p:spPr>
          <a:xfrm>
            <a:off x="584498" y="480097"/>
            <a:ext cx="9312537" cy="1015663"/>
          </a:xfrm>
          <a:prstGeom prst="rect">
            <a:avLst/>
          </a:prstGeom>
        </p:spPr>
        <p:txBody>
          <a:bodyPr wrap="square">
            <a:spAutoFit/>
          </a:bodyPr>
          <a:lstStyle/>
          <a:p>
            <a:r>
              <a:rPr lang="en-US" sz="6000" i="1" dirty="0" smtClean="0">
                <a:solidFill>
                  <a:srgbClr val="A4DBE2"/>
                </a:solidFill>
                <a:latin typeface="Cambria"/>
                <a:ea typeface="+mj-ea"/>
                <a:cs typeface="+mj-cs"/>
              </a:rPr>
              <a:t>Sleep </a:t>
            </a:r>
            <a:r>
              <a:rPr lang="en-US" sz="6000" dirty="0" smtClean="0">
                <a:solidFill>
                  <a:srgbClr val="FFFFFF"/>
                </a:solidFill>
                <a:latin typeface="Cambria"/>
              </a:rPr>
              <a:t>and driving ability</a:t>
            </a:r>
            <a:endParaRPr lang="en-US" dirty="0"/>
          </a:p>
        </p:txBody>
      </p:sp>
      <p:sp>
        <p:nvSpPr>
          <p:cNvPr id="6" name="Google Shape;204;p38"/>
          <p:cNvSpPr txBox="1">
            <a:spLocks/>
          </p:cNvSpPr>
          <p:nvPr/>
        </p:nvSpPr>
        <p:spPr>
          <a:xfrm>
            <a:off x="8943277" y="1744255"/>
            <a:ext cx="1461300" cy="219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smtClean="0">
                <a:solidFill>
                  <a:schemeClr val="lt2"/>
                </a:solidFill>
              </a:rPr>
              <a:t>Sleep Amount</a:t>
            </a:r>
            <a:endParaRPr lang="en-US" sz="1400">
              <a:solidFill>
                <a:schemeClr val="lt2"/>
              </a:solidFill>
            </a:endParaRPr>
          </a:p>
        </p:txBody>
      </p:sp>
      <p:sp>
        <p:nvSpPr>
          <p:cNvPr id="7" name="Google Shape;205;p38"/>
          <p:cNvSpPr/>
          <p:nvPr/>
        </p:nvSpPr>
        <p:spPr>
          <a:xfrm>
            <a:off x="10404625" y="1744264"/>
            <a:ext cx="219000" cy="219000"/>
          </a:xfrm>
          <a:prstGeom prst="rect">
            <a:avLst/>
          </a:prstGeom>
          <a:solidFill>
            <a:srgbClr val="DC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8"/>
          <p:cNvSpPr txBox="1">
            <a:spLocks/>
          </p:cNvSpPr>
          <p:nvPr/>
        </p:nvSpPr>
        <p:spPr>
          <a:xfrm>
            <a:off x="6818477" y="4681881"/>
            <a:ext cx="6894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smtClean="0">
                <a:solidFill>
                  <a:schemeClr val="dk1"/>
                </a:solidFill>
              </a:rPr>
              <a:t>&lt;4 Hr</a:t>
            </a:r>
            <a:endParaRPr lang="en-US" sz="1400"/>
          </a:p>
        </p:txBody>
      </p:sp>
      <p:sp>
        <p:nvSpPr>
          <p:cNvPr id="9" name="Google Shape;207;p38"/>
          <p:cNvSpPr txBox="1">
            <a:spLocks/>
          </p:cNvSpPr>
          <p:nvPr/>
        </p:nvSpPr>
        <p:spPr>
          <a:xfrm>
            <a:off x="6818602" y="1540283"/>
            <a:ext cx="689400" cy="731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rgbClr val="FFD966"/>
                </a:solidFill>
              </a:rPr>
              <a:t>11.5x</a:t>
            </a:r>
            <a:endParaRPr lang="en-US" sz="1400" dirty="0">
              <a:solidFill>
                <a:srgbClr val="FFD966"/>
              </a:solidFill>
            </a:endParaRPr>
          </a:p>
        </p:txBody>
      </p:sp>
      <p:sp>
        <p:nvSpPr>
          <p:cNvPr id="10" name="Google Shape;208;p38"/>
          <p:cNvSpPr/>
          <p:nvPr/>
        </p:nvSpPr>
        <p:spPr>
          <a:xfrm>
            <a:off x="6818327" y="2094653"/>
            <a:ext cx="689700" cy="258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9;p38"/>
          <p:cNvSpPr txBox="1">
            <a:spLocks/>
          </p:cNvSpPr>
          <p:nvPr/>
        </p:nvSpPr>
        <p:spPr>
          <a:xfrm>
            <a:off x="7552677" y="4681881"/>
            <a:ext cx="8757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smtClean="0">
                <a:solidFill>
                  <a:schemeClr val="dk1"/>
                </a:solidFill>
              </a:rPr>
              <a:t>4-5 Hr</a:t>
            </a:r>
            <a:endParaRPr lang="en-US" sz="1400"/>
          </a:p>
        </p:txBody>
      </p:sp>
      <p:sp>
        <p:nvSpPr>
          <p:cNvPr id="13" name="Google Shape;210;p38"/>
          <p:cNvSpPr txBox="1">
            <a:spLocks/>
          </p:cNvSpPr>
          <p:nvPr/>
        </p:nvSpPr>
        <p:spPr>
          <a:xfrm>
            <a:off x="7664377" y="3339556"/>
            <a:ext cx="689400" cy="1878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rgbClr val="FFD966"/>
                </a:solidFill>
              </a:rPr>
              <a:t>4.3x</a:t>
            </a:r>
            <a:endParaRPr lang="en-US" sz="1400" dirty="0">
              <a:solidFill>
                <a:srgbClr val="FFD966"/>
              </a:solidFill>
            </a:endParaRPr>
          </a:p>
        </p:txBody>
      </p:sp>
      <p:sp>
        <p:nvSpPr>
          <p:cNvPr id="14" name="Google Shape;211;p38"/>
          <p:cNvSpPr/>
          <p:nvPr/>
        </p:nvSpPr>
        <p:spPr>
          <a:xfrm>
            <a:off x="7664427" y="3573853"/>
            <a:ext cx="689400" cy="1109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2;p38"/>
          <p:cNvSpPr txBox="1">
            <a:spLocks/>
          </p:cNvSpPr>
          <p:nvPr/>
        </p:nvSpPr>
        <p:spPr>
          <a:xfrm>
            <a:off x="8434152" y="4681881"/>
            <a:ext cx="8082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smtClean="0">
                <a:solidFill>
                  <a:schemeClr val="dk1"/>
                </a:solidFill>
              </a:rPr>
              <a:t>5-6 Hr</a:t>
            </a:r>
            <a:endParaRPr lang="en-US" sz="1400"/>
          </a:p>
        </p:txBody>
      </p:sp>
      <p:sp>
        <p:nvSpPr>
          <p:cNvPr id="17" name="Google Shape;213;p38"/>
          <p:cNvSpPr txBox="1">
            <a:spLocks/>
          </p:cNvSpPr>
          <p:nvPr/>
        </p:nvSpPr>
        <p:spPr>
          <a:xfrm>
            <a:off x="8510352" y="3951006"/>
            <a:ext cx="689400" cy="228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rgbClr val="FFD966"/>
                </a:solidFill>
              </a:rPr>
              <a:t>1.9x</a:t>
            </a:r>
            <a:endParaRPr lang="en-US" sz="1400" dirty="0">
              <a:solidFill>
                <a:srgbClr val="FFD966"/>
              </a:solidFill>
            </a:endParaRPr>
          </a:p>
        </p:txBody>
      </p:sp>
      <p:sp>
        <p:nvSpPr>
          <p:cNvPr id="18" name="Google Shape;214;p38"/>
          <p:cNvSpPr/>
          <p:nvPr/>
        </p:nvSpPr>
        <p:spPr>
          <a:xfrm>
            <a:off x="8510252" y="4201610"/>
            <a:ext cx="689400" cy="480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p38"/>
          <p:cNvSpPr txBox="1">
            <a:spLocks/>
          </p:cNvSpPr>
          <p:nvPr/>
        </p:nvSpPr>
        <p:spPr>
          <a:xfrm>
            <a:off x="9280127" y="4681881"/>
            <a:ext cx="8757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smtClean="0">
                <a:solidFill>
                  <a:schemeClr val="dk1"/>
                </a:solidFill>
              </a:rPr>
              <a:t>6-7 Hr</a:t>
            </a:r>
            <a:endParaRPr lang="en-US" sz="1400"/>
          </a:p>
        </p:txBody>
      </p:sp>
      <p:sp>
        <p:nvSpPr>
          <p:cNvPr id="21" name="Google Shape;217;p38"/>
          <p:cNvSpPr txBox="1">
            <a:spLocks/>
          </p:cNvSpPr>
          <p:nvPr/>
        </p:nvSpPr>
        <p:spPr>
          <a:xfrm>
            <a:off x="9344727" y="4187281"/>
            <a:ext cx="6894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rgbClr val="FFD966"/>
                </a:solidFill>
              </a:rPr>
              <a:t>1.3x</a:t>
            </a:r>
            <a:endParaRPr lang="en-US" sz="1400" dirty="0">
              <a:solidFill>
                <a:srgbClr val="FFD966"/>
              </a:solidFill>
            </a:endParaRPr>
          </a:p>
        </p:txBody>
      </p:sp>
      <p:sp>
        <p:nvSpPr>
          <p:cNvPr id="22" name="Google Shape;218;p38"/>
          <p:cNvSpPr/>
          <p:nvPr/>
        </p:nvSpPr>
        <p:spPr>
          <a:xfrm>
            <a:off x="9344727" y="4454581"/>
            <a:ext cx="689400" cy="22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p38"/>
          <p:cNvSpPr/>
          <p:nvPr/>
        </p:nvSpPr>
        <p:spPr>
          <a:xfrm>
            <a:off x="10404625" y="2188764"/>
            <a:ext cx="219000" cy="2190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966"/>
              </a:solidFill>
            </a:endParaRPr>
          </a:p>
        </p:txBody>
      </p:sp>
      <p:sp>
        <p:nvSpPr>
          <p:cNvPr id="24" name="Google Shape;220;p38"/>
          <p:cNvSpPr txBox="1">
            <a:spLocks/>
          </p:cNvSpPr>
          <p:nvPr/>
        </p:nvSpPr>
        <p:spPr>
          <a:xfrm>
            <a:off x="8353777" y="2009505"/>
            <a:ext cx="1974600" cy="577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chemeClr val="accent5"/>
                </a:solidFill>
              </a:rPr>
              <a:t>Increased Crash Risk</a:t>
            </a:r>
            <a:endParaRPr lang="en-US" sz="1400" dirty="0">
              <a:solidFill>
                <a:schemeClr val="accent5"/>
              </a:solidFill>
            </a:endParaRPr>
          </a:p>
        </p:txBody>
      </p:sp>
      <p:sp>
        <p:nvSpPr>
          <p:cNvPr id="25" name="Google Shape;206;p38"/>
          <p:cNvSpPr txBox="1">
            <a:spLocks/>
          </p:cNvSpPr>
          <p:nvPr/>
        </p:nvSpPr>
        <p:spPr>
          <a:xfrm>
            <a:off x="6818477" y="4811022"/>
            <a:ext cx="6894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chemeClr val="bg1">
                    <a:lumMod val="20000"/>
                    <a:lumOff val="80000"/>
                  </a:schemeClr>
                </a:solidFill>
              </a:rPr>
              <a:t>&lt;4 </a:t>
            </a:r>
            <a:r>
              <a:rPr lang="en-US" sz="1400" b="1" dirty="0" err="1" smtClean="0">
                <a:solidFill>
                  <a:schemeClr val="bg1">
                    <a:lumMod val="20000"/>
                    <a:lumOff val="80000"/>
                  </a:schemeClr>
                </a:solidFill>
              </a:rPr>
              <a:t>Hr</a:t>
            </a:r>
            <a:endParaRPr lang="en-US" sz="1400" dirty="0">
              <a:solidFill>
                <a:schemeClr val="bg1">
                  <a:lumMod val="20000"/>
                  <a:lumOff val="80000"/>
                </a:schemeClr>
              </a:solidFill>
            </a:endParaRPr>
          </a:p>
        </p:txBody>
      </p:sp>
      <p:sp>
        <p:nvSpPr>
          <p:cNvPr id="26" name="Google Shape;209;p38"/>
          <p:cNvSpPr txBox="1">
            <a:spLocks/>
          </p:cNvSpPr>
          <p:nvPr/>
        </p:nvSpPr>
        <p:spPr>
          <a:xfrm>
            <a:off x="7552677" y="4811022"/>
            <a:ext cx="8757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chemeClr val="bg1">
                    <a:lumMod val="20000"/>
                    <a:lumOff val="80000"/>
                  </a:schemeClr>
                </a:solidFill>
              </a:rPr>
              <a:t>4-5 </a:t>
            </a:r>
            <a:r>
              <a:rPr lang="en-US" sz="1400" b="1" dirty="0" err="1" smtClean="0">
                <a:solidFill>
                  <a:schemeClr val="bg1">
                    <a:lumMod val="20000"/>
                    <a:lumOff val="80000"/>
                  </a:schemeClr>
                </a:solidFill>
              </a:rPr>
              <a:t>Hr</a:t>
            </a:r>
            <a:endParaRPr lang="en-US" sz="1400" dirty="0">
              <a:solidFill>
                <a:schemeClr val="bg1">
                  <a:lumMod val="20000"/>
                  <a:lumOff val="80000"/>
                </a:schemeClr>
              </a:solidFill>
            </a:endParaRPr>
          </a:p>
        </p:txBody>
      </p:sp>
      <p:sp>
        <p:nvSpPr>
          <p:cNvPr id="27" name="Google Shape;212;p38"/>
          <p:cNvSpPr txBox="1">
            <a:spLocks/>
          </p:cNvSpPr>
          <p:nvPr/>
        </p:nvSpPr>
        <p:spPr>
          <a:xfrm>
            <a:off x="8434152" y="4811022"/>
            <a:ext cx="8082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chemeClr val="bg1">
                    <a:lumMod val="20000"/>
                    <a:lumOff val="80000"/>
                  </a:schemeClr>
                </a:solidFill>
              </a:rPr>
              <a:t>5-6 </a:t>
            </a:r>
            <a:r>
              <a:rPr lang="en-US" sz="1400" b="1" dirty="0" err="1" smtClean="0">
                <a:solidFill>
                  <a:schemeClr val="bg1">
                    <a:lumMod val="20000"/>
                    <a:lumOff val="80000"/>
                  </a:schemeClr>
                </a:solidFill>
              </a:rPr>
              <a:t>Hr</a:t>
            </a:r>
            <a:endParaRPr lang="en-US" sz="1400" dirty="0">
              <a:solidFill>
                <a:schemeClr val="bg1">
                  <a:lumMod val="20000"/>
                  <a:lumOff val="80000"/>
                </a:schemeClr>
              </a:solidFill>
            </a:endParaRPr>
          </a:p>
        </p:txBody>
      </p:sp>
      <p:sp>
        <p:nvSpPr>
          <p:cNvPr id="28" name="Google Shape;216;p38"/>
          <p:cNvSpPr txBox="1">
            <a:spLocks/>
          </p:cNvSpPr>
          <p:nvPr/>
        </p:nvSpPr>
        <p:spPr>
          <a:xfrm>
            <a:off x="9280127" y="4811022"/>
            <a:ext cx="875700" cy="3144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smtClean="0">
                <a:solidFill>
                  <a:schemeClr val="bg1">
                    <a:lumMod val="20000"/>
                    <a:lumOff val="80000"/>
                  </a:schemeClr>
                </a:solidFill>
              </a:rPr>
              <a:t>6-7 </a:t>
            </a:r>
            <a:r>
              <a:rPr lang="en-US" sz="1400" b="1" dirty="0" err="1" smtClean="0">
                <a:solidFill>
                  <a:schemeClr val="bg1">
                    <a:lumMod val="20000"/>
                    <a:lumOff val="80000"/>
                  </a:schemeClr>
                </a:solidFill>
              </a:rPr>
              <a:t>Hr</a:t>
            </a:r>
            <a:endParaRPr lang="en-US" sz="1400" dirty="0">
              <a:solidFill>
                <a:schemeClr val="bg1">
                  <a:lumMod val="20000"/>
                  <a:lumOff val="80000"/>
                </a:schemeClr>
              </a:solidFill>
            </a:endParaRPr>
          </a:p>
        </p:txBody>
      </p:sp>
      <p:sp>
        <p:nvSpPr>
          <p:cNvPr id="4" name="TextBox 3"/>
          <p:cNvSpPr txBox="1"/>
          <p:nvPr/>
        </p:nvSpPr>
        <p:spPr>
          <a:xfrm>
            <a:off x="6659851" y="5499156"/>
            <a:ext cx="4517344" cy="923330"/>
          </a:xfrm>
          <a:prstGeom prst="rect">
            <a:avLst/>
          </a:prstGeom>
          <a:noFill/>
        </p:spPr>
        <p:txBody>
          <a:bodyPr wrap="square" rtlCol="0">
            <a:spAutoFit/>
          </a:bodyPr>
          <a:lstStyle/>
          <a:p>
            <a:pPr lvl="0">
              <a:lnSpc>
                <a:spcPct val="90000"/>
              </a:lnSpc>
              <a:spcBef>
                <a:spcPts val="1000"/>
              </a:spcBef>
              <a:buClr>
                <a:srgbClr val="A4DBE2"/>
              </a:buClr>
            </a:pPr>
            <a:r>
              <a:rPr lang="en-US" sz="2000" i="1" dirty="0">
                <a:solidFill>
                  <a:srgbClr val="4EB5C4"/>
                </a:solidFill>
              </a:rPr>
              <a:t>Compared to drivers who had slept for at least 7 hours in the past 24 hours, drivers who reported they had slept:</a:t>
            </a:r>
          </a:p>
        </p:txBody>
      </p:sp>
    </p:spTree>
    <p:extLst>
      <p:ext uri="{BB962C8B-B14F-4D97-AF65-F5344CB8AC3E}">
        <p14:creationId xmlns:p14="http://schemas.microsoft.com/office/powerpoint/2010/main" val="1571781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772" y="1189781"/>
            <a:ext cx="5396186" cy="2454434"/>
          </a:xfrm>
        </p:spPr>
        <p:txBody>
          <a:bodyPr>
            <a:normAutofit fontScale="90000"/>
          </a:bodyPr>
          <a:lstStyle/>
          <a:p>
            <a:r>
              <a:rPr lang="en-US" dirty="0" smtClean="0"/>
              <a:t>How Does Sleep Connect to Other Science Modules?</a:t>
            </a:r>
            <a:endParaRPr lang="en-US" dirty="0"/>
          </a:p>
        </p:txBody>
      </p:sp>
      <p:sp>
        <p:nvSpPr>
          <p:cNvPr id="6" name="Text Placeholder 5"/>
          <p:cNvSpPr>
            <a:spLocks noGrp="1"/>
          </p:cNvSpPr>
          <p:nvPr>
            <p:ph type="body" idx="1"/>
          </p:nvPr>
        </p:nvSpPr>
        <p:spPr>
          <a:xfrm>
            <a:off x="395014" y="4237401"/>
            <a:ext cx="6175455" cy="946037"/>
          </a:xfrm>
        </p:spPr>
        <p:txBody>
          <a:bodyPr>
            <a:normAutofit fontScale="92500"/>
          </a:bodyPr>
          <a:lstStyle/>
          <a:p>
            <a:r>
              <a:rPr lang="en-US" dirty="0" smtClean="0"/>
              <a:t>Learning how sleep, nutrition, mood and mindset, and chemical health are all interconnected</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650" y="1161951"/>
            <a:ext cx="4961729" cy="4964529"/>
          </a:xfrm>
          <a:prstGeom prst="rect">
            <a:avLst/>
          </a:prstGeom>
        </p:spPr>
      </p:pic>
    </p:spTree>
    <p:extLst>
      <p:ext uri="{BB962C8B-B14F-4D97-AF65-F5344CB8AC3E}">
        <p14:creationId xmlns:p14="http://schemas.microsoft.com/office/powerpoint/2010/main" val="161920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Sleep: Mood and Mindset</a:t>
            </a:r>
            <a:endParaRPr lang="en-US" dirty="0"/>
          </a:p>
        </p:txBody>
      </p:sp>
      <p:sp>
        <p:nvSpPr>
          <p:cNvPr id="8" name="TextBox 7"/>
          <p:cNvSpPr txBox="1"/>
          <p:nvPr/>
        </p:nvSpPr>
        <p:spPr>
          <a:xfrm>
            <a:off x="400504" y="1660488"/>
            <a:ext cx="5806657" cy="2554545"/>
          </a:xfrm>
          <a:prstGeom prst="rect">
            <a:avLst/>
          </a:prstGeom>
          <a:noFill/>
        </p:spPr>
        <p:txBody>
          <a:bodyPr wrap="square" rtlCol="0">
            <a:spAutoFit/>
          </a:bodyPr>
          <a:lstStyle/>
          <a:p>
            <a:r>
              <a:rPr lang="en-US" sz="3200" dirty="0" smtClean="0">
                <a:solidFill>
                  <a:schemeClr val="accent2"/>
                </a:solidFill>
              </a:rPr>
              <a:t>Sleep and mood are closely connected: poor or inadequate sleep can cause irritability and stress, while healthy sleep can enhance your well-being</a:t>
            </a:r>
            <a:endParaRPr lang="en-US" sz="3200" dirty="0">
              <a:solidFill>
                <a:schemeClr val="accent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655" y="1167378"/>
            <a:ext cx="5690622" cy="5690622"/>
          </a:xfrm>
          <a:prstGeom prst="rect">
            <a:avLst/>
          </a:prstGeom>
        </p:spPr>
      </p:pic>
    </p:spTree>
    <p:extLst>
      <p:ext uri="{BB962C8B-B14F-4D97-AF65-F5344CB8AC3E}">
        <p14:creationId xmlns:p14="http://schemas.microsoft.com/office/powerpoint/2010/main" val="2593999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Sleep: Chemical Health</a:t>
            </a:r>
            <a:endParaRPr lang="en-US" dirty="0"/>
          </a:p>
        </p:txBody>
      </p:sp>
      <p:sp>
        <p:nvSpPr>
          <p:cNvPr id="6" name="TextBox 5"/>
          <p:cNvSpPr txBox="1"/>
          <p:nvPr/>
        </p:nvSpPr>
        <p:spPr>
          <a:xfrm>
            <a:off x="400505" y="1552911"/>
            <a:ext cx="10496992" cy="1569660"/>
          </a:xfrm>
          <a:prstGeom prst="rect">
            <a:avLst/>
          </a:prstGeom>
          <a:noFill/>
        </p:spPr>
        <p:txBody>
          <a:bodyPr wrap="square" rtlCol="0">
            <a:spAutoFit/>
          </a:bodyPr>
          <a:lstStyle/>
          <a:p>
            <a:r>
              <a:rPr lang="en-US" sz="3200" i="1" dirty="0" smtClean="0">
                <a:solidFill>
                  <a:schemeClr val="accent2"/>
                </a:solidFill>
              </a:rPr>
              <a:t>Stimulants</a:t>
            </a:r>
            <a:r>
              <a:rPr lang="en-US" sz="3200" dirty="0" smtClean="0">
                <a:solidFill>
                  <a:schemeClr val="accent2"/>
                </a:solidFill>
              </a:rPr>
              <a:t> such as caffeine in energy drinks and coffee and </a:t>
            </a:r>
            <a:r>
              <a:rPr lang="en-US" sz="3200" i="1" dirty="0" smtClean="0">
                <a:solidFill>
                  <a:schemeClr val="accent2"/>
                </a:solidFill>
              </a:rPr>
              <a:t>depressants</a:t>
            </a:r>
            <a:r>
              <a:rPr lang="en-US" sz="3200" dirty="0" smtClean="0">
                <a:solidFill>
                  <a:schemeClr val="accent2"/>
                </a:solidFill>
              </a:rPr>
              <a:t> such as alcohol can negatively impact the quantity and quality of your sleep. </a:t>
            </a:r>
          </a:p>
        </p:txBody>
      </p:sp>
      <p:sp>
        <p:nvSpPr>
          <p:cNvPr id="2" name="TextBox 1"/>
          <p:cNvSpPr txBox="1"/>
          <p:nvPr/>
        </p:nvSpPr>
        <p:spPr>
          <a:xfrm>
            <a:off x="978946" y="3506993"/>
            <a:ext cx="5260489" cy="2154436"/>
          </a:xfrm>
          <a:prstGeom prst="rect">
            <a:avLst/>
          </a:prstGeom>
          <a:noFill/>
        </p:spPr>
        <p:txBody>
          <a:bodyPr wrap="square" rtlCol="0">
            <a:spAutoFit/>
          </a:bodyPr>
          <a:lstStyle/>
          <a:p>
            <a:r>
              <a:rPr lang="en-US" sz="2800" dirty="0" smtClean="0">
                <a:solidFill>
                  <a:schemeClr val="accent2"/>
                </a:solidFill>
              </a:rPr>
              <a:t>Alcohol before bed can:</a:t>
            </a:r>
          </a:p>
          <a:p>
            <a:pPr marL="457200" indent="-457200">
              <a:buFont typeface="Arial" panose="020B0604020202020204" pitchFamily="34" charset="0"/>
              <a:buChar char="•"/>
            </a:pPr>
            <a:r>
              <a:rPr lang="en-US" sz="2200" dirty="0" smtClean="0">
                <a:solidFill>
                  <a:schemeClr val="accent2"/>
                </a:solidFill>
              </a:rPr>
              <a:t>Disrupt your circadian rhythms</a:t>
            </a:r>
          </a:p>
          <a:p>
            <a:pPr marL="457200" indent="-457200">
              <a:buFont typeface="Arial" panose="020B0604020202020204" pitchFamily="34" charset="0"/>
              <a:buChar char="•"/>
            </a:pPr>
            <a:r>
              <a:rPr lang="en-US" sz="2200" dirty="0" smtClean="0">
                <a:solidFill>
                  <a:schemeClr val="accent2"/>
                </a:solidFill>
              </a:rPr>
              <a:t>Block REM sleep</a:t>
            </a:r>
          </a:p>
          <a:p>
            <a:pPr marL="457200" indent="-457200">
              <a:buFont typeface="Arial" panose="020B0604020202020204" pitchFamily="34" charset="0"/>
              <a:buChar char="•"/>
            </a:pPr>
            <a:r>
              <a:rPr lang="en-US" sz="2200" dirty="0" smtClean="0">
                <a:solidFill>
                  <a:schemeClr val="accent2"/>
                </a:solidFill>
              </a:rPr>
              <a:t>Aggravate breathing problems</a:t>
            </a:r>
          </a:p>
          <a:p>
            <a:pPr marL="457200" indent="-457200">
              <a:buFont typeface="Arial" panose="020B0604020202020204" pitchFamily="34" charset="0"/>
              <a:buChar char="•"/>
            </a:pPr>
            <a:r>
              <a:rPr lang="en-US" sz="2200" dirty="0" smtClean="0">
                <a:solidFill>
                  <a:schemeClr val="accent2"/>
                </a:solidFill>
              </a:rPr>
              <a:t>Lead to extra bathroom trips</a:t>
            </a:r>
            <a:endParaRPr lang="en-US" sz="2200" dirty="0">
              <a:solidFill>
                <a:schemeClr val="accent2"/>
              </a:solidFill>
            </a:endParaRPr>
          </a:p>
          <a:p>
            <a:endParaRPr lang="en-US" dirty="0"/>
          </a:p>
        </p:txBody>
      </p:sp>
      <p:sp>
        <p:nvSpPr>
          <p:cNvPr id="9" name="Rectangle 8"/>
          <p:cNvSpPr/>
          <p:nvPr/>
        </p:nvSpPr>
        <p:spPr>
          <a:xfrm>
            <a:off x="6415143" y="3506993"/>
            <a:ext cx="4611445" cy="1200329"/>
          </a:xfrm>
          <a:prstGeom prst="rect">
            <a:avLst/>
          </a:prstGeom>
        </p:spPr>
        <p:txBody>
          <a:bodyPr wrap="square">
            <a:spAutoFit/>
          </a:bodyPr>
          <a:lstStyle/>
          <a:p>
            <a:pPr lvl="0"/>
            <a:r>
              <a:rPr lang="en-US" sz="2800" dirty="0" smtClean="0">
                <a:solidFill>
                  <a:srgbClr val="4EB5C4"/>
                </a:solidFill>
              </a:rPr>
              <a:t>Caffeine before bed can</a:t>
            </a:r>
            <a:r>
              <a:rPr lang="en-US" sz="2800" dirty="0">
                <a:solidFill>
                  <a:srgbClr val="4EB5C4"/>
                </a:solidFill>
              </a:rPr>
              <a:t>:</a:t>
            </a:r>
          </a:p>
          <a:p>
            <a:pPr marL="457200" lvl="0" indent="-457200">
              <a:buFont typeface="Arial" panose="020B0604020202020204" pitchFamily="34" charset="0"/>
              <a:buChar char="•"/>
            </a:pPr>
            <a:r>
              <a:rPr lang="en-US" sz="2200" dirty="0">
                <a:solidFill>
                  <a:srgbClr val="4EB5C4"/>
                </a:solidFill>
              </a:rPr>
              <a:t>Disrupt your </a:t>
            </a:r>
            <a:r>
              <a:rPr lang="en-US" sz="2200" dirty="0" smtClean="0">
                <a:solidFill>
                  <a:srgbClr val="4EB5C4"/>
                </a:solidFill>
              </a:rPr>
              <a:t>circadian rhythms</a:t>
            </a:r>
          </a:p>
          <a:p>
            <a:pPr marL="457200" lvl="0" indent="-457200">
              <a:buFont typeface="Arial" panose="020B0604020202020204" pitchFamily="34" charset="0"/>
              <a:buChar char="•"/>
            </a:pPr>
            <a:r>
              <a:rPr lang="en-US" sz="2200" dirty="0" smtClean="0">
                <a:solidFill>
                  <a:srgbClr val="4EB5C4"/>
                </a:solidFill>
              </a:rPr>
              <a:t>Reduce total sleep time</a:t>
            </a:r>
            <a:endParaRPr lang="en-US" sz="2200" dirty="0">
              <a:solidFill>
                <a:srgbClr val="4EB5C4"/>
              </a:solidFill>
            </a:endParaRPr>
          </a:p>
        </p:txBody>
      </p:sp>
    </p:spTree>
    <p:extLst>
      <p:ext uri="{BB962C8B-B14F-4D97-AF65-F5344CB8AC3E}">
        <p14:creationId xmlns:p14="http://schemas.microsoft.com/office/powerpoint/2010/main" val="94338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Sleep: Nutrition</a:t>
            </a:r>
            <a:endParaRPr lang="en-US" dirty="0"/>
          </a:p>
        </p:txBody>
      </p:sp>
      <p:sp>
        <p:nvSpPr>
          <p:cNvPr id="6" name="TextBox 5"/>
          <p:cNvSpPr txBox="1"/>
          <p:nvPr/>
        </p:nvSpPr>
        <p:spPr>
          <a:xfrm>
            <a:off x="6174890" y="2147672"/>
            <a:ext cx="4797910" cy="4893647"/>
          </a:xfrm>
          <a:prstGeom prst="rect">
            <a:avLst/>
          </a:prstGeom>
          <a:noFill/>
        </p:spPr>
        <p:txBody>
          <a:bodyPr wrap="square" rtlCol="0">
            <a:spAutoFit/>
          </a:bodyPr>
          <a:lstStyle/>
          <a:p>
            <a:r>
              <a:rPr lang="en-US" sz="3200" dirty="0" smtClean="0">
                <a:solidFill>
                  <a:schemeClr val="accent2"/>
                </a:solidFill>
              </a:rPr>
              <a:t>During sleep, the body regulates the production of your “hunger hormones”.</a:t>
            </a:r>
          </a:p>
          <a:p>
            <a:endParaRPr lang="en-US" sz="3200" dirty="0">
              <a:solidFill>
                <a:schemeClr val="accent2"/>
              </a:solidFill>
            </a:endParaRPr>
          </a:p>
          <a:p>
            <a:pPr marL="457200" indent="-457200">
              <a:buFont typeface="Arial" panose="020B0604020202020204" pitchFamily="34" charset="0"/>
              <a:buChar char="•"/>
            </a:pPr>
            <a:r>
              <a:rPr lang="en-US" sz="2400" dirty="0">
                <a:solidFill>
                  <a:schemeClr val="accent2"/>
                </a:solidFill>
              </a:rPr>
              <a:t>People who report an average total sleep time of 5 hours a </a:t>
            </a:r>
            <a:r>
              <a:rPr lang="en-US" sz="2400" dirty="0" smtClean="0">
                <a:solidFill>
                  <a:schemeClr val="accent2"/>
                </a:solidFill>
              </a:rPr>
              <a:t>night are </a:t>
            </a:r>
            <a:r>
              <a:rPr lang="en-US" sz="2400" dirty="0">
                <a:solidFill>
                  <a:schemeClr val="accent2"/>
                </a:solidFill>
              </a:rPr>
              <a:t>much more likely to become obese, compared with people who sleep 7–8 hours a night.</a:t>
            </a:r>
          </a:p>
          <a:p>
            <a:pPr marL="457200" indent="-457200">
              <a:buFont typeface="Arial" panose="020B0604020202020204" pitchFamily="34" charset="0"/>
              <a:buChar char="•"/>
            </a:pPr>
            <a:endParaRPr lang="en-US" sz="3200" dirty="0" smtClean="0">
              <a:solidFill>
                <a:schemeClr val="accent2"/>
              </a:solidFill>
            </a:endParaRPr>
          </a:p>
          <a:p>
            <a:endParaRPr lang="en-US" sz="3200" dirty="0" smtClean="0">
              <a:solidFill>
                <a:schemeClr val="accent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5799"/>
            <a:ext cx="5404115" cy="4547625"/>
          </a:xfrm>
          <a:prstGeom prst="rect">
            <a:avLst/>
          </a:prstGeom>
        </p:spPr>
      </p:pic>
    </p:spTree>
    <p:extLst>
      <p:ext uri="{BB962C8B-B14F-4D97-AF65-F5344CB8AC3E}">
        <p14:creationId xmlns:p14="http://schemas.microsoft.com/office/powerpoint/2010/main" val="420876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52631" y="398033"/>
            <a:ext cx="6113929" cy="1041893"/>
          </a:xfrm>
        </p:spPr>
        <p:txBody>
          <a:bodyPr>
            <a:noAutofit/>
          </a:bodyPr>
          <a:lstStyle/>
          <a:p>
            <a:r>
              <a:rPr lang="en-US" sz="6000" dirty="0" smtClean="0"/>
              <a:t>What is Bluelight?</a:t>
            </a:r>
            <a:endParaRPr lang="en-US" sz="6000" dirty="0"/>
          </a:p>
        </p:txBody>
      </p:sp>
      <p:sp>
        <p:nvSpPr>
          <p:cNvPr id="4" name="Rectangle 3"/>
          <p:cNvSpPr/>
          <p:nvPr/>
        </p:nvSpPr>
        <p:spPr>
          <a:xfrm>
            <a:off x="423134" y="1748117"/>
            <a:ext cx="6096000" cy="3672800"/>
          </a:xfrm>
          <a:prstGeom prst="rect">
            <a:avLst/>
          </a:prstGeom>
        </p:spPr>
        <p:txBody>
          <a:bodyPr>
            <a:spAutoFit/>
          </a:bodyPr>
          <a:lstStyle/>
          <a:p>
            <a:pPr marL="228600" lvl="0" indent="-228600">
              <a:lnSpc>
                <a:spcPct val="90000"/>
              </a:lnSpc>
              <a:spcBef>
                <a:spcPts val="1000"/>
              </a:spcBef>
              <a:buClr>
                <a:srgbClr val="A4DBE2"/>
              </a:buClr>
              <a:buFont typeface="Arial" panose="020B0604020202020204" pitchFamily="34" charset="0"/>
              <a:buChar char="•"/>
            </a:pPr>
            <a:r>
              <a:rPr lang="en-US" sz="2400" dirty="0" smtClean="0">
                <a:solidFill>
                  <a:srgbClr val="4EB5C4"/>
                </a:solidFill>
              </a:rPr>
              <a:t>Blue light is the color in the “visible light spectrum” that can be seen by the human eye. It can </a:t>
            </a:r>
            <a:r>
              <a:rPr lang="en-US" sz="2400" dirty="0">
                <a:solidFill>
                  <a:srgbClr val="4EB5C4"/>
                </a:solidFill>
              </a:rPr>
              <a:t>affect the levels of the sleep inducing hormone ‘melatonin’ </a:t>
            </a:r>
            <a:r>
              <a:rPr lang="en-US" sz="2400" dirty="0" smtClean="0">
                <a:solidFill>
                  <a:srgbClr val="4EB5C4"/>
                </a:solidFill>
              </a:rPr>
              <a:t>and affect our </a:t>
            </a:r>
            <a:r>
              <a:rPr lang="en-US" sz="2400" dirty="0">
                <a:solidFill>
                  <a:srgbClr val="4EB5C4"/>
                </a:solidFill>
              </a:rPr>
              <a:t>ability to fall asleep at night. </a:t>
            </a:r>
            <a:endParaRPr lang="en-US" sz="2400" dirty="0" smtClean="0">
              <a:solidFill>
                <a:srgbClr val="4EB5C4"/>
              </a:solidFill>
            </a:endParaRPr>
          </a:p>
          <a:p>
            <a:pPr marL="228600" indent="-228600">
              <a:lnSpc>
                <a:spcPct val="90000"/>
              </a:lnSpc>
              <a:spcBef>
                <a:spcPts val="1000"/>
              </a:spcBef>
              <a:buClr>
                <a:srgbClr val="A4DBE2"/>
              </a:buClr>
              <a:buFont typeface="Arial" panose="020B0604020202020204" pitchFamily="34" charset="0"/>
              <a:buChar char="•"/>
            </a:pPr>
            <a:r>
              <a:rPr lang="en-US" sz="2400" dirty="0" smtClean="0">
                <a:solidFill>
                  <a:srgbClr val="4EB5C4"/>
                </a:solidFill>
              </a:rPr>
              <a:t>Artificial </a:t>
            </a:r>
            <a:r>
              <a:rPr lang="en-US" sz="2400" dirty="0">
                <a:solidFill>
                  <a:srgbClr val="4EB5C4"/>
                </a:solidFill>
              </a:rPr>
              <a:t>sources of blue light include electronic devices such as cell phones and laptop computers, as well as energy-efficient florescent bulbs and LED lights. </a:t>
            </a:r>
          </a:p>
          <a:p>
            <a:pPr marL="228600" lvl="0" indent="-228600">
              <a:lnSpc>
                <a:spcPct val="90000"/>
              </a:lnSpc>
              <a:spcBef>
                <a:spcPts val="1000"/>
              </a:spcBef>
              <a:buClr>
                <a:srgbClr val="A4DBE2"/>
              </a:buClr>
              <a:buFont typeface="Arial" panose="020B0604020202020204" pitchFamily="34" charset="0"/>
              <a:buChar char="•"/>
            </a:pPr>
            <a:endParaRPr lang="en-US" sz="2400" dirty="0">
              <a:solidFill>
                <a:srgbClr val="4EB5C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016" y="1887967"/>
            <a:ext cx="4970033" cy="4970033"/>
          </a:xfrm>
          <a:prstGeom prst="rect">
            <a:avLst/>
          </a:prstGeom>
        </p:spPr>
      </p:pic>
    </p:spTree>
    <p:extLst>
      <p:ext uri="{BB962C8B-B14F-4D97-AF65-F5344CB8AC3E}">
        <p14:creationId xmlns:p14="http://schemas.microsoft.com/office/powerpoint/2010/main" val="3044950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1032734" y="524761"/>
            <a:ext cx="6608705" cy="959799"/>
          </a:xfrm>
        </p:spPr>
        <p:txBody>
          <a:bodyPr>
            <a:normAutofit/>
          </a:bodyPr>
          <a:lstStyle/>
          <a:p>
            <a:pPr algn="l"/>
            <a:r>
              <a:rPr lang="en-US" dirty="0" smtClean="0"/>
              <a:t>Tips for Great Sleep</a:t>
            </a:r>
            <a:endParaRPr lang="en-US" dirty="0"/>
          </a:p>
        </p:txBody>
      </p:sp>
      <p:sp>
        <p:nvSpPr>
          <p:cNvPr id="4" name="Text Placeholder 5"/>
          <p:cNvSpPr txBox="1">
            <a:spLocks/>
          </p:cNvSpPr>
          <p:nvPr/>
        </p:nvSpPr>
        <p:spPr>
          <a:xfrm>
            <a:off x="1032734" y="1484560"/>
            <a:ext cx="9789459" cy="1500187"/>
          </a:xfrm>
          <a:prstGeom prst="rect">
            <a:avLst/>
          </a:prstGeom>
        </p:spPr>
        <p:txBody>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Ways to prep yourself during the day </a:t>
            </a:r>
            <a:r>
              <a:rPr lang="en-US" dirty="0"/>
              <a:t>for a good night’s sleep </a:t>
            </a:r>
          </a:p>
        </p:txBody>
      </p:sp>
      <p:sp>
        <p:nvSpPr>
          <p:cNvPr id="5" name="TextBox 4"/>
          <p:cNvSpPr txBox="1"/>
          <p:nvPr/>
        </p:nvSpPr>
        <p:spPr>
          <a:xfrm>
            <a:off x="6379287" y="3113843"/>
            <a:ext cx="5292762"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1. Have sufficient sunlight exposure</a:t>
            </a:r>
            <a:endParaRPr lang="en-US" sz="2400" dirty="0">
              <a:solidFill>
                <a:schemeClr val="bg2"/>
              </a:solidFill>
            </a:endParaRPr>
          </a:p>
        </p:txBody>
      </p:sp>
      <p:sp>
        <p:nvSpPr>
          <p:cNvPr id="6" name="TextBox 5"/>
          <p:cNvSpPr txBox="1"/>
          <p:nvPr/>
        </p:nvSpPr>
        <p:spPr>
          <a:xfrm>
            <a:off x="6379287" y="4050034"/>
            <a:ext cx="5948978"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2. No naps after 3 pm</a:t>
            </a:r>
            <a:endParaRPr lang="en-US" sz="2400" dirty="0">
              <a:solidFill>
                <a:schemeClr val="bg2"/>
              </a:solidFill>
            </a:endParaRPr>
          </a:p>
        </p:txBody>
      </p:sp>
      <p:sp>
        <p:nvSpPr>
          <p:cNvPr id="7" name="TextBox 6"/>
          <p:cNvSpPr txBox="1"/>
          <p:nvPr/>
        </p:nvSpPr>
        <p:spPr>
          <a:xfrm>
            <a:off x="6379287" y="4985920"/>
            <a:ext cx="5593975"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3. Don’t exercise late in the day</a:t>
            </a:r>
            <a:endParaRPr lang="en-US" sz="2400" dirty="0">
              <a:solidFill>
                <a:schemeClr val="bg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980" y="1355464"/>
            <a:ext cx="4286250" cy="6858000"/>
          </a:xfrm>
          <a:prstGeom prst="rect">
            <a:avLst/>
          </a:prstGeom>
        </p:spPr>
      </p:pic>
    </p:spTree>
    <p:extLst>
      <p:ext uri="{BB962C8B-B14F-4D97-AF65-F5344CB8AC3E}">
        <p14:creationId xmlns:p14="http://schemas.microsoft.com/office/powerpoint/2010/main" val="163395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468" y="384320"/>
            <a:ext cx="6021146" cy="959799"/>
          </a:xfrm>
        </p:spPr>
        <p:txBody>
          <a:bodyPr>
            <a:normAutofit fontScale="90000"/>
          </a:bodyPr>
          <a:lstStyle/>
          <a:p>
            <a:pPr algn="r"/>
            <a:r>
              <a:rPr lang="en-US" dirty="0" smtClean="0"/>
              <a:t>Tips for Great Sleep</a:t>
            </a:r>
            <a:endParaRPr lang="en-US" dirty="0"/>
          </a:p>
        </p:txBody>
      </p:sp>
      <p:sp>
        <p:nvSpPr>
          <p:cNvPr id="6" name="Text Placeholder 5"/>
          <p:cNvSpPr>
            <a:spLocks noGrp="1"/>
          </p:cNvSpPr>
          <p:nvPr>
            <p:ph type="body" idx="1"/>
          </p:nvPr>
        </p:nvSpPr>
        <p:spPr>
          <a:xfrm>
            <a:off x="250567" y="1462457"/>
            <a:ext cx="7174493" cy="1500187"/>
          </a:xfrm>
        </p:spPr>
        <p:txBody>
          <a:bodyPr/>
          <a:lstStyle/>
          <a:p>
            <a:r>
              <a:rPr lang="en-US" dirty="0" smtClean="0"/>
              <a:t>Ways to prep yourself at night for a good night’s sleep</a:t>
            </a:r>
            <a:endParaRPr lang="en-US" dirty="0"/>
          </a:p>
        </p:txBody>
      </p:sp>
      <p:sp>
        <p:nvSpPr>
          <p:cNvPr id="2" name="TextBox 1"/>
          <p:cNvSpPr txBox="1"/>
          <p:nvPr/>
        </p:nvSpPr>
        <p:spPr>
          <a:xfrm>
            <a:off x="1651339" y="2435634"/>
            <a:ext cx="5292762" cy="424732"/>
          </a:xfrm>
          <a:prstGeom prst="rect">
            <a:avLst/>
          </a:prstGeom>
          <a:noFill/>
        </p:spPr>
        <p:txBody>
          <a:bodyPr wrap="square" rtlCol="0">
            <a:spAutoFit/>
          </a:bodyPr>
          <a:lstStyle/>
          <a:p>
            <a:pPr lvl="0">
              <a:lnSpc>
                <a:spcPct val="90000"/>
              </a:lnSpc>
              <a:spcBef>
                <a:spcPts val="1000"/>
              </a:spcBef>
              <a:buClr>
                <a:srgbClr val="A4DBE2"/>
              </a:buClr>
            </a:pPr>
            <a:r>
              <a:rPr lang="en-US" sz="2400" dirty="0">
                <a:solidFill>
                  <a:schemeClr val="bg2"/>
                </a:solidFill>
              </a:rPr>
              <a:t>5</a:t>
            </a:r>
            <a:r>
              <a:rPr lang="en-US" sz="2400" dirty="0" smtClean="0">
                <a:solidFill>
                  <a:schemeClr val="bg2"/>
                </a:solidFill>
              </a:rPr>
              <a:t>. Stick to a consistent sleep schedule</a:t>
            </a:r>
            <a:endParaRPr lang="en-US" sz="2400" dirty="0">
              <a:solidFill>
                <a:schemeClr val="bg2"/>
              </a:solidFill>
            </a:endParaRPr>
          </a:p>
        </p:txBody>
      </p:sp>
      <p:sp>
        <p:nvSpPr>
          <p:cNvPr id="7" name="TextBox 6"/>
          <p:cNvSpPr txBox="1"/>
          <p:nvPr/>
        </p:nvSpPr>
        <p:spPr>
          <a:xfrm>
            <a:off x="1683613" y="3371520"/>
            <a:ext cx="5948978" cy="424732"/>
          </a:xfrm>
          <a:prstGeom prst="rect">
            <a:avLst/>
          </a:prstGeom>
          <a:noFill/>
        </p:spPr>
        <p:txBody>
          <a:bodyPr wrap="square" rtlCol="0">
            <a:spAutoFit/>
          </a:bodyPr>
          <a:lstStyle/>
          <a:p>
            <a:pPr lvl="0">
              <a:lnSpc>
                <a:spcPct val="90000"/>
              </a:lnSpc>
              <a:spcBef>
                <a:spcPts val="1000"/>
              </a:spcBef>
              <a:buClr>
                <a:srgbClr val="A4DBE2"/>
              </a:buClr>
            </a:pPr>
            <a:r>
              <a:rPr lang="en-US" sz="2400" dirty="0">
                <a:solidFill>
                  <a:schemeClr val="bg2"/>
                </a:solidFill>
              </a:rPr>
              <a:t>6</a:t>
            </a:r>
            <a:r>
              <a:rPr lang="en-US" sz="2400" dirty="0" smtClean="0">
                <a:solidFill>
                  <a:schemeClr val="bg2"/>
                </a:solidFill>
              </a:rPr>
              <a:t>. Relax before bed</a:t>
            </a:r>
            <a:endParaRPr lang="en-US" sz="2400" dirty="0">
              <a:solidFill>
                <a:schemeClr val="bg2"/>
              </a:solidFill>
            </a:endParaRPr>
          </a:p>
        </p:txBody>
      </p:sp>
      <p:sp>
        <p:nvSpPr>
          <p:cNvPr id="8" name="TextBox 7"/>
          <p:cNvSpPr txBox="1"/>
          <p:nvPr/>
        </p:nvSpPr>
        <p:spPr>
          <a:xfrm>
            <a:off x="1683613" y="4307406"/>
            <a:ext cx="5593975" cy="424732"/>
          </a:xfrm>
          <a:prstGeom prst="rect">
            <a:avLst/>
          </a:prstGeom>
          <a:noFill/>
        </p:spPr>
        <p:txBody>
          <a:bodyPr wrap="square" rtlCol="0">
            <a:spAutoFit/>
          </a:bodyPr>
          <a:lstStyle/>
          <a:p>
            <a:pPr lvl="0">
              <a:lnSpc>
                <a:spcPct val="90000"/>
              </a:lnSpc>
              <a:spcBef>
                <a:spcPts val="1000"/>
              </a:spcBef>
              <a:buClr>
                <a:srgbClr val="A4DBE2"/>
              </a:buClr>
            </a:pPr>
            <a:r>
              <a:rPr lang="en-US" sz="2400" dirty="0">
                <a:solidFill>
                  <a:schemeClr val="bg2"/>
                </a:solidFill>
              </a:rPr>
              <a:t>7</a:t>
            </a:r>
            <a:r>
              <a:rPr lang="en-US" sz="2400" dirty="0" smtClean="0">
                <a:solidFill>
                  <a:schemeClr val="bg2"/>
                </a:solidFill>
              </a:rPr>
              <a:t>. Don’t lie in bed awake</a:t>
            </a:r>
            <a:endParaRPr lang="en-US" sz="2400" dirty="0">
              <a:solidFill>
                <a:schemeClr val="bg2"/>
              </a:solidFill>
            </a:endParaRPr>
          </a:p>
        </p:txBody>
      </p:sp>
      <p:sp>
        <p:nvSpPr>
          <p:cNvPr id="10" name="TextBox 9"/>
          <p:cNvSpPr txBox="1"/>
          <p:nvPr/>
        </p:nvSpPr>
        <p:spPr>
          <a:xfrm>
            <a:off x="1726645" y="5243294"/>
            <a:ext cx="5593975"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8. Have a good sleep environment</a:t>
            </a:r>
            <a:endParaRPr lang="en-US" sz="2400" dirty="0">
              <a:solidFill>
                <a:schemeClr val="bg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279" y="-43032"/>
            <a:ext cx="3429000" cy="6858000"/>
          </a:xfrm>
          <a:prstGeom prst="rect">
            <a:avLst/>
          </a:prstGeom>
        </p:spPr>
      </p:pic>
    </p:spTree>
    <p:extLst>
      <p:ext uri="{BB962C8B-B14F-4D97-AF65-F5344CB8AC3E}">
        <p14:creationId xmlns:p14="http://schemas.microsoft.com/office/powerpoint/2010/main" val="1399069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After this training, participants will be able to:</a:t>
            </a:r>
          </a:p>
          <a:p>
            <a:r>
              <a:rPr lang="en-US" dirty="0" smtClean="0"/>
              <a:t>Explain the importance of sleep</a:t>
            </a:r>
          </a:p>
          <a:p>
            <a:r>
              <a:rPr lang="en-US" dirty="0" smtClean="0"/>
              <a:t>Understand the impact sleep has on our bodies and well-being</a:t>
            </a:r>
          </a:p>
          <a:p>
            <a:r>
              <a:rPr lang="en-US" dirty="0" smtClean="0"/>
              <a:t>Develop </a:t>
            </a:r>
            <a:r>
              <a:rPr lang="en-US" dirty="0"/>
              <a:t>accountability </a:t>
            </a:r>
            <a:r>
              <a:rPr lang="en-US" dirty="0" smtClean="0"/>
              <a:t>through themselves and their peers</a:t>
            </a:r>
            <a:endParaRPr lang="en-US" dirty="0"/>
          </a:p>
          <a:p>
            <a:r>
              <a:rPr lang="en-US" dirty="0" smtClean="0"/>
              <a:t>List </a:t>
            </a:r>
            <a:r>
              <a:rPr lang="en-US" dirty="0"/>
              <a:t>examples of </a:t>
            </a:r>
            <a:r>
              <a:rPr lang="en-US" dirty="0" smtClean="0"/>
              <a:t>ways to optimize sleep</a:t>
            </a:r>
          </a:p>
          <a:p>
            <a:r>
              <a:rPr lang="en-US" dirty="0" smtClean="0"/>
              <a:t>Explain the connection of sleep with other science modules discussed through the Human Performance Project</a:t>
            </a:r>
            <a:endParaRPr lang="en-US" dirty="0"/>
          </a:p>
        </p:txBody>
      </p:sp>
    </p:spTree>
    <p:extLst>
      <p:ext uri="{BB962C8B-B14F-4D97-AF65-F5344CB8AC3E}">
        <p14:creationId xmlns:p14="http://schemas.microsoft.com/office/powerpoint/2010/main" val="3160456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87445" y="395665"/>
            <a:ext cx="6608705" cy="959799"/>
          </a:xfrm>
        </p:spPr>
        <p:txBody>
          <a:bodyPr>
            <a:normAutofit/>
          </a:bodyPr>
          <a:lstStyle/>
          <a:p>
            <a:pPr algn="r"/>
            <a:r>
              <a:rPr lang="en-US" dirty="0" smtClean="0"/>
              <a:t>Tips for Great Sleep</a:t>
            </a:r>
            <a:endParaRPr lang="en-US" dirty="0"/>
          </a:p>
        </p:txBody>
      </p:sp>
      <p:sp>
        <p:nvSpPr>
          <p:cNvPr id="6" name="Text Placeholder 5"/>
          <p:cNvSpPr>
            <a:spLocks noGrp="1"/>
          </p:cNvSpPr>
          <p:nvPr>
            <p:ph type="body" idx="1"/>
          </p:nvPr>
        </p:nvSpPr>
        <p:spPr>
          <a:xfrm>
            <a:off x="2743201" y="1420012"/>
            <a:ext cx="6049309" cy="1500187"/>
          </a:xfrm>
        </p:spPr>
        <p:txBody>
          <a:bodyPr/>
          <a:lstStyle/>
          <a:p>
            <a:pPr algn="r"/>
            <a:r>
              <a:rPr lang="en-US" dirty="0" smtClean="0"/>
              <a:t>Things to avoid for a good night’s sleep</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672" y="2311500"/>
            <a:ext cx="3716486" cy="4546500"/>
          </a:xfrm>
          <a:prstGeom prst="rect">
            <a:avLst/>
          </a:prstGeom>
        </p:spPr>
      </p:pic>
      <p:sp>
        <p:nvSpPr>
          <p:cNvPr id="2" name="TextBox 1"/>
          <p:cNvSpPr txBox="1"/>
          <p:nvPr/>
        </p:nvSpPr>
        <p:spPr>
          <a:xfrm>
            <a:off x="6002769" y="2560320"/>
            <a:ext cx="5292762" cy="424732"/>
          </a:xfrm>
          <a:prstGeom prst="rect">
            <a:avLst/>
          </a:prstGeom>
          <a:noFill/>
        </p:spPr>
        <p:txBody>
          <a:bodyPr wrap="square" rtlCol="0">
            <a:spAutoFit/>
          </a:bodyPr>
          <a:lstStyle/>
          <a:p>
            <a:pPr lvl="0" algn="r">
              <a:lnSpc>
                <a:spcPct val="90000"/>
              </a:lnSpc>
              <a:spcBef>
                <a:spcPts val="1000"/>
              </a:spcBef>
              <a:buClr>
                <a:srgbClr val="A4DBE2"/>
              </a:buClr>
            </a:pPr>
            <a:r>
              <a:rPr lang="en-US" sz="2400" dirty="0">
                <a:solidFill>
                  <a:schemeClr val="bg2"/>
                </a:solidFill>
              </a:rPr>
              <a:t>9</a:t>
            </a:r>
            <a:r>
              <a:rPr lang="en-US" sz="2400" dirty="0" smtClean="0">
                <a:solidFill>
                  <a:schemeClr val="bg2"/>
                </a:solidFill>
              </a:rPr>
              <a:t>. Avoid Late Night Beverages and Meals</a:t>
            </a:r>
            <a:endParaRPr lang="en-US" sz="2400" dirty="0">
              <a:solidFill>
                <a:schemeClr val="bg2"/>
              </a:solidFill>
            </a:endParaRPr>
          </a:p>
        </p:txBody>
      </p:sp>
      <p:sp>
        <p:nvSpPr>
          <p:cNvPr id="7" name="TextBox 6"/>
          <p:cNvSpPr txBox="1"/>
          <p:nvPr/>
        </p:nvSpPr>
        <p:spPr>
          <a:xfrm>
            <a:off x="6121104" y="3496206"/>
            <a:ext cx="6178473" cy="829971"/>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10. Avoid Medicines that Delay or Disrupt Sleep</a:t>
            </a:r>
          </a:p>
          <a:p>
            <a:pPr lvl="0">
              <a:lnSpc>
                <a:spcPct val="90000"/>
              </a:lnSpc>
              <a:spcBef>
                <a:spcPts val="1000"/>
              </a:spcBef>
              <a:buClr>
                <a:srgbClr val="A4DBE2"/>
              </a:buClr>
            </a:pPr>
            <a:r>
              <a:rPr lang="en-US" sz="2000" dirty="0" smtClean="0">
                <a:solidFill>
                  <a:schemeClr val="bg2"/>
                </a:solidFill>
              </a:rPr>
              <a:t>(If possible – talk with doctor)</a:t>
            </a:r>
            <a:endParaRPr lang="en-US" sz="2000" dirty="0">
              <a:solidFill>
                <a:schemeClr val="bg2"/>
              </a:solidFill>
            </a:endParaRPr>
          </a:p>
        </p:txBody>
      </p:sp>
      <p:sp>
        <p:nvSpPr>
          <p:cNvPr id="8" name="TextBox 7"/>
          <p:cNvSpPr txBox="1"/>
          <p:nvPr/>
        </p:nvSpPr>
        <p:spPr>
          <a:xfrm>
            <a:off x="6137236" y="4744071"/>
            <a:ext cx="5593975"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11. Avoid Caffeine and Nicotine</a:t>
            </a:r>
            <a:endParaRPr lang="en-US" sz="2400" dirty="0">
              <a:solidFill>
                <a:schemeClr val="bg2"/>
              </a:solidFill>
            </a:endParaRPr>
          </a:p>
        </p:txBody>
      </p:sp>
      <p:sp>
        <p:nvSpPr>
          <p:cNvPr id="9" name="TextBox 8"/>
          <p:cNvSpPr txBox="1"/>
          <p:nvPr/>
        </p:nvSpPr>
        <p:spPr>
          <a:xfrm>
            <a:off x="6158752" y="5693117"/>
            <a:ext cx="5593975" cy="424732"/>
          </a:xfrm>
          <a:prstGeom prst="rect">
            <a:avLst/>
          </a:prstGeom>
          <a:noFill/>
        </p:spPr>
        <p:txBody>
          <a:bodyPr wrap="square" rtlCol="0">
            <a:spAutoFit/>
          </a:bodyPr>
          <a:lstStyle/>
          <a:p>
            <a:pPr lvl="0">
              <a:lnSpc>
                <a:spcPct val="90000"/>
              </a:lnSpc>
              <a:spcBef>
                <a:spcPts val="1000"/>
              </a:spcBef>
              <a:buClr>
                <a:srgbClr val="A4DBE2"/>
              </a:buClr>
            </a:pPr>
            <a:r>
              <a:rPr lang="en-US" sz="2400" dirty="0" smtClean="0">
                <a:solidFill>
                  <a:schemeClr val="bg2"/>
                </a:solidFill>
              </a:rPr>
              <a:t>12. Avoid Alcoholic Drinks</a:t>
            </a:r>
            <a:endParaRPr lang="en-US" sz="2400" dirty="0">
              <a:solidFill>
                <a:schemeClr val="bg2"/>
              </a:solidFill>
            </a:endParaRPr>
          </a:p>
        </p:txBody>
      </p:sp>
    </p:spTree>
    <p:extLst>
      <p:ext uri="{BB962C8B-B14F-4D97-AF65-F5344CB8AC3E}">
        <p14:creationId xmlns:p14="http://schemas.microsoft.com/office/powerpoint/2010/main" val="1973323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9034" y="222068"/>
            <a:ext cx="8134149" cy="2195349"/>
          </a:xfrm>
        </p:spPr>
        <p:txBody>
          <a:bodyPr/>
          <a:lstStyle/>
          <a:p>
            <a:r>
              <a:rPr lang="en-US" dirty="0" smtClean="0"/>
              <a:t>Culture and Accountability</a:t>
            </a:r>
            <a:endParaRPr lang="en-US" dirty="0"/>
          </a:p>
        </p:txBody>
      </p:sp>
      <p:sp>
        <p:nvSpPr>
          <p:cNvPr id="8" name="Text Placeholder 7"/>
          <p:cNvSpPr>
            <a:spLocks noGrp="1"/>
          </p:cNvSpPr>
          <p:nvPr>
            <p:ph type="body" idx="1"/>
          </p:nvPr>
        </p:nvSpPr>
        <p:spPr>
          <a:xfrm>
            <a:off x="329034" y="2365954"/>
            <a:ext cx="8134149" cy="1500187"/>
          </a:xfrm>
        </p:spPr>
        <p:txBody>
          <a:bodyPr/>
          <a:lstStyle/>
          <a:p>
            <a:r>
              <a:rPr lang="en-US" dirty="0" smtClean="0"/>
              <a:t>Building Accountability and Conversation Tools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324" y="1162594"/>
            <a:ext cx="5375742" cy="5695406"/>
          </a:xfrm>
          <a:prstGeom prst="rect">
            <a:avLst/>
          </a:prstGeom>
        </p:spPr>
      </p:pic>
    </p:spTree>
    <p:extLst>
      <p:ext uri="{BB962C8B-B14F-4D97-AF65-F5344CB8AC3E}">
        <p14:creationId xmlns:p14="http://schemas.microsoft.com/office/powerpoint/2010/main" val="815724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Culture and Accountability</a:t>
            </a:r>
            <a:endParaRPr lang="en-US" dirty="0"/>
          </a:p>
        </p:txBody>
      </p:sp>
      <p:sp>
        <p:nvSpPr>
          <p:cNvPr id="5" name="Content Placeholder 4"/>
          <p:cNvSpPr>
            <a:spLocks noGrp="1"/>
          </p:cNvSpPr>
          <p:nvPr>
            <p:ph idx="1"/>
          </p:nvPr>
        </p:nvSpPr>
        <p:spPr>
          <a:xfrm>
            <a:off x="811959" y="1427609"/>
            <a:ext cx="10934298" cy="4320048"/>
          </a:xfrm>
        </p:spPr>
        <p:txBody>
          <a:bodyPr>
            <a:normAutofit fontScale="92500"/>
          </a:bodyPr>
          <a:lstStyle/>
          <a:p>
            <a:pPr marL="0" indent="0">
              <a:lnSpc>
                <a:spcPct val="120000"/>
              </a:lnSpc>
              <a:buNone/>
            </a:pPr>
            <a:r>
              <a:rPr lang="en-US" sz="3400" i="1" dirty="0">
                <a:solidFill>
                  <a:schemeClr val="bg1"/>
                </a:solidFill>
              </a:rPr>
              <a:t>To create a consistent culture and message people must: </a:t>
            </a:r>
            <a:endParaRPr lang="en-US" sz="3400" dirty="0">
              <a:solidFill>
                <a:schemeClr val="bg1"/>
              </a:solidFill>
            </a:endParaRPr>
          </a:p>
          <a:p>
            <a:pPr>
              <a:lnSpc>
                <a:spcPct val="120000"/>
              </a:lnSpc>
            </a:pPr>
            <a:r>
              <a:rPr lang="en-US" sz="3400" b="1" dirty="0"/>
              <a:t>Personal </a:t>
            </a:r>
            <a:r>
              <a:rPr lang="en-US" sz="3400" b="1" dirty="0" smtClean="0"/>
              <a:t>Accountability: </a:t>
            </a:r>
            <a:r>
              <a:rPr lang="en-US" sz="3200" dirty="0" smtClean="0">
                <a:solidFill>
                  <a:schemeClr val="accent4"/>
                </a:solidFill>
              </a:rPr>
              <a:t>First, strive to have a positive and optimistic personal viewpoint on life, activities, and how you spend your time.</a:t>
            </a:r>
          </a:p>
          <a:p>
            <a:pPr>
              <a:lnSpc>
                <a:spcPct val="120000"/>
              </a:lnSpc>
            </a:pPr>
            <a:r>
              <a:rPr lang="en-US" sz="3400" b="1" dirty="0" smtClean="0"/>
              <a:t>Group Accountability: </a:t>
            </a:r>
            <a:r>
              <a:rPr lang="en-US" sz="3000" dirty="0" smtClean="0">
                <a:solidFill>
                  <a:schemeClr val="accent4"/>
                </a:solidFill>
              </a:rPr>
              <a:t>Second, encourage others to live out an uplifting and supportive mindset to influence those around them.</a:t>
            </a:r>
          </a:p>
          <a:p>
            <a:pPr>
              <a:lnSpc>
                <a:spcPct val="120000"/>
              </a:lnSpc>
            </a:pPr>
            <a:r>
              <a:rPr lang="en-US" sz="3400" b="1" dirty="0" smtClean="0"/>
              <a:t>Leadership Accountability: </a:t>
            </a:r>
            <a:r>
              <a:rPr lang="en-US" sz="3000" dirty="0" smtClean="0">
                <a:solidFill>
                  <a:schemeClr val="accent4"/>
                </a:solidFill>
              </a:rPr>
              <a:t>Third, show others how they too can empower their peers to maintain this positive lifestyle.</a:t>
            </a:r>
            <a:endParaRPr lang="en-US" sz="2600" dirty="0"/>
          </a:p>
        </p:txBody>
      </p:sp>
    </p:spTree>
    <p:extLst>
      <p:ext uri="{BB962C8B-B14F-4D97-AF65-F5344CB8AC3E}">
        <p14:creationId xmlns:p14="http://schemas.microsoft.com/office/powerpoint/2010/main" val="144451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9640" y="1236725"/>
            <a:ext cx="8134149" cy="2852737"/>
          </a:xfrm>
        </p:spPr>
        <p:txBody>
          <a:bodyPr>
            <a:normAutofit/>
          </a:bodyPr>
          <a:lstStyle/>
          <a:p>
            <a:pPr algn="ctr"/>
            <a:r>
              <a:rPr lang="en-US" sz="9600" dirty="0" smtClean="0"/>
              <a:t>Questions?</a:t>
            </a:r>
            <a:endParaRPr lang="en-US" sz="9600" dirty="0"/>
          </a:p>
        </p:txBody>
      </p:sp>
    </p:spTree>
    <p:extLst>
      <p:ext uri="{BB962C8B-B14F-4D97-AF65-F5344CB8AC3E}">
        <p14:creationId xmlns:p14="http://schemas.microsoft.com/office/powerpoint/2010/main" val="411340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2558" y="4135701"/>
            <a:ext cx="5257800" cy="1015663"/>
          </a:xfrm>
          <a:prstGeom prst="rect">
            <a:avLst/>
          </a:prstGeom>
          <a:noFill/>
        </p:spPr>
        <p:txBody>
          <a:bodyPr wrap="square" rtlCol="0">
            <a:spAutoFit/>
          </a:bodyPr>
          <a:lstStyle/>
          <a:p>
            <a:pPr algn="ctr"/>
            <a:r>
              <a:rPr lang="en-US" sz="6000" dirty="0" smtClean="0">
                <a:solidFill>
                  <a:schemeClr val="accent4"/>
                </a:solidFill>
              </a:rPr>
              <a:t>Thank you!</a:t>
            </a:r>
            <a:endParaRPr lang="en-US" sz="6000" dirty="0">
              <a:solidFill>
                <a:schemeClr val="accent4"/>
              </a:solidFill>
            </a:endParaRPr>
          </a:p>
        </p:txBody>
      </p:sp>
      <p:pic>
        <p:nvPicPr>
          <p:cNvPr id="6" name="Picture 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53868" y="538748"/>
            <a:ext cx="6900672" cy="3206496"/>
          </a:xfrm>
          <a:prstGeom prst="rect">
            <a:avLst/>
          </a:prstGeom>
        </p:spPr>
      </p:pic>
    </p:spTree>
    <p:extLst>
      <p:ext uri="{BB962C8B-B14F-4D97-AF65-F5344CB8AC3E}">
        <p14:creationId xmlns:p14="http://schemas.microsoft.com/office/powerpoint/2010/main" val="104287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29" y="727961"/>
            <a:ext cx="6516817" cy="2852737"/>
          </a:xfrm>
        </p:spPr>
        <p:txBody>
          <a:bodyPr/>
          <a:lstStyle/>
          <a:p>
            <a:pPr algn="r"/>
            <a:r>
              <a:rPr lang="en-US" dirty="0" smtClean="0"/>
              <a:t>Why Should We Talk About Sleep?</a:t>
            </a:r>
            <a:endParaRPr lang="en-US" dirty="0"/>
          </a:p>
        </p:txBody>
      </p:sp>
      <p:sp>
        <p:nvSpPr>
          <p:cNvPr id="3" name="Text Placeholder 2"/>
          <p:cNvSpPr>
            <a:spLocks noGrp="1"/>
          </p:cNvSpPr>
          <p:nvPr>
            <p:ph type="body" idx="1"/>
          </p:nvPr>
        </p:nvSpPr>
        <p:spPr>
          <a:xfrm>
            <a:off x="5004980" y="3743545"/>
            <a:ext cx="6214467" cy="638727"/>
          </a:xfrm>
        </p:spPr>
        <p:txBody>
          <a:bodyPr/>
          <a:lstStyle/>
          <a:p>
            <a:pPr algn="r"/>
            <a:r>
              <a:rPr lang="en-US" dirty="0" smtClean="0"/>
              <a:t>The Importance of a Good Night’s Rest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75" y="2011680"/>
            <a:ext cx="4212547" cy="4821655"/>
          </a:xfrm>
          <a:prstGeom prst="rect">
            <a:avLst/>
          </a:prstGeom>
        </p:spPr>
      </p:pic>
    </p:spTree>
    <p:extLst>
      <p:ext uri="{BB962C8B-B14F-4D97-AF65-F5344CB8AC3E}">
        <p14:creationId xmlns:p14="http://schemas.microsoft.com/office/powerpoint/2010/main" val="375069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Talking is Important!</a:t>
            </a:r>
            <a:endParaRPr lang="en-US" dirty="0"/>
          </a:p>
        </p:txBody>
      </p:sp>
      <p:sp>
        <p:nvSpPr>
          <p:cNvPr id="4" name="Content Placeholder 3"/>
          <p:cNvSpPr>
            <a:spLocks noGrp="1"/>
          </p:cNvSpPr>
          <p:nvPr>
            <p:ph idx="1"/>
          </p:nvPr>
        </p:nvSpPr>
        <p:spPr/>
        <p:txBody>
          <a:bodyPr>
            <a:normAutofit fontScale="92500"/>
          </a:bodyPr>
          <a:lstStyle/>
          <a:p>
            <a:pPr marL="0" indent="0">
              <a:buNone/>
            </a:pPr>
            <a:r>
              <a:rPr lang="en-US" sz="3600" b="1" dirty="0" smtClean="0">
                <a:solidFill>
                  <a:schemeClr val="accent6"/>
                </a:solidFill>
              </a:rPr>
              <a:t>Sleep</a:t>
            </a:r>
          </a:p>
          <a:p>
            <a:r>
              <a:rPr lang="en-US" sz="3600" dirty="0" smtClean="0"/>
              <a:t>Influences your ability to perform in all areas of waking life</a:t>
            </a:r>
          </a:p>
          <a:p>
            <a:r>
              <a:rPr lang="en-US" sz="3600" dirty="0" smtClean="0"/>
              <a:t>Increases your overall well-being and longevity of life</a:t>
            </a:r>
          </a:p>
          <a:p>
            <a:r>
              <a:rPr lang="en-US" sz="3600" dirty="0" smtClean="0"/>
              <a:t>Interconnected with so many other components of your life including mood and mindset, nutrition, and chemical health</a:t>
            </a:r>
          </a:p>
          <a:p>
            <a:r>
              <a:rPr lang="en-US" sz="3600" dirty="0" smtClean="0"/>
              <a:t>The majority of people do not reach the required amount of sleep in a night (WE NEED MORE SLEEP!)</a:t>
            </a:r>
            <a:endParaRPr lang="en-US" sz="3600" dirty="0"/>
          </a:p>
        </p:txBody>
      </p:sp>
    </p:spTree>
    <p:extLst>
      <p:ext uri="{BB962C8B-B14F-4D97-AF65-F5344CB8AC3E}">
        <p14:creationId xmlns:p14="http://schemas.microsoft.com/office/powerpoint/2010/main" val="1913114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74" y="1911704"/>
            <a:ext cx="3470487" cy="3144253"/>
          </a:xfrm>
        </p:spPr>
        <p:txBody>
          <a:bodyPr>
            <a:noAutofit/>
          </a:bodyPr>
          <a:lstStyle/>
          <a:p>
            <a:r>
              <a:rPr lang="en-US" sz="6000" dirty="0" smtClean="0"/>
              <a:t>Are you getting enough sleep?</a:t>
            </a:r>
            <a:endParaRPr lang="en-US" sz="6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166" y="1957136"/>
            <a:ext cx="6494958" cy="3141849"/>
          </a:xfrm>
          <a:prstGeom prst="rect">
            <a:avLst/>
          </a:prstGeom>
        </p:spPr>
      </p:pic>
      <p:sp>
        <p:nvSpPr>
          <p:cNvPr id="5" name="Rectangle 4"/>
          <p:cNvSpPr/>
          <p:nvPr/>
        </p:nvSpPr>
        <p:spPr>
          <a:xfrm>
            <a:off x="1187574" y="958792"/>
            <a:ext cx="2059795" cy="707886"/>
          </a:xfrm>
          <a:prstGeom prst="rect">
            <a:avLst/>
          </a:prstGeom>
        </p:spPr>
        <p:txBody>
          <a:bodyPr wrap="none">
            <a:spAutoFit/>
          </a:bodyPr>
          <a:lstStyle/>
          <a:p>
            <a:r>
              <a:rPr lang="en-US" sz="4000" i="1" dirty="0">
                <a:solidFill>
                  <a:srgbClr val="FFFFFF"/>
                </a:solidFill>
                <a:latin typeface="Cambria"/>
                <a:ea typeface="+mj-ea"/>
                <a:cs typeface="+mj-cs"/>
              </a:rPr>
              <a:t>Activity</a:t>
            </a:r>
            <a:r>
              <a:rPr lang="en-US" sz="4000" dirty="0">
                <a:solidFill>
                  <a:srgbClr val="FFFFFF"/>
                </a:solidFill>
                <a:latin typeface="Cambria"/>
                <a:ea typeface="+mj-ea"/>
                <a:cs typeface="+mj-cs"/>
              </a:rPr>
              <a:t>: </a:t>
            </a:r>
            <a:endParaRPr lang="en-US" sz="4000" dirty="0"/>
          </a:p>
        </p:txBody>
      </p:sp>
    </p:spTree>
    <p:extLst>
      <p:ext uri="{BB962C8B-B14F-4D97-AF65-F5344CB8AC3E}">
        <p14:creationId xmlns:p14="http://schemas.microsoft.com/office/powerpoint/2010/main" val="364714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615" y="-441781"/>
            <a:ext cx="8324241" cy="7018293"/>
          </a:xfrm>
          <a:prstGeom prst="rect">
            <a:avLst/>
          </a:prstGeom>
        </p:spPr>
      </p:pic>
      <p:sp>
        <p:nvSpPr>
          <p:cNvPr id="2" name="Title 1"/>
          <p:cNvSpPr>
            <a:spLocks noGrp="1"/>
          </p:cNvSpPr>
          <p:nvPr>
            <p:ph type="title"/>
          </p:nvPr>
        </p:nvSpPr>
        <p:spPr>
          <a:xfrm>
            <a:off x="5908421" y="2404583"/>
            <a:ext cx="5408624" cy="1325563"/>
          </a:xfrm>
        </p:spPr>
        <p:txBody>
          <a:bodyPr>
            <a:noAutofit/>
          </a:bodyPr>
          <a:lstStyle/>
          <a:p>
            <a:r>
              <a:rPr lang="en-US" sz="8800" dirty="0" smtClean="0"/>
              <a:t>8-10</a:t>
            </a:r>
            <a:br>
              <a:rPr lang="en-US" sz="8800" dirty="0" smtClean="0"/>
            </a:br>
            <a:r>
              <a:rPr lang="en-US" sz="8800" dirty="0" smtClean="0"/>
              <a:t>hours</a:t>
            </a:r>
            <a:endParaRPr lang="en-US" sz="8800" dirty="0"/>
          </a:p>
        </p:txBody>
      </p:sp>
    </p:spTree>
    <p:extLst>
      <p:ext uri="{BB962C8B-B14F-4D97-AF65-F5344CB8AC3E}">
        <p14:creationId xmlns:p14="http://schemas.microsoft.com/office/powerpoint/2010/main" val="233538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92" y="1126168"/>
            <a:ext cx="4866624" cy="4866624"/>
          </a:xfrm>
          <a:prstGeom prst="rect">
            <a:avLst/>
          </a:prstGeom>
        </p:spPr>
      </p:pic>
      <p:sp>
        <p:nvSpPr>
          <p:cNvPr id="2" name="Title 1"/>
          <p:cNvSpPr>
            <a:spLocks noGrp="1"/>
          </p:cNvSpPr>
          <p:nvPr>
            <p:ph type="title"/>
          </p:nvPr>
        </p:nvSpPr>
        <p:spPr>
          <a:xfrm>
            <a:off x="594145" y="347121"/>
            <a:ext cx="2159815" cy="1325563"/>
          </a:xfrm>
        </p:spPr>
        <p:txBody>
          <a:bodyPr/>
          <a:lstStyle/>
          <a:p>
            <a:r>
              <a:rPr lang="en-US" dirty="0" smtClean="0"/>
              <a:t>Sleep Stages</a:t>
            </a:r>
            <a:endParaRPr lang="en-US" dirty="0"/>
          </a:p>
        </p:txBody>
      </p:sp>
      <p:sp>
        <p:nvSpPr>
          <p:cNvPr id="8" name="TextBox 7"/>
          <p:cNvSpPr txBox="1"/>
          <p:nvPr/>
        </p:nvSpPr>
        <p:spPr>
          <a:xfrm>
            <a:off x="4787153" y="334925"/>
            <a:ext cx="4582758" cy="461665"/>
          </a:xfrm>
          <a:prstGeom prst="rect">
            <a:avLst/>
          </a:prstGeom>
          <a:noFill/>
        </p:spPr>
        <p:txBody>
          <a:bodyPr wrap="square" rtlCol="0">
            <a:spAutoFit/>
          </a:bodyPr>
          <a:lstStyle/>
          <a:p>
            <a:r>
              <a:rPr lang="en-US" sz="2400" dirty="0" smtClean="0">
                <a:solidFill>
                  <a:schemeClr val="accent4"/>
                </a:solidFill>
                <a:latin typeface="+mj-lt"/>
              </a:rPr>
              <a:t>Stage 1 (NREM 1)</a:t>
            </a:r>
            <a:endParaRPr lang="en-US" sz="2400" dirty="0">
              <a:solidFill>
                <a:schemeClr val="accent4"/>
              </a:solidFill>
              <a:latin typeface="+mj-lt"/>
            </a:endParaRPr>
          </a:p>
        </p:txBody>
      </p:sp>
      <p:sp>
        <p:nvSpPr>
          <p:cNvPr id="9" name="TextBox 8"/>
          <p:cNvSpPr txBox="1"/>
          <p:nvPr/>
        </p:nvSpPr>
        <p:spPr>
          <a:xfrm>
            <a:off x="8759364" y="2645635"/>
            <a:ext cx="2537012" cy="461665"/>
          </a:xfrm>
          <a:prstGeom prst="rect">
            <a:avLst/>
          </a:prstGeom>
          <a:noFill/>
        </p:spPr>
        <p:txBody>
          <a:bodyPr wrap="square" rtlCol="0">
            <a:spAutoFit/>
          </a:bodyPr>
          <a:lstStyle/>
          <a:p>
            <a:r>
              <a:rPr lang="en-US" sz="2400" dirty="0" smtClean="0">
                <a:solidFill>
                  <a:schemeClr val="accent4"/>
                </a:solidFill>
                <a:latin typeface="+mj-lt"/>
              </a:rPr>
              <a:t>Stage 2 (NREM 2)</a:t>
            </a:r>
            <a:endParaRPr lang="en-US" sz="2400" dirty="0">
              <a:solidFill>
                <a:schemeClr val="accent4"/>
              </a:solidFill>
              <a:latin typeface="+mj-lt"/>
            </a:endParaRPr>
          </a:p>
        </p:txBody>
      </p:sp>
      <p:sp>
        <p:nvSpPr>
          <p:cNvPr id="10" name="TextBox 9"/>
          <p:cNvSpPr txBox="1"/>
          <p:nvPr/>
        </p:nvSpPr>
        <p:spPr>
          <a:xfrm>
            <a:off x="4808669" y="4954120"/>
            <a:ext cx="2537012" cy="461665"/>
          </a:xfrm>
          <a:prstGeom prst="rect">
            <a:avLst/>
          </a:prstGeom>
          <a:noFill/>
        </p:spPr>
        <p:txBody>
          <a:bodyPr wrap="square" rtlCol="0">
            <a:spAutoFit/>
          </a:bodyPr>
          <a:lstStyle/>
          <a:p>
            <a:r>
              <a:rPr lang="en-US" sz="2400" dirty="0" smtClean="0">
                <a:solidFill>
                  <a:schemeClr val="accent4"/>
                </a:solidFill>
                <a:latin typeface="+mj-lt"/>
              </a:rPr>
              <a:t>Stage 3 (NREM 3)</a:t>
            </a:r>
            <a:endParaRPr lang="en-US" sz="2400" dirty="0">
              <a:solidFill>
                <a:schemeClr val="accent4"/>
              </a:solidFill>
              <a:latin typeface="+mj-lt"/>
            </a:endParaRPr>
          </a:p>
        </p:txBody>
      </p:sp>
      <p:sp>
        <p:nvSpPr>
          <p:cNvPr id="11" name="TextBox 10"/>
          <p:cNvSpPr txBox="1"/>
          <p:nvPr/>
        </p:nvSpPr>
        <p:spPr>
          <a:xfrm>
            <a:off x="1925197" y="2788937"/>
            <a:ext cx="1839556" cy="461665"/>
          </a:xfrm>
          <a:prstGeom prst="rect">
            <a:avLst/>
          </a:prstGeom>
          <a:noFill/>
        </p:spPr>
        <p:txBody>
          <a:bodyPr wrap="square" rtlCol="0">
            <a:spAutoFit/>
          </a:bodyPr>
          <a:lstStyle/>
          <a:p>
            <a:r>
              <a:rPr lang="en-US" sz="2400" dirty="0" smtClean="0">
                <a:solidFill>
                  <a:schemeClr val="accent4"/>
                </a:solidFill>
                <a:latin typeface="+mj-lt"/>
              </a:rPr>
              <a:t>REM Sleep</a:t>
            </a:r>
            <a:endParaRPr lang="en-US" sz="2400" dirty="0">
              <a:solidFill>
                <a:schemeClr val="accent4"/>
              </a:solidFill>
              <a:latin typeface="+mj-lt"/>
            </a:endParaRPr>
          </a:p>
        </p:txBody>
      </p:sp>
      <p:sp>
        <p:nvSpPr>
          <p:cNvPr id="12" name="TextBox 11"/>
          <p:cNvSpPr txBox="1"/>
          <p:nvPr/>
        </p:nvSpPr>
        <p:spPr>
          <a:xfrm>
            <a:off x="3969572" y="925157"/>
            <a:ext cx="3926541" cy="923330"/>
          </a:xfrm>
          <a:prstGeom prst="rect">
            <a:avLst/>
          </a:prstGeom>
          <a:noFill/>
        </p:spPr>
        <p:txBody>
          <a:bodyPr wrap="square" rtlCol="0">
            <a:spAutoFit/>
          </a:bodyPr>
          <a:lstStyle/>
          <a:p>
            <a:pPr algn="ctr"/>
            <a:r>
              <a:rPr lang="en-US" dirty="0" smtClean="0">
                <a:solidFill>
                  <a:schemeClr val="accent4"/>
                </a:solidFill>
              </a:rPr>
              <a:t>Transition from wakefulness to sleep</a:t>
            </a:r>
          </a:p>
          <a:p>
            <a:pPr algn="ctr"/>
            <a:r>
              <a:rPr lang="en-US" dirty="0" smtClean="0">
                <a:solidFill>
                  <a:schemeClr val="accent4"/>
                </a:solidFill>
              </a:rPr>
              <a:t>Relatively light sleep</a:t>
            </a:r>
          </a:p>
          <a:p>
            <a:pPr algn="ctr"/>
            <a:r>
              <a:rPr lang="en-US" dirty="0" smtClean="0">
                <a:solidFill>
                  <a:schemeClr val="accent4"/>
                </a:solidFill>
              </a:rPr>
              <a:t>Muscle activity slows down</a:t>
            </a:r>
            <a:endParaRPr lang="en-US" dirty="0">
              <a:solidFill>
                <a:schemeClr val="accent4"/>
              </a:solidFill>
            </a:endParaRPr>
          </a:p>
        </p:txBody>
      </p:sp>
      <p:sp>
        <p:nvSpPr>
          <p:cNvPr id="13" name="TextBox 12"/>
          <p:cNvSpPr txBox="1"/>
          <p:nvPr/>
        </p:nvSpPr>
        <p:spPr>
          <a:xfrm>
            <a:off x="7810898" y="3250602"/>
            <a:ext cx="4079887" cy="923330"/>
          </a:xfrm>
          <a:prstGeom prst="rect">
            <a:avLst/>
          </a:prstGeom>
          <a:noFill/>
        </p:spPr>
        <p:txBody>
          <a:bodyPr wrap="square" rtlCol="0">
            <a:spAutoFit/>
          </a:bodyPr>
          <a:lstStyle/>
          <a:p>
            <a:pPr algn="ctr"/>
            <a:r>
              <a:rPr lang="en-US" dirty="0" smtClean="0">
                <a:solidFill>
                  <a:schemeClr val="accent4"/>
                </a:solidFill>
              </a:rPr>
              <a:t>Breathing pattern and heart rate slows</a:t>
            </a:r>
          </a:p>
          <a:p>
            <a:pPr algn="ctr"/>
            <a:r>
              <a:rPr lang="en-US" dirty="0" smtClean="0">
                <a:solidFill>
                  <a:schemeClr val="accent4"/>
                </a:solidFill>
              </a:rPr>
              <a:t>Body temperature decreases</a:t>
            </a:r>
          </a:p>
          <a:p>
            <a:pPr algn="ctr"/>
            <a:r>
              <a:rPr lang="en-US" dirty="0" smtClean="0">
                <a:solidFill>
                  <a:schemeClr val="accent4"/>
                </a:solidFill>
              </a:rPr>
              <a:t>Eye movements stop</a:t>
            </a:r>
            <a:endParaRPr lang="en-US" dirty="0">
              <a:solidFill>
                <a:schemeClr val="accent4"/>
              </a:solidFill>
            </a:endParaRPr>
          </a:p>
        </p:txBody>
      </p:sp>
      <p:sp>
        <p:nvSpPr>
          <p:cNvPr id="14" name="TextBox 13"/>
          <p:cNvSpPr txBox="1"/>
          <p:nvPr/>
        </p:nvSpPr>
        <p:spPr>
          <a:xfrm>
            <a:off x="3108962" y="5637496"/>
            <a:ext cx="5723068" cy="923330"/>
          </a:xfrm>
          <a:prstGeom prst="rect">
            <a:avLst/>
          </a:prstGeom>
          <a:noFill/>
        </p:spPr>
        <p:txBody>
          <a:bodyPr wrap="square" rtlCol="0">
            <a:spAutoFit/>
          </a:bodyPr>
          <a:lstStyle/>
          <a:p>
            <a:pPr algn="ctr"/>
            <a:r>
              <a:rPr lang="en-US" dirty="0" smtClean="0">
                <a:solidFill>
                  <a:schemeClr val="accent4"/>
                </a:solidFill>
              </a:rPr>
              <a:t>Deep sleep begins</a:t>
            </a:r>
          </a:p>
          <a:p>
            <a:pPr algn="ctr"/>
            <a:r>
              <a:rPr lang="en-US" dirty="0" smtClean="0">
                <a:solidFill>
                  <a:schemeClr val="accent4"/>
                </a:solidFill>
              </a:rPr>
              <a:t>Brain generates delta waves</a:t>
            </a:r>
          </a:p>
          <a:p>
            <a:pPr algn="ctr"/>
            <a:r>
              <a:rPr lang="en-US" dirty="0" smtClean="0">
                <a:solidFill>
                  <a:schemeClr val="accent4"/>
                </a:solidFill>
              </a:rPr>
              <a:t>Muscle activity is limited</a:t>
            </a:r>
            <a:endParaRPr lang="en-US" dirty="0">
              <a:solidFill>
                <a:schemeClr val="accent4"/>
              </a:solidFill>
            </a:endParaRPr>
          </a:p>
        </p:txBody>
      </p:sp>
      <p:sp>
        <p:nvSpPr>
          <p:cNvPr id="16" name="TextBox 15"/>
          <p:cNvSpPr txBox="1"/>
          <p:nvPr/>
        </p:nvSpPr>
        <p:spPr>
          <a:xfrm>
            <a:off x="676654" y="3313600"/>
            <a:ext cx="4079887" cy="923330"/>
          </a:xfrm>
          <a:prstGeom prst="rect">
            <a:avLst/>
          </a:prstGeom>
          <a:noFill/>
        </p:spPr>
        <p:txBody>
          <a:bodyPr wrap="square" rtlCol="0">
            <a:spAutoFit/>
          </a:bodyPr>
          <a:lstStyle/>
          <a:p>
            <a:pPr algn="ctr"/>
            <a:r>
              <a:rPr lang="en-US" dirty="0" smtClean="0">
                <a:solidFill>
                  <a:schemeClr val="accent4"/>
                </a:solidFill>
              </a:rPr>
              <a:t>Brain waves speed up</a:t>
            </a:r>
          </a:p>
          <a:p>
            <a:pPr algn="ctr"/>
            <a:r>
              <a:rPr lang="en-US" dirty="0" smtClean="0">
                <a:solidFill>
                  <a:schemeClr val="accent4"/>
                </a:solidFill>
              </a:rPr>
              <a:t>Majority of dreams occur</a:t>
            </a:r>
          </a:p>
          <a:p>
            <a:pPr algn="ctr"/>
            <a:r>
              <a:rPr lang="en-US" dirty="0" smtClean="0">
                <a:solidFill>
                  <a:schemeClr val="accent4"/>
                </a:solidFill>
              </a:rPr>
              <a:t>Heart rate decreases</a:t>
            </a:r>
            <a:endParaRPr lang="en-US" dirty="0">
              <a:solidFill>
                <a:schemeClr val="accent4"/>
              </a:solidFill>
            </a:endParaRPr>
          </a:p>
        </p:txBody>
      </p:sp>
    </p:spTree>
    <p:extLst>
      <p:ext uri="{BB962C8B-B14F-4D97-AF65-F5344CB8AC3E}">
        <p14:creationId xmlns:p14="http://schemas.microsoft.com/office/powerpoint/2010/main" val="3310446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37" b="5436"/>
          <a:stretch/>
        </p:blipFill>
        <p:spPr>
          <a:xfrm>
            <a:off x="1538868" y="1002155"/>
            <a:ext cx="8742950" cy="4919143"/>
          </a:xfrm>
          <a:prstGeom prst="rect">
            <a:avLst/>
          </a:prstGeom>
        </p:spPr>
      </p:pic>
    </p:spTree>
    <p:extLst>
      <p:ext uri="{BB962C8B-B14F-4D97-AF65-F5344CB8AC3E}">
        <p14:creationId xmlns:p14="http://schemas.microsoft.com/office/powerpoint/2010/main" val="176511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Power of </a:t>
            </a:r>
            <a:r>
              <a:rPr lang="en-US" sz="6000" i="1" dirty="0" smtClean="0">
                <a:solidFill>
                  <a:schemeClr val="accent3"/>
                </a:solidFill>
              </a:rPr>
              <a:t>Sleep</a:t>
            </a:r>
            <a:endParaRPr lang="en-US" sz="6000" i="1" dirty="0">
              <a:solidFill>
                <a:schemeClr val="accent3"/>
              </a:solidFill>
            </a:endParaRPr>
          </a:p>
        </p:txBody>
      </p:sp>
      <p:sp>
        <p:nvSpPr>
          <p:cNvPr id="3" name="Content Placeholder 2"/>
          <p:cNvSpPr>
            <a:spLocks noGrp="1"/>
          </p:cNvSpPr>
          <p:nvPr>
            <p:ph idx="1"/>
          </p:nvPr>
        </p:nvSpPr>
        <p:spPr>
          <a:xfrm>
            <a:off x="3036132" y="2348676"/>
            <a:ext cx="3719673" cy="4632857"/>
          </a:xfrm>
        </p:spPr>
        <p:txBody>
          <a:bodyPr>
            <a:normAutofit/>
          </a:bodyPr>
          <a:lstStyle/>
          <a:p>
            <a:pPr marL="0" indent="0">
              <a:buNone/>
            </a:pPr>
            <a:r>
              <a:rPr lang="en-US" dirty="0" smtClean="0"/>
              <a:t>Maintains immune system function          and health</a:t>
            </a:r>
          </a:p>
          <a:p>
            <a:pPr marL="0" indent="0">
              <a:buNone/>
            </a:pPr>
            <a:endParaRPr lang="en-US" dirty="0"/>
          </a:p>
          <a:p>
            <a:pPr marL="0" indent="0">
              <a:buNone/>
            </a:pPr>
            <a:endParaRPr lang="en-US" dirty="0" smtClean="0"/>
          </a:p>
          <a:p>
            <a:pPr marL="0" indent="0">
              <a:buNone/>
            </a:pPr>
            <a:r>
              <a:rPr lang="en-US" dirty="0" smtClean="0"/>
              <a:t>Increases brain health, cognitive function, and CNS readiness</a:t>
            </a:r>
          </a:p>
          <a:p>
            <a:endParaRPr lang="en-US" dirty="0"/>
          </a:p>
          <a:p>
            <a:pPr marL="0" indent="0">
              <a:buNone/>
            </a:pPr>
            <a:endParaRPr lang="en-US" dirty="0" smtClean="0"/>
          </a:p>
          <a:p>
            <a:endParaRPr lang="en-US" dirty="0"/>
          </a:p>
        </p:txBody>
      </p:sp>
      <p:sp>
        <p:nvSpPr>
          <p:cNvPr id="6" name="TextBox 5"/>
          <p:cNvSpPr txBox="1"/>
          <p:nvPr/>
        </p:nvSpPr>
        <p:spPr>
          <a:xfrm>
            <a:off x="9017978" y="2348676"/>
            <a:ext cx="2391953" cy="3728200"/>
          </a:xfrm>
          <a:prstGeom prst="rect">
            <a:avLst/>
          </a:prstGeom>
          <a:noFill/>
        </p:spPr>
        <p:txBody>
          <a:bodyPr wrap="square" rtlCol="0">
            <a:spAutoFit/>
          </a:bodyPr>
          <a:lstStyle/>
          <a:p>
            <a:pPr lvl="0">
              <a:lnSpc>
                <a:spcPct val="90000"/>
              </a:lnSpc>
              <a:spcBef>
                <a:spcPts val="1000"/>
              </a:spcBef>
              <a:buClr>
                <a:srgbClr val="A4DBE2"/>
              </a:buClr>
            </a:pPr>
            <a:r>
              <a:rPr lang="en-US" sz="2800" dirty="0">
                <a:solidFill>
                  <a:srgbClr val="4EB5C4"/>
                </a:solidFill>
              </a:rPr>
              <a:t>Helps you recover from </a:t>
            </a:r>
            <a:r>
              <a:rPr lang="en-US" sz="2800" dirty="0" smtClean="0">
                <a:solidFill>
                  <a:srgbClr val="4EB5C4"/>
                </a:solidFill>
              </a:rPr>
              <a:t>daily activities</a:t>
            </a:r>
          </a:p>
          <a:p>
            <a:pPr lvl="1">
              <a:lnSpc>
                <a:spcPct val="90000"/>
              </a:lnSpc>
              <a:spcBef>
                <a:spcPts val="500"/>
              </a:spcBef>
              <a:buClr>
                <a:srgbClr val="A4DBE2"/>
              </a:buClr>
            </a:pPr>
            <a:endParaRPr lang="en-US" sz="2800" dirty="0" smtClean="0">
              <a:solidFill>
                <a:srgbClr val="4EB5C4"/>
              </a:solidFill>
            </a:endParaRPr>
          </a:p>
          <a:p>
            <a:pPr lvl="1">
              <a:lnSpc>
                <a:spcPct val="90000"/>
              </a:lnSpc>
              <a:spcBef>
                <a:spcPts val="500"/>
              </a:spcBef>
              <a:buClr>
                <a:srgbClr val="A4DBE2"/>
              </a:buClr>
            </a:pPr>
            <a:endParaRPr lang="en-US" sz="2800" dirty="0">
              <a:solidFill>
                <a:srgbClr val="4EB5C4"/>
              </a:solidFill>
            </a:endParaRPr>
          </a:p>
          <a:p>
            <a:pPr lvl="0">
              <a:lnSpc>
                <a:spcPct val="90000"/>
              </a:lnSpc>
              <a:spcBef>
                <a:spcPts val="1000"/>
              </a:spcBef>
              <a:buClr>
                <a:srgbClr val="A4DBE2"/>
              </a:buClr>
            </a:pPr>
            <a:r>
              <a:rPr lang="en-US" sz="2800" dirty="0" smtClean="0">
                <a:solidFill>
                  <a:srgbClr val="4EB5C4"/>
                </a:solidFill>
              </a:rPr>
              <a:t>Improves </a:t>
            </a:r>
            <a:r>
              <a:rPr lang="en-US" sz="2800" dirty="0">
                <a:solidFill>
                  <a:srgbClr val="4EB5C4"/>
                </a:solidFill>
              </a:rPr>
              <a:t>overall sense of well-being!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055" y="4570550"/>
            <a:ext cx="1506326" cy="15063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1" y="1499368"/>
            <a:ext cx="2936846" cy="29368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254" y="2003053"/>
            <a:ext cx="2209723" cy="22097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806" y="4436214"/>
            <a:ext cx="1550617" cy="1550617"/>
          </a:xfrm>
          <a:prstGeom prst="rect">
            <a:avLst/>
          </a:prstGeom>
        </p:spPr>
      </p:pic>
    </p:spTree>
    <p:extLst>
      <p:ext uri="{BB962C8B-B14F-4D97-AF65-F5344CB8AC3E}">
        <p14:creationId xmlns:p14="http://schemas.microsoft.com/office/powerpoint/2010/main" val="2380423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OD &amp; MINDSET Corner Theme">
  <a:themeElements>
    <a:clrScheme name="Navy HPP Background">
      <a:dk1>
        <a:srgbClr val="153959"/>
      </a:dk1>
      <a:lt1>
        <a:srgbClr val="A4DBE2"/>
      </a:lt1>
      <a:dk2>
        <a:srgbClr val="1F517F"/>
      </a:dk2>
      <a:lt2>
        <a:srgbClr val="FFFFFF"/>
      </a:lt2>
      <a:accent1>
        <a:srgbClr val="0095AD"/>
      </a:accent1>
      <a:accent2>
        <a:srgbClr val="4EB5C4"/>
      </a:accent2>
      <a:accent3>
        <a:srgbClr val="A4DBE2"/>
      </a:accent3>
      <a:accent4>
        <a:srgbClr val="FFFFFF"/>
      </a:accent4>
      <a:accent5>
        <a:srgbClr val="BDFFFD"/>
      </a:accent5>
      <a:accent6>
        <a:srgbClr val="D6EDF2"/>
      </a:accent6>
      <a:hlink>
        <a:srgbClr val="DCF2F4"/>
      </a:hlink>
      <a:folHlink>
        <a:srgbClr val="FFFFFF"/>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5784C623-5CB6-4B55-A4B2-94C3216C4786}"/>
    </a:ext>
  </a:extLst>
</a:theme>
</file>

<file path=ppt/theme/theme2.xml><?xml version="1.0" encoding="utf-8"?>
<a:theme xmlns:a="http://schemas.openxmlformats.org/drawingml/2006/main" name="CHEMICAL HEALTH Corner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33DEB50C-DCE0-4F8A-B42E-3BFEBB5CACEB}"/>
    </a:ext>
  </a:extLst>
</a:theme>
</file>

<file path=ppt/theme/theme3.xml><?xml version="1.0" encoding="utf-8"?>
<a:theme xmlns:a="http://schemas.openxmlformats.org/drawingml/2006/main" name="NUTRITION Corner Theme">
  <a:themeElements>
    <a:clrScheme name="Light Blue HPP">
      <a:dk1>
        <a:srgbClr val="153959"/>
      </a:dk1>
      <a:lt1>
        <a:srgbClr val="DCF2F4"/>
      </a:lt1>
      <a:dk2>
        <a:srgbClr val="1F517F"/>
      </a:dk2>
      <a:lt2>
        <a:srgbClr val="4EB5C4"/>
      </a:lt2>
      <a:accent1>
        <a:srgbClr val="0095AD"/>
      </a:accent1>
      <a:accent2>
        <a:srgbClr val="1F517F"/>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826EE5-E2AB-49A1-B522-5AC80ED5E57B}" vid="{9A41B184-DBB8-4826-9002-BC98FA727A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C40B5F-D613-4EEE-B825-B2958FB41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98ab5-fd93-4037-be25-b53a66ef6db4"/>
    <ds:schemaRef ds:uri="6895ab1b-e75c-4f79-b0a1-1eee0a322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75238-1DD0-4F3B-BA2B-348FDAC177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EA2BC6-5AB7-46E7-B320-AD626B6941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MODULES Corners All Colors HPP Template</Template>
  <TotalTime>4757</TotalTime>
  <Words>3750</Words>
  <Application>Microsoft Office PowerPoint</Application>
  <PresentationFormat>Widescreen</PresentationFormat>
  <Paragraphs>324</Paragraphs>
  <Slides>24</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Calibri Light</vt:lpstr>
      <vt:lpstr>Cambria</vt:lpstr>
      <vt:lpstr>MOOD &amp; MINDSET Corner Theme</vt:lpstr>
      <vt:lpstr>CHEMICAL HEALTH Corner Theme</vt:lpstr>
      <vt:lpstr>NUTRITION Corner Theme</vt:lpstr>
      <vt:lpstr>Sleep</vt:lpstr>
      <vt:lpstr>Objectives:</vt:lpstr>
      <vt:lpstr>Why Should We Talk About Sleep?</vt:lpstr>
      <vt:lpstr>Why Talking is Important!</vt:lpstr>
      <vt:lpstr>Are you getting enough sleep?</vt:lpstr>
      <vt:lpstr>8-10 hours</vt:lpstr>
      <vt:lpstr>Sleep Stages</vt:lpstr>
      <vt:lpstr>PowerPoint Presentation</vt:lpstr>
      <vt:lpstr>The Power of Sleep</vt:lpstr>
      <vt:lpstr>PowerPoint Presentation</vt:lpstr>
      <vt:lpstr>PowerPoint Presentation</vt:lpstr>
      <vt:lpstr>PowerPoint Presentation</vt:lpstr>
      <vt:lpstr>How Does Sleep Connect to Other Science Modules?</vt:lpstr>
      <vt:lpstr>Sleep: Mood and Mindset</vt:lpstr>
      <vt:lpstr>Sleep: Chemical Health</vt:lpstr>
      <vt:lpstr>Sleep: Nutrition</vt:lpstr>
      <vt:lpstr>What is Bluelight?</vt:lpstr>
      <vt:lpstr>Tips for Great Sleep</vt:lpstr>
      <vt:lpstr>Tips for Great Sleep</vt:lpstr>
      <vt:lpstr>Tips for Great Sleep</vt:lpstr>
      <vt:lpstr>Culture and Accountability</vt:lpstr>
      <vt:lpstr>Culture and Accountability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&amp; Mindset</dc:title>
  <dc:creator>Klingler, Kaira</dc:creator>
  <cp:lastModifiedBy>Klingler, Kaira</cp:lastModifiedBy>
  <cp:revision>135</cp:revision>
  <dcterms:created xsi:type="dcterms:W3CDTF">2018-08-30T13:33:03Z</dcterms:created>
  <dcterms:modified xsi:type="dcterms:W3CDTF">2019-11-13T18:27:06Z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2235200</vt:r8>
  </property>
</Properties>
</file>