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Lst>
  <p:sldSz cx="9144000" cy="5143500" type="screen16x9"/>
  <p:notesSz cx="6858000" cy="9144000"/>
  <p:embeddedFontLst>
    <p:embeddedFont>
      <p:font typeface="Nunito" panose="020B0604020202020204" charset="0"/>
      <p:regular r:id="rId26"/>
      <p:bold r:id="rId27"/>
      <p:italic r:id="rId28"/>
      <p:boldItalic r:id="rId29"/>
    </p:embeddedFont>
    <p:embeddedFont>
      <p:font typeface="Maven Pro" panose="020B0604020202020204" charset="0"/>
      <p:regular r:id="rId30"/>
      <p:bold r:id="rId31"/>
    </p:embeddedFont>
    <p:embeddedFont>
      <p:font typeface="Verdana" panose="020B060403050404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37" autoAdjust="0"/>
  </p:normalViewPr>
  <p:slideViewPr>
    <p:cSldViewPr snapToGrid="0">
      <p:cViewPr varScale="1">
        <p:scale>
          <a:sx n="66" d="100"/>
          <a:sy n="66" d="100"/>
        </p:scale>
        <p:origin x="12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Past cigarette ad.</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4" name="Shape 3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Current vaping ad</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Comparison</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Repeat of the previous activity</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6" name="Shape 3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Discuss with students what chemicals have been found in vapes.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t>“38 of the 93 chemicals and carcinogens that are listed on the FDA’s “</a:t>
            </a:r>
            <a:r>
              <a:rPr lang="en-US" sz="1100" i="1" dirty="0" smtClean="0"/>
              <a:t>Harmful or Potentially Harmful Constituents</a:t>
            </a:r>
            <a:r>
              <a:rPr lang="en-US" sz="1100" dirty="0" smtClean="0"/>
              <a:t>” (HPHC) list are found in vapes.”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smtClean="0"/>
              <a:t>When walking in to the classroom 38 students were given a red card. When this</a:t>
            </a:r>
            <a:r>
              <a:rPr lang="en-US" sz="1100" baseline="0" dirty="0" smtClean="0"/>
              <a:t> slide appeared, each of those students stood up. This was a visual representation of the number of harmful or potentially harmful chemicals that have been identified in vapes.</a:t>
            </a:r>
            <a:r>
              <a:rPr lang="en-US" sz="1100" dirty="0" smtClean="0"/>
              <a:t/>
            </a:r>
            <a:br>
              <a:rPr lang="en-US" sz="1100" dirty="0" smtClean="0"/>
            </a:br>
            <a:endParaRPr lang="en-US" sz="1100" dirty="0" smtClean="0"/>
          </a:p>
          <a:p>
            <a:pPr marL="0" lvl="0" indent="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About</a:t>
            </a:r>
            <a:r>
              <a:rPr lang="en-US" baseline="0" dirty="0" smtClean="0"/>
              <a:t> 40% of all of the chemicals identified by the FDA as harmful have been found in vapes.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Ask students for a few thoughts/ideas that they have heard about vaping/e-cigarettes.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2" name="Shape 4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Explain to students the similarity of</a:t>
            </a:r>
            <a:r>
              <a:rPr lang="en-US" baseline="0" dirty="0" smtClean="0"/>
              <a:t> traditional cigarettes and vapes in regard to nicotine and tobacco.</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7" name="Shape 2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During</a:t>
            </a:r>
            <a:r>
              <a:rPr lang="en-US" baseline="0" dirty="0" smtClean="0"/>
              <a:t> this activity we had the students stand up and bend over at the waist quietly for 30 seconds. This helped to clear their minds and focus. Students were asked why they think we did a mindset activity and responses included: “to focus”, “you need a clear mind to make healthy choices” etc.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Past cigarette ad.</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7" name="Shape 3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Current vaping ad.</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2" name="Shape 3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Comparison of the two.</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Asked</a:t>
            </a:r>
            <a:r>
              <a:rPr lang="en-US" baseline="0" dirty="0" smtClean="0"/>
              <a:t> students what they noticed between the two pictures. Students pointed out the similarities and how these ads are appealing to teens.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6" name="Shape 46"/>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Shape 47"/>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Shape 4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Shape 186"/>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68" name="Shape 268"/>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Shape 269"/>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Shape 27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Shape 27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82" name="Shape 82"/>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Shape 8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8" name="Shape 8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Shape 8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Shape 9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Shape 96"/>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Shape 97"/>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Shape 9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Shape 10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9" name="Shape 109"/>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Shape 110"/>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Shape 1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25" name="Shape 125"/>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Shape 12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1" name="Shape 131"/>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Shape 132"/>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Shape 133"/>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Shape 13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9" name="Shape 139"/>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Shape 14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Shape 8"/>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file/d/0BwKvmPrmLDfCZFJMRm9sX3NOYzQ/view"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tobacco/basic_information/e-cigarettes/index.htm" TargetMode="External"/><Relationship Id="rId2" Type="http://schemas.openxmlformats.org/officeDocument/2006/relationships/hyperlink" Target="https://e-cigarettes.surgeongeneral.gov/" TargetMode="External"/><Relationship Id="rId1" Type="http://schemas.openxmlformats.org/officeDocument/2006/relationships/slideLayout" Target="../slideLayouts/slideLayout3.xml"/><Relationship Id="rId6" Type="http://schemas.openxmlformats.org/officeDocument/2006/relationships/hyperlink" Target="https://www.drugabuse.gov/drugs-abuse/tobacconicotine-e-cigs" TargetMode="External"/><Relationship Id="rId5" Type="http://schemas.openxmlformats.org/officeDocument/2006/relationships/hyperlink" Target="https://www.fda.gov/TobaccoProducts/Labeling/ProductsIngredientsComponents/ucm20035927.htm" TargetMode="External"/><Relationship Id="rId4" Type="http://schemas.openxmlformats.org/officeDocument/2006/relationships/hyperlink" Target="https://www.drugabuse.gov/publications/drugfacts/electronic-cigarettes-e-cigarett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6000"/>
              <a:t>Vaping</a:t>
            </a:r>
            <a:endParaRPr sz="6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Shape 331"/>
          <p:cNvPicPr preferRelativeResize="0"/>
          <p:nvPr/>
        </p:nvPicPr>
        <p:blipFill>
          <a:blip r:embed="rId3">
            <a:alphaModFix/>
          </a:blip>
          <a:stretch>
            <a:fillRect/>
          </a:stretch>
        </p:blipFill>
        <p:spPr>
          <a:xfrm>
            <a:off x="2550476" y="139875"/>
            <a:ext cx="3815725" cy="48512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Shape 336"/>
          <p:cNvPicPr preferRelativeResize="0"/>
          <p:nvPr/>
        </p:nvPicPr>
        <p:blipFill>
          <a:blip r:embed="rId3">
            <a:alphaModFix/>
          </a:blip>
          <a:stretch>
            <a:fillRect/>
          </a:stretch>
        </p:blipFill>
        <p:spPr>
          <a:xfrm>
            <a:off x="1476375" y="509588"/>
            <a:ext cx="6191250" cy="4124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Shape 341"/>
          <p:cNvPicPr preferRelativeResize="0"/>
          <p:nvPr/>
        </p:nvPicPr>
        <p:blipFill>
          <a:blip r:embed="rId3">
            <a:alphaModFix/>
          </a:blip>
          <a:stretch>
            <a:fillRect/>
          </a:stretch>
        </p:blipFill>
        <p:spPr>
          <a:xfrm>
            <a:off x="4543025" y="1460670"/>
            <a:ext cx="3962800" cy="2639851"/>
          </a:xfrm>
          <a:prstGeom prst="rect">
            <a:avLst/>
          </a:prstGeom>
          <a:noFill/>
          <a:ln>
            <a:noFill/>
          </a:ln>
        </p:spPr>
      </p:pic>
      <p:pic>
        <p:nvPicPr>
          <p:cNvPr id="342" name="Shape 342"/>
          <p:cNvPicPr preferRelativeResize="0"/>
          <p:nvPr/>
        </p:nvPicPr>
        <p:blipFill>
          <a:blip r:embed="rId4">
            <a:alphaModFix/>
          </a:blip>
          <a:stretch>
            <a:fillRect/>
          </a:stretch>
        </p:blipFill>
        <p:spPr>
          <a:xfrm>
            <a:off x="642385" y="544125"/>
            <a:ext cx="3437816" cy="4370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What did you notice?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ctrTitle"/>
          </p:nvPr>
        </p:nvSpPr>
        <p:spPr>
          <a:xfrm>
            <a:off x="284250" y="185063"/>
            <a:ext cx="4255500" cy="1872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What is in a vape?</a:t>
            </a:r>
            <a:endParaRPr/>
          </a:p>
        </p:txBody>
      </p:sp>
      <p:pic>
        <p:nvPicPr>
          <p:cNvPr id="359" name="Shape 359" descr="Image result for battery transparent background"/>
          <p:cNvPicPr preferRelativeResize="0"/>
          <p:nvPr/>
        </p:nvPicPr>
        <p:blipFill>
          <a:blip r:embed="rId3">
            <a:alphaModFix/>
          </a:blip>
          <a:stretch>
            <a:fillRect/>
          </a:stretch>
        </p:blipFill>
        <p:spPr>
          <a:xfrm>
            <a:off x="437650" y="1888088"/>
            <a:ext cx="1033425" cy="1033425"/>
          </a:xfrm>
          <a:prstGeom prst="rect">
            <a:avLst/>
          </a:prstGeom>
          <a:noFill/>
          <a:ln>
            <a:noFill/>
          </a:ln>
        </p:spPr>
      </p:pic>
      <p:pic>
        <p:nvPicPr>
          <p:cNvPr id="360" name="Shape 360" descr="Image result for chemicals transparent background"/>
          <p:cNvPicPr preferRelativeResize="0"/>
          <p:nvPr/>
        </p:nvPicPr>
        <p:blipFill>
          <a:blip r:embed="rId4">
            <a:alphaModFix/>
          </a:blip>
          <a:stretch>
            <a:fillRect/>
          </a:stretch>
        </p:blipFill>
        <p:spPr>
          <a:xfrm>
            <a:off x="4169978" y="2111400"/>
            <a:ext cx="804050" cy="920750"/>
          </a:xfrm>
          <a:prstGeom prst="rect">
            <a:avLst/>
          </a:prstGeom>
          <a:noFill/>
          <a:ln>
            <a:noFill/>
          </a:ln>
        </p:spPr>
      </p:pic>
      <p:pic>
        <p:nvPicPr>
          <p:cNvPr id="361" name="Shape 361" descr="Image result for gas pump transparent background"/>
          <p:cNvPicPr preferRelativeResize="0"/>
          <p:nvPr/>
        </p:nvPicPr>
        <p:blipFill>
          <a:blip r:embed="rId5">
            <a:alphaModFix/>
          </a:blip>
          <a:stretch>
            <a:fillRect/>
          </a:stretch>
        </p:blipFill>
        <p:spPr>
          <a:xfrm>
            <a:off x="4845339" y="3776717"/>
            <a:ext cx="1784874" cy="1102199"/>
          </a:xfrm>
          <a:prstGeom prst="rect">
            <a:avLst/>
          </a:prstGeom>
          <a:noFill/>
          <a:ln>
            <a:noFill/>
          </a:ln>
        </p:spPr>
      </p:pic>
      <p:pic>
        <p:nvPicPr>
          <p:cNvPr id="362" name="Shape 362" descr="Image result for car exhaust transparent background"/>
          <p:cNvPicPr preferRelativeResize="0"/>
          <p:nvPr/>
        </p:nvPicPr>
        <p:blipFill>
          <a:blip r:embed="rId6">
            <a:alphaModFix/>
          </a:blip>
          <a:stretch>
            <a:fillRect/>
          </a:stretch>
        </p:blipFill>
        <p:spPr>
          <a:xfrm>
            <a:off x="7410725" y="1672587"/>
            <a:ext cx="1464450" cy="1464450"/>
          </a:xfrm>
          <a:prstGeom prst="rect">
            <a:avLst/>
          </a:prstGeom>
          <a:noFill/>
          <a:ln>
            <a:noFill/>
          </a:ln>
        </p:spPr>
      </p:pic>
      <p:pic>
        <p:nvPicPr>
          <p:cNvPr id="363" name="Shape 363" descr="Image result for paint cans transparent background"/>
          <p:cNvPicPr preferRelativeResize="0"/>
          <p:nvPr/>
        </p:nvPicPr>
        <p:blipFill>
          <a:blip r:embed="rId7">
            <a:alphaModFix/>
          </a:blip>
          <a:stretch>
            <a:fillRect/>
          </a:stretch>
        </p:blipFill>
        <p:spPr>
          <a:xfrm>
            <a:off x="916301" y="3634900"/>
            <a:ext cx="1145378" cy="1102200"/>
          </a:xfrm>
          <a:prstGeom prst="rect">
            <a:avLst/>
          </a:prstGeom>
          <a:noFill/>
          <a:ln>
            <a:noFill/>
          </a:ln>
        </p:spPr>
      </p:pic>
      <p:pic>
        <p:nvPicPr>
          <p:cNvPr id="364" name="Shape 364" descr="Image result for cadmium sign"/>
          <p:cNvPicPr preferRelativeResize="0"/>
          <p:nvPr/>
        </p:nvPicPr>
        <p:blipFill>
          <a:blip r:embed="rId8">
            <a:alphaModFix/>
          </a:blip>
          <a:stretch>
            <a:fillRect/>
          </a:stretch>
        </p:blipFill>
        <p:spPr>
          <a:xfrm>
            <a:off x="1993713" y="2055050"/>
            <a:ext cx="1426746" cy="1033425"/>
          </a:xfrm>
          <a:prstGeom prst="rect">
            <a:avLst/>
          </a:prstGeom>
          <a:noFill/>
          <a:ln>
            <a:noFill/>
          </a:ln>
        </p:spPr>
      </p:pic>
      <p:pic>
        <p:nvPicPr>
          <p:cNvPr id="365" name="Shape 365" descr="Image result for lead sign"/>
          <p:cNvPicPr preferRelativeResize="0"/>
          <p:nvPr/>
        </p:nvPicPr>
        <p:blipFill>
          <a:blip r:embed="rId9">
            <a:alphaModFix/>
          </a:blip>
          <a:stretch>
            <a:fillRect/>
          </a:stretch>
        </p:blipFill>
        <p:spPr>
          <a:xfrm>
            <a:off x="2836099" y="3797458"/>
            <a:ext cx="1464450" cy="1060742"/>
          </a:xfrm>
          <a:prstGeom prst="rect">
            <a:avLst/>
          </a:prstGeom>
          <a:noFill/>
          <a:ln>
            <a:noFill/>
          </a:ln>
        </p:spPr>
      </p:pic>
      <p:pic>
        <p:nvPicPr>
          <p:cNvPr id="366" name="Shape 366" descr="Image result for formaldehyde sign"/>
          <p:cNvPicPr preferRelativeResize="0"/>
          <p:nvPr/>
        </p:nvPicPr>
        <p:blipFill>
          <a:blip r:embed="rId10">
            <a:alphaModFix/>
          </a:blip>
          <a:stretch>
            <a:fillRect/>
          </a:stretch>
        </p:blipFill>
        <p:spPr>
          <a:xfrm>
            <a:off x="5590375" y="2055040"/>
            <a:ext cx="1426749" cy="1033434"/>
          </a:xfrm>
          <a:prstGeom prst="rect">
            <a:avLst/>
          </a:prstGeom>
          <a:noFill/>
          <a:ln>
            <a:noFill/>
          </a:ln>
        </p:spPr>
      </p:pic>
      <p:pic>
        <p:nvPicPr>
          <p:cNvPr id="367" name="Shape 367" descr="Image result for benzene sign"/>
          <p:cNvPicPr preferRelativeResize="0"/>
          <p:nvPr/>
        </p:nvPicPr>
        <p:blipFill>
          <a:blip r:embed="rId11">
            <a:alphaModFix/>
          </a:blip>
          <a:stretch>
            <a:fillRect/>
          </a:stretch>
        </p:blipFill>
        <p:spPr>
          <a:xfrm>
            <a:off x="7175025" y="3776717"/>
            <a:ext cx="1426749" cy="10334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1388550" y="1640100"/>
            <a:ext cx="6366900" cy="1863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9600"/>
              <a:t>38</a:t>
            </a:r>
            <a:endParaRPr sz="9600"/>
          </a:p>
        </p:txBody>
      </p:sp>
      <p:sp>
        <p:nvSpPr>
          <p:cNvPr id="373" name="Shape 373"/>
          <p:cNvSpPr/>
          <p:nvPr/>
        </p:nvSpPr>
        <p:spPr>
          <a:xfrm>
            <a:off x="2540013" y="836088"/>
            <a:ext cx="4063986" cy="3471336"/>
          </a:xfrm>
          <a:prstGeom prst="irregularSeal2">
            <a:avLst/>
          </a:prstGeom>
          <a:noFill/>
          <a:ln w="9525" cap="flat" cmpd="sng">
            <a:solidFill>
              <a:srgbClr val="980000"/>
            </a:solidFill>
            <a:prstDash val="solid"/>
            <a:round/>
            <a:headEnd type="none" w="sm" len="sm"/>
            <a:tailEnd type="none" w="sm" len="sm"/>
          </a:ln>
          <a:effectLst>
            <a:outerShdw blurRad="57150" dist="19050" dir="5400000" algn="bl" rotWithShape="0">
              <a:srgbClr val="FF0000"/>
            </a:outerShdw>
            <a:reflection stA="25000" endPos="30000" dist="38100" dir="5400000" fadeDir="5400012" sy="-100000" algn="bl" rotWithShape="0"/>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body" idx="4294967295"/>
          </p:nvPr>
        </p:nvSpPr>
        <p:spPr>
          <a:xfrm>
            <a:off x="1056750" y="1300950"/>
            <a:ext cx="7030500" cy="25416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3000" dirty="0"/>
              <a:t>38 of the 93 chemicals and carcinogens that are listed on the FDA’s “</a:t>
            </a:r>
            <a:r>
              <a:rPr lang="en" sz="3000" i="1" dirty="0"/>
              <a:t>Harmful or Potentially Harmful Constituents</a:t>
            </a:r>
            <a:r>
              <a:rPr lang="en" sz="3000" dirty="0"/>
              <a:t>” (HPHC) list are found in vapes.</a:t>
            </a:r>
            <a:endParaRPr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Health effects</a:t>
            </a:r>
            <a:endParaRPr/>
          </a:p>
        </p:txBody>
      </p:sp>
      <p:sp>
        <p:nvSpPr>
          <p:cNvPr id="384" name="Shape 384"/>
          <p:cNvSpPr txBox="1">
            <a:spLocks noGrp="1"/>
          </p:cNvSpPr>
          <p:nvPr>
            <p:ph type="body" idx="1"/>
          </p:nvPr>
        </p:nvSpPr>
        <p:spPr>
          <a:xfrm>
            <a:off x="1303800" y="1810125"/>
            <a:ext cx="7030500" cy="2541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434343"/>
              </a:buClr>
              <a:buSzPts val="1800"/>
              <a:buChar char="❏"/>
            </a:pPr>
            <a:r>
              <a:rPr lang="en" sz="1800" b="1">
                <a:solidFill>
                  <a:srgbClr val="434343"/>
                </a:solidFill>
              </a:rPr>
              <a:t>Young people who use nicotine products in any form, including vapes, are uniquely at risk for long-lasting effects. </a:t>
            </a:r>
            <a:endParaRPr sz="1800" b="1">
              <a:solidFill>
                <a:srgbClr val="434343"/>
              </a:solidFill>
            </a:endParaRPr>
          </a:p>
          <a:p>
            <a:pPr marL="914400" lvl="1" indent="-342900" rtl="0">
              <a:spcBef>
                <a:spcPts val="0"/>
              </a:spcBef>
              <a:spcAft>
                <a:spcPts val="0"/>
              </a:spcAft>
              <a:buClr>
                <a:srgbClr val="434343"/>
              </a:buClr>
              <a:buSzPts val="1800"/>
              <a:buChar char="❏"/>
            </a:pPr>
            <a:r>
              <a:rPr lang="en" sz="1800" b="1">
                <a:solidFill>
                  <a:srgbClr val="434343"/>
                </a:solidFill>
              </a:rPr>
              <a:t>Nicotine addiction</a:t>
            </a:r>
            <a:endParaRPr sz="1800" b="1">
              <a:solidFill>
                <a:srgbClr val="434343"/>
              </a:solidFill>
            </a:endParaRPr>
          </a:p>
          <a:p>
            <a:pPr marL="914400" lvl="1" indent="-342900" rtl="0">
              <a:spcBef>
                <a:spcPts val="0"/>
              </a:spcBef>
              <a:spcAft>
                <a:spcPts val="0"/>
              </a:spcAft>
              <a:buClr>
                <a:srgbClr val="434343"/>
              </a:buClr>
              <a:buSzPts val="1800"/>
              <a:buChar char="❏"/>
            </a:pPr>
            <a:r>
              <a:rPr lang="en" sz="1800" b="1">
                <a:solidFill>
                  <a:srgbClr val="434343"/>
                </a:solidFill>
              </a:rPr>
              <a:t>Makes the brain want other drugs</a:t>
            </a:r>
            <a:endParaRPr sz="1800" b="1">
              <a:solidFill>
                <a:srgbClr val="434343"/>
              </a:solidFill>
            </a:endParaRPr>
          </a:p>
          <a:p>
            <a:pPr marL="457200" lvl="0" indent="-342900" rtl="0">
              <a:spcBef>
                <a:spcPts val="0"/>
              </a:spcBef>
              <a:spcAft>
                <a:spcPts val="0"/>
              </a:spcAft>
              <a:buClr>
                <a:srgbClr val="434343"/>
              </a:buClr>
              <a:buSzPts val="1800"/>
              <a:buChar char="❏"/>
            </a:pPr>
            <a:r>
              <a:rPr lang="en" sz="1800" b="1">
                <a:solidFill>
                  <a:srgbClr val="434343"/>
                </a:solidFill>
              </a:rPr>
              <a:t>Nicotine in any form is a highly addictive drug.</a:t>
            </a:r>
            <a:endParaRPr sz="1800" b="1">
              <a:solidFill>
                <a:srgbClr val="434343"/>
              </a:solidFill>
            </a:endParaRPr>
          </a:p>
          <a:p>
            <a:pPr marL="457200" lvl="0" indent="-342900" rtl="0">
              <a:spcBef>
                <a:spcPts val="0"/>
              </a:spcBef>
              <a:spcAft>
                <a:spcPts val="0"/>
              </a:spcAft>
              <a:buClr>
                <a:srgbClr val="434343"/>
              </a:buClr>
              <a:buSzPts val="1800"/>
              <a:buChar char="❏"/>
            </a:pPr>
            <a:r>
              <a:rPr lang="en" sz="1800" b="1">
                <a:solidFill>
                  <a:srgbClr val="434343"/>
                </a:solidFill>
              </a:rPr>
              <a:t>Mood disorders</a:t>
            </a:r>
            <a:endParaRPr sz="1800" b="1">
              <a:solidFill>
                <a:srgbClr val="434343"/>
              </a:solidFill>
            </a:endParaRPr>
          </a:p>
          <a:p>
            <a:pPr marL="457200" lvl="0" indent="-342900">
              <a:spcBef>
                <a:spcPts val="0"/>
              </a:spcBef>
              <a:spcAft>
                <a:spcPts val="0"/>
              </a:spcAft>
              <a:buClr>
                <a:srgbClr val="434343"/>
              </a:buClr>
              <a:buSzPts val="1800"/>
              <a:buChar char="❏"/>
            </a:pPr>
            <a:r>
              <a:rPr lang="en" sz="1800" b="1">
                <a:solidFill>
                  <a:srgbClr val="434343"/>
                </a:solidFill>
              </a:rPr>
              <a:t>Brain development problems</a:t>
            </a:r>
            <a:endParaRPr sz="1800" b="1">
              <a:solidFill>
                <a:srgbClr val="43434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School effects</a:t>
            </a:r>
            <a:endParaRPr/>
          </a:p>
        </p:txBody>
      </p:sp>
      <p:sp>
        <p:nvSpPr>
          <p:cNvPr id="390" name="Shape 39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b="1"/>
              <a:t>Attention problems</a:t>
            </a:r>
            <a:endParaRPr sz="1800" b="1"/>
          </a:p>
          <a:p>
            <a:pPr marL="457200" lvl="0" indent="-342900" rtl="0">
              <a:spcBef>
                <a:spcPts val="0"/>
              </a:spcBef>
              <a:spcAft>
                <a:spcPts val="0"/>
              </a:spcAft>
              <a:buSzPts val="1800"/>
              <a:buChar char="❏"/>
            </a:pPr>
            <a:r>
              <a:rPr lang="en" sz="1800" b="1"/>
              <a:t>Memory problems</a:t>
            </a:r>
            <a:endParaRPr sz="1800" b="1"/>
          </a:p>
          <a:p>
            <a:pPr marL="457200" lvl="0" indent="-342900" rtl="0">
              <a:spcBef>
                <a:spcPts val="0"/>
              </a:spcBef>
              <a:spcAft>
                <a:spcPts val="0"/>
              </a:spcAft>
              <a:buSzPts val="1800"/>
              <a:buChar char="❏"/>
            </a:pPr>
            <a:r>
              <a:rPr lang="en" sz="1800" b="1"/>
              <a:t>Makes learning more difficult</a:t>
            </a:r>
            <a:endParaRPr sz="1800" b="1"/>
          </a:p>
          <a:p>
            <a:pPr marL="457200" lvl="0" indent="-342900">
              <a:spcBef>
                <a:spcPts val="0"/>
              </a:spcBef>
              <a:spcAft>
                <a:spcPts val="0"/>
              </a:spcAft>
              <a:buSzPts val="1800"/>
              <a:buChar char="❏"/>
            </a:pPr>
            <a:r>
              <a:rPr lang="en" sz="1800" b="1"/>
              <a:t>Impulse control</a:t>
            </a:r>
            <a:endParaRPr sz="18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idx="4294967295"/>
          </p:nvPr>
        </p:nvSpPr>
        <p:spPr>
          <a:xfrm>
            <a:off x="1056750" y="614575"/>
            <a:ext cx="7030500" cy="9993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Ways to say “No”</a:t>
            </a:r>
            <a:endParaRPr/>
          </a:p>
        </p:txBody>
      </p:sp>
      <p:sp>
        <p:nvSpPr>
          <p:cNvPr id="396" name="Shape 396"/>
          <p:cNvSpPr/>
          <p:nvPr/>
        </p:nvSpPr>
        <p:spPr>
          <a:xfrm>
            <a:off x="306900" y="1613875"/>
            <a:ext cx="1503000" cy="9525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b="1"/>
              <a:t>No, thanks. I’m good.</a:t>
            </a:r>
            <a:endParaRPr b="1"/>
          </a:p>
        </p:txBody>
      </p:sp>
      <p:sp>
        <p:nvSpPr>
          <p:cNvPr id="397" name="Shape 397"/>
          <p:cNvSpPr/>
          <p:nvPr/>
        </p:nvSpPr>
        <p:spPr>
          <a:xfrm>
            <a:off x="2508288" y="1613875"/>
            <a:ext cx="1513500" cy="10479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b="1"/>
              <a:t>No.</a:t>
            </a:r>
            <a:endParaRPr b="1"/>
          </a:p>
        </p:txBody>
      </p:sp>
      <p:sp>
        <p:nvSpPr>
          <p:cNvPr id="398" name="Shape 398"/>
          <p:cNvSpPr/>
          <p:nvPr/>
        </p:nvSpPr>
        <p:spPr>
          <a:xfrm>
            <a:off x="7270500" y="1550425"/>
            <a:ext cx="1503000" cy="11748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b="1"/>
              <a:t>No, I have a test I need to study for.</a:t>
            </a:r>
            <a:endParaRPr b="1"/>
          </a:p>
        </p:txBody>
      </p:sp>
      <p:sp>
        <p:nvSpPr>
          <p:cNvPr id="399" name="Shape 399"/>
          <p:cNvSpPr/>
          <p:nvPr/>
        </p:nvSpPr>
        <p:spPr>
          <a:xfrm>
            <a:off x="4720200" y="1481725"/>
            <a:ext cx="1851900" cy="13122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b="1"/>
              <a:t>No, I have a big game tomorrow.</a:t>
            </a:r>
            <a:endParaRPr b="1"/>
          </a:p>
        </p:txBody>
      </p:sp>
      <p:sp>
        <p:nvSpPr>
          <p:cNvPr id="400" name="Shape 400"/>
          <p:cNvSpPr/>
          <p:nvPr/>
        </p:nvSpPr>
        <p:spPr>
          <a:xfrm>
            <a:off x="7270500" y="3254400"/>
            <a:ext cx="1503000" cy="9525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b="1"/>
              <a:t>No, I promised my parents I wouldn’t.</a:t>
            </a:r>
            <a:endParaRPr b="1"/>
          </a:p>
        </p:txBody>
      </p:sp>
      <p:sp>
        <p:nvSpPr>
          <p:cNvPr id="401" name="Shape 401"/>
          <p:cNvSpPr/>
          <p:nvPr/>
        </p:nvSpPr>
        <p:spPr>
          <a:xfrm>
            <a:off x="5069100" y="3201500"/>
            <a:ext cx="1503000" cy="9525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b="1"/>
              <a:t>No thanks, it is not healthy.</a:t>
            </a:r>
            <a:endParaRPr b="1"/>
          </a:p>
        </p:txBody>
      </p:sp>
      <p:sp>
        <p:nvSpPr>
          <p:cNvPr id="402" name="Shape 402"/>
          <p:cNvSpPr/>
          <p:nvPr/>
        </p:nvSpPr>
        <p:spPr>
          <a:xfrm>
            <a:off x="2339100" y="3143250"/>
            <a:ext cx="1851900" cy="11748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b="1"/>
              <a:t>No, I don’t want to.</a:t>
            </a:r>
            <a:endParaRPr b="1"/>
          </a:p>
        </p:txBody>
      </p:sp>
      <p:sp>
        <p:nvSpPr>
          <p:cNvPr id="403" name="Shape 403"/>
          <p:cNvSpPr/>
          <p:nvPr/>
        </p:nvSpPr>
        <p:spPr>
          <a:xfrm>
            <a:off x="312150" y="3201500"/>
            <a:ext cx="1492500" cy="11748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b="1"/>
              <a:t>No, my friends and I are leaving.</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What have you heard?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Four things to think about when YOU are making healthy choices:</a:t>
            </a:r>
            <a:endParaRPr/>
          </a:p>
        </p:txBody>
      </p:sp>
      <p:sp>
        <p:nvSpPr>
          <p:cNvPr id="409" name="Shape 40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457200" lvl="0" indent="-381000">
              <a:lnSpc>
                <a:spcPct val="150000"/>
              </a:lnSpc>
              <a:spcBef>
                <a:spcPts val="0"/>
              </a:spcBef>
              <a:spcAft>
                <a:spcPts val="0"/>
              </a:spcAft>
              <a:buSzPts val="2400"/>
              <a:buChar char="❏"/>
            </a:pPr>
            <a:r>
              <a:rPr lang="en" sz="2400" b="1"/>
              <a:t>Mindset </a:t>
            </a:r>
            <a:endParaRPr sz="2400" b="1"/>
          </a:p>
          <a:p>
            <a:pPr marL="457200" lvl="0" indent="-381000">
              <a:lnSpc>
                <a:spcPct val="150000"/>
              </a:lnSpc>
              <a:spcBef>
                <a:spcPts val="0"/>
              </a:spcBef>
              <a:spcAft>
                <a:spcPts val="0"/>
              </a:spcAft>
              <a:buSzPts val="2400"/>
              <a:buChar char="❏"/>
            </a:pPr>
            <a:r>
              <a:rPr lang="en" sz="2400" b="1"/>
              <a:t>Nutrition</a:t>
            </a:r>
            <a:endParaRPr sz="2400" b="1"/>
          </a:p>
          <a:p>
            <a:pPr marL="457200" lvl="0" indent="-381000">
              <a:lnSpc>
                <a:spcPct val="150000"/>
              </a:lnSpc>
              <a:spcBef>
                <a:spcPts val="0"/>
              </a:spcBef>
              <a:spcAft>
                <a:spcPts val="0"/>
              </a:spcAft>
              <a:buSzPts val="2400"/>
              <a:buChar char="❏"/>
            </a:pPr>
            <a:r>
              <a:rPr lang="en" sz="2400" b="1"/>
              <a:t>Sleep</a:t>
            </a:r>
            <a:endParaRPr sz="2400" b="1"/>
          </a:p>
          <a:p>
            <a:pPr marL="457200" lvl="0" indent="-381000">
              <a:lnSpc>
                <a:spcPct val="150000"/>
              </a:lnSpc>
              <a:spcBef>
                <a:spcPts val="0"/>
              </a:spcBef>
              <a:spcAft>
                <a:spcPts val="0"/>
              </a:spcAft>
              <a:buSzPts val="2400"/>
              <a:buChar char="❏"/>
            </a:pPr>
            <a:r>
              <a:rPr lang="en" sz="2400" b="1"/>
              <a:t>Chemical Health</a:t>
            </a:r>
            <a:endParaRPr sz="2400" b="1"/>
          </a:p>
        </p:txBody>
      </p:sp>
      <p:pic>
        <p:nvPicPr>
          <p:cNvPr id="410" name="Shape 410"/>
          <p:cNvPicPr preferRelativeResize="0"/>
          <p:nvPr/>
        </p:nvPicPr>
        <p:blipFill>
          <a:blip r:embed="rId3">
            <a:alphaModFix/>
          </a:blip>
          <a:stretch>
            <a:fillRect/>
          </a:stretch>
        </p:blipFill>
        <p:spPr>
          <a:xfrm>
            <a:off x="4745974" y="1754674"/>
            <a:ext cx="1275950" cy="1275975"/>
          </a:xfrm>
          <a:prstGeom prst="rect">
            <a:avLst/>
          </a:prstGeom>
          <a:noFill/>
          <a:ln>
            <a:noFill/>
          </a:ln>
        </p:spPr>
      </p:pic>
      <p:pic>
        <p:nvPicPr>
          <p:cNvPr id="411" name="Shape 411"/>
          <p:cNvPicPr preferRelativeResize="0"/>
          <p:nvPr/>
        </p:nvPicPr>
        <p:blipFill>
          <a:blip r:embed="rId4">
            <a:alphaModFix/>
          </a:blip>
          <a:stretch>
            <a:fillRect/>
          </a:stretch>
        </p:blipFill>
        <p:spPr>
          <a:xfrm>
            <a:off x="4745975" y="3255700"/>
            <a:ext cx="1275950" cy="1275950"/>
          </a:xfrm>
          <a:prstGeom prst="rect">
            <a:avLst/>
          </a:prstGeom>
          <a:noFill/>
          <a:ln>
            <a:noFill/>
          </a:ln>
        </p:spPr>
      </p:pic>
      <p:pic>
        <p:nvPicPr>
          <p:cNvPr id="412" name="Shape 412"/>
          <p:cNvPicPr preferRelativeResize="0"/>
          <p:nvPr/>
        </p:nvPicPr>
        <p:blipFill>
          <a:blip r:embed="rId5">
            <a:alphaModFix/>
          </a:blip>
          <a:stretch>
            <a:fillRect/>
          </a:stretch>
        </p:blipFill>
        <p:spPr>
          <a:xfrm>
            <a:off x="6361000" y="3187425"/>
            <a:ext cx="1275950" cy="1280703"/>
          </a:xfrm>
          <a:prstGeom prst="rect">
            <a:avLst/>
          </a:prstGeom>
          <a:noFill/>
          <a:ln>
            <a:noFill/>
          </a:ln>
        </p:spPr>
      </p:pic>
      <p:pic>
        <p:nvPicPr>
          <p:cNvPr id="413" name="Shape 413"/>
          <p:cNvPicPr preferRelativeResize="0"/>
          <p:nvPr/>
        </p:nvPicPr>
        <p:blipFill>
          <a:blip r:embed="rId6">
            <a:alphaModFix/>
          </a:blip>
          <a:stretch>
            <a:fillRect/>
          </a:stretch>
        </p:blipFill>
        <p:spPr>
          <a:xfrm>
            <a:off x="6361000" y="1754675"/>
            <a:ext cx="1275950" cy="1275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1262638" y="323400"/>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PSA’s (Public Service Announcement)</a:t>
            </a:r>
            <a:endParaRPr/>
          </a:p>
        </p:txBody>
      </p:sp>
      <p:sp>
        <p:nvSpPr>
          <p:cNvPr id="419" name="Shape 419" title="V0010-LINK.mp4">
            <a:hlinkClick r:id="rId3"/>
          </p:cNvPr>
          <p:cNvSpPr/>
          <p:nvPr/>
        </p:nvSpPr>
        <p:spPr>
          <a:xfrm>
            <a:off x="2005049" y="984250"/>
            <a:ext cx="5545675" cy="4159250"/>
          </a:xfrm>
          <a:prstGeom prst="rect">
            <a:avLst/>
          </a:prstGeom>
          <a:blipFill>
            <a:blip r:embed="rId4">
              <a:alphaModFix/>
            </a:blip>
            <a:stretch>
              <a:fillRect/>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1430875" y="827175"/>
            <a:ext cx="6513300" cy="33777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4400" dirty="0" smtClean="0"/>
              <a:t>Students are </a:t>
            </a:r>
            <a:r>
              <a:rPr lang="en" sz="4400" dirty="0"/>
              <a:t>making healthy choices and not using vapes!</a:t>
            </a:r>
            <a:endParaRPr sz="4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idx="1"/>
          </p:nvPr>
        </p:nvSpPr>
        <p:spPr/>
        <p:txBody>
          <a:bodyPr/>
          <a:lstStyle/>
          <a:p>
            <a:r>
              <a:rPr lang="en-US" dirty="0" smtClean="0">
                <a:hlinkClick r:id="rId2"/>
              </a:rPr>
              <a:t>https</a:t>
            </a:r>
            <a:r>
              <a:rPr lang="en-US" dirty="0">
                <a:hlinkClick r:id="rId2"/>
              </a:rPr>
              <a:t>://e-cigarettes.surgeongeneral.gov</a:t>
            </a:r>
            <a:r>
              <a:rPr lang="en-US" dirty="0" smtClean="0">
                <a:hlinkClick r:id="rId2"/>
              </a:rPr>
              <a:t>/</a:t>
            </a:r>
            <a:endParaRPr lang="en-US" dirty="0" smtClean="0"/>
          </a:p>
          <a:p>
            <a:r>
              <a:rPr lang="en-US" dirty="0">
                <a:hlinkClick r:id="rId3"/>
              </a:rPr>
              <a:t>https://</a:t>
            </a:r>
            <a:r>
              <a:rPr lang="en-US" dirty="0" smtClean="0">
                <a:hlinkClick r:id="rId3"/>
              </a:rPr>
              <a:t>www.cdc.gov/tobacco/basic_information/e-cigarettes/index.htm</a:t>
            </a:r>
            <a:endParaRPr lang="en-US" dirty="0" smtClean="0"/>
          </a:p>
          <a:p>
            <a:r>
              <a:rPr lang="en-US" dirty="0">
                <a:hlinkClick r:id="rId4"/>
              </a:rPr>
              <a:t>https://</a:t>
            </a:r>
            <a:r>
              <a:rPr lang="en-US" dirty="0" smtClean="0">
                <a:hlinkClick r:id="rId4"/>
              </a:rPr>
              <a:t>www.drugabuse.gov/publications/drugfacts/electronic-cigarettes-e-cigarettes</a:t>
            </a:r>
            <a:endParaRPr lang="en-US" dirty="0" smtClean="0"/>
          </a:p>
          <a:p>
            <a:r>
              <a:rPr lang="en-US" dirty="0">
                <a:hlinkClick r:id="rId5"/>
              </a:rPr>
              <a:t>https://</a:t>
            </a:r>
            <a:r>
              <a:rPr lang="en-US" dirty="0" smtClean="0">
                <a:hlinkClick r:id="rId5"/>
              </a:rPr>
              <a:t>www.fda.gov/TobaccoProducts/Labeling/ProductsIngredientsComponents/ucm20035927.htm</a:t>
            </a:r>
            <a:endParaRPr lang="en-US" dirty="0" smtClean="0"/>
          </a:p>
          <a:p>
            <a:r>
              <a:rPr lang="en-US" dirty="0">
                <a:hlinkClick r:id="rId6"/>
              </a:rPr>
              <a:t>https://</a:t>
            </a:r>
            <a:r>
              <a:rPr lang="en-US" dirty="0" smtClean="0">
                <a:hlinkClick r:id="rId6"/>
              </a:rPr>
              <a:t>www.drugabuse.gov/drugs-abuse/tobacconicotine-e-cigs</a:t>
            </a:r>
            <a:endParaRPr lang="en-US" dirty="0" smtClean="0"/>
          </a:p>
          <a:p>
            <a:pPr marL="146050" indent="0">
              <a:buNone/>
            </a:pPr>
            <a:endParaRPr lang="en-US" dirty="0" smtClean="0"/>
          </a:p>
          <a:p>
            <a:endParaRPr lang="en-US" dirty="0"/>
          </a:p>
        </p:txBody>
      </p:sp>
    </p:spTree>
    <p:extLst>
      <p:ext uri="{BB962C8B-B14F-4D97-AF65-F5344CB8AC3E}">
        <p14:creationId xmlns:p14="http://schemas.microsoft.com/office/powerpoint/2010/main" val="2580546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718175" y="-51325"/>
            <a:ext cx="4044300" cy="2146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What is a vape?</a:t>
            </a:r>
            <a:endParaRPr/>
          </a:p>
        </p:txBody>
      </p:sp>
      <p:sp>
        <p:nvSpPr>
          <p:cNvPr id="288" name="Shape 288"/>
          <p:cNvSpPr txBox="1">
            <a:spLocks noGrp="1"/>
          </p:cNvSpPr>
          <p:nvPr>
            <p:ph type="body" idx="4294967295"/>
          </p:nvPr>
        </p:nvSpPr>
        <p:spPr>
          <a:xfrm>
            <a:off x="718175" y="1883600"/>
            <a:ext cx="7136700" cy="30099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1800" b="1"/>
              <a:t>Vapes are electronic devices used to inhale aerosol containing nicotine, flavorings and other chemicals.</a:t>
            </a:r>
            <a:endParaRPr sz="1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Nicotine &amp; Tobacco</a:t>
            </a:r>
            <a:endParaRPr/>
          </a:p>
        </p:txBody>
      </p:sp>
      <p:sp>
        <p:nvSpPr>
          <p:cNvPr id="294" name="Shape 294"/>
          <p:cNvSpPr txBox="1">
            <a:spLocks noGrp="1"/>
          </p:cNvSpPr>
          <p:nvPr>
            <p:ph type="body" idx="1"/>
          </p:nvPr>
        </p:nvSpPr>
        <p:spPr>
          <a:xfrm>
            <a:off x="1303800" y="1354675"/>
            <a:ext cx="7030500" cy="2976000"/>
          </a:xfrm>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Clr>
                <a:srgbClr val="444444"/>
              </a:buClr>
              <a:buSzPts val="1800"/>
              <a:buFont typeface="Verdana"/>
              <a:buChar char="❏"/>
            </a:pPr>
            <a:r>
              <a:rPr lang="en" sz="1800" b="1">
                <a:solidFill>
                  <a:srgbClr val="444444"/>
                </a:solidFill>
                <a:highlight>
                  <a:srgbClr val="FFFFFF"/>
                </a:highlight>
                <a:latin typeface="Verdana"/>
                <a:ea typeface="Verdana"/>
                <a:cs typeface="Verdana"/>
                <a:sym typeface="Verdana"/>
              </a:rPr>
              <a:t>Tobacco is a plant grown for its leaves, which are dried before being put in tobacco products. </a:t>
            </a:r>
            <a:endParaRPr sz="1800" b="1">
              <a:solidFill>
                <a:srgbClr val="444444"/>
              </a:solidFill>
              <a:highlight>
                <a:srgbClr val="FFFFFF"/>
              </a:highlight>
              <a:latin typeface="Verdana"/>
              <a:ea typeface="Verdana"/>
              <a:cs typeface="Verdana"/>
              <a:sym typeface="Verdana"/>
            </a:endParaRPr>
          </a:p>
          <a:p>
            <a:pPr marL="457200" lvl="0" indent="-342900" rtl="0">
              <a:lnSpc>
                <a:spcPct val="150000"/>
              </a:lnSpc>
              <a:spcBef>
                <a:spcPts val="0"/>
              </a:spcBef>
              <a:spcAft>
                <a:spcPts val="0"/>
              </a:spcAft>
              <a:buClr>
                <a:srgbClr val="444444"/>
              </a:buClr>
              <a:buSzPts val="1800"/>
              <a:buFont typeface="Verdana"/>
              <a:buChar char="❏"/>
            </a:pPr>
            <a:r>
              <a:rPr lang="en" sz="1800" b="1">
                <a:solidFill>
                  <a:srgbClr val="444444"/>
                </a:solidFill>
                <a:highlight>
                  <a:srgbClr val="FFFFFF"/>
                </a:highlight>
                <a:latin typeface="Verdana"/>
                <a:ea typeface="Verdana"/>
                <a:cs typeface="Verdana"/>
                <a:sym typeface="Verdana"/>
              </a:rPr>
              <a:t>Tobacco contains nicotine, an ingredient that can lead to addiction, which is why so many people who use tobacco find it difficult to quit.</a:t>
            </a:r>
            <a:endParaRPr sz="1800" b="1">
              <a:solidFill>
                <a:srgbClr val="444444"/>
              </a:solidFill>
              <a:highlight>
                <a:srgbClr val="FFFFFF"/>
              </a:highlight>
              <a:latin typeface="Verdana"/>
              <a:ea typeface="Verdana"/>
              <a:cs typeface="Verdana"/>
              <a:sym typeface="Verdana"/>
            </a:endParaRPr>
          </a:p>
          <a:p>
            <a:pPr marL="457200" lvl="0" indent="-342900" rtl="0">
              <a:lnSpc>
                <a:spcPct val="150000"/>
              </a:lnSpc>
              <a:spcBef>
                <a:spcPts val="0"/>
              </a:spcBef>
              <a:spcAft>
                <a:spcPts val="0"/>
              </a:spcAft>
              <a:buClr>
                <a:srgbClr val="444444"/>
              </a:buClr>
              <a:buSzPts val="1800"/>
              <a:buFont typeface="Verdana"/>
              <a:buChar char="❏"/>
            </a:pPr>
            <a:r>
              <a:rPr lang="en" sz="1800" b="1">
                <a:solidFill>
                  <a:srgbClr val="444444"/>
                </a:solidFill>
                <a:highlight>
                  <a:srgbClr val="FFFFFF"/>
                </a:highlight>
                <a:latin typeface="Verdana"/>
                <a:ea typeface="Verdana"/>
                <a:cs typeface="Verdana"/>
                <a:sym typeface="Verdana"/>
              </a:rPr>
              <a:t>Many vapes contain nicotine and are addictive.</a:t>
            </a:r>
            <a:endParaRPr sz="1800" b="1">
              <a:solidFill>
                <a:srgbClr val="444444"/>
              </a:solidFill>
              <a:highlight>
                <a:srgbClr val="FFFFFF"/>
              </a:highlight>
              <a:latin typeface="Verdana"/>
              <a:ea typeface="Verdana"/>
              <a:cs typeface="Verdana"/>
              <a:sym typeface="Verdana"/>
            </a:endParaRPr>
          </a:p>
          <a:p>
            <a:pPr marL="457200" lvl="0" indent="-342900">
              <a:lnSpc>
                <a:spcPct val="150000"/>
              </a:lnSpc>
              <a:spcBef>
                <a:spcPts val="0"/>
              </a:spcBef>
              <a:spcAft>
                <a:spcPts val="0"/>
              </a:spcAft>
              <a:buClr>
                <a:srgbClr val="444444"/>
              </a:buClr>
              <a:buSzPts val="1800"/>
              <a:buFont typeface="Verdana"/>
              <a:buChar char="❏"/>
            </a:pPr>
            <a:r>
              <a:rPr lang="en" sz="1800" b="1">
                <a:solidFill>
                  <a:srgbClr val="444444"/>
                </a:solidFill>
                <a:highlight>
                  <a:srgbClr val="FFFFFF"/>
                </a:highlight>
                <a:latin typeface="Verdana"/>
                <a:ea typeface="Verdana"/>
                <a:cs typeface="Verdana"/>
                <a:sym typeface="Verdana"/>
              </a:rPr>
              <a:t>Vapes are the most commonly tobacco product used among youth</a:t>
            </a:r>
            <a:endParaRPr sz="1800" b="1">
              <a:solidFill>
                <a:srgbClr val="444444"/>
              </a:solidFill>
              <a:highlight>
                <a:srgbClr val="FFFFFF"/>
              </a:highlight>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Mindset Activity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Shape 304"/>
          <p:cNvPicPr preferRelativeResize="0"/>
          <p:nvPr/>
        </p:nvPicPr>
        <p:blipFill>
          <a:blip r:embed="rId3">
            <a:alphaModFix/>
          </a:blip>
          <a:stretch>
            <a:fillRect/>
          </a:stretch>
        </p:blipFill>
        <p:spPr>
          <a:xfrm>
            <a:off x="2702325" y="464075"/>
            <a:ext cx="3346050" cy="4317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Shape 309"/>
          <p:cNvPicPr preferRelativeResize="0"/>
          <p:nvPr/>
        </p:nvPicPr>
        <p:blipFill>
          <a:blip r:embed="rId3">
            <a:alphaModFix/>
          </a:blip>
          <a:stretch>
            <a:fillRect/>
          </a:stretch>
        </p:blipFill>
        <p:spPr>
          <a:xfrm>
            <a:off x="2518075" y="228600"/>
            <a:ext cx="3587450" cy="4946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Shape 314"/>
          <p:cNvPicPr preferRelativeResize="0"/>
          <p:nvPr/>
        </p:nvPicPr>
        <p:blipFill>
          <a:blip r:embed="rId3">
            <a:alphaModFix/>
          </a:blip>
          <a:stretch>
            <a:fillRect/>
          </a:stretch>
        </p:blipFill>
        <p:spPr>
          <a:xfrm>
            <a:off x="842800" y="297975"/>
            <a:ext cx="3576375" cy="4614675"/>
          </a:xfrm>
          <a:prstGeom prst="rect">
            <a:avLst/>
          </a:prstGeom>
          <a:noFill/>
          <a:ln>
            <a:noFill/>
          </a:ln>
        </p:spPr>
      </p:pic>
      <p:pic>
        <p:nvPicPr>
          <p:cNvPr id="315" name="Shape 315"/>
          <p:cNvPicPr preferRelativeResize="0"/>
          <p:nvPr/>
        </p:nvPicPr>
        <p:blipFill>
          <a:blip r:embed="rId4">
            <a:alphaModFix/>
          </a:blip>
          <a:stretch>
            <a:fillRect/>
          </a:stretch>
        </p:blipFill>
        <p:spPr>
          <a:xfrm>
            <a:off x="4686275" y="213025"/>
            <a:ext cx="3494475" cy="48184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What did you notice?</a:t>
            </a:r>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CDCCD63326D64DB5D1A0924D0DB55A" ma:contentTypeVersion="12" ma:contentTypeDescription="Create a new document." ma:contentTypeScope="" ma:versionID="3c7184d35e44e2d24588b5eb5ffedbcb">
  <xsd:schema xmlns:xsd="http://www.w3.org/2001/XMLSchema" xmlns:xs="http://www.w3.org/2001/XMLSchema" xmlns:p="http://schemas.microsoft.com/office/2006/metadata/properties" xmlns:ns2="50398ab5-fd93-4037-be25-b53a66ef6db4" xmlns:ns3="6895ab1b-e75c-4f79-b0a1-1eee0a3226be" targetNamespace="http://schemas.microsoft.com/office/2006/metadata/properties" ma:root="true" ma:fieldsID="668635a197d1bcffcc4cc881db1074c0" ns2:_="" ns3:_="">
    <xsd:import namespace="50398ab5-fd93-4037-be25-b53a66ef6db4"/>
    <xsd:import namespace="6895ab1b-e75c-4f79-b0a1-1eee0a3226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398ab5-fd93-4037-be25-b53a66ef6d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95ab1b-e75c-4f79-b0a1-1eee0a3226b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DB5B1D-D75C-4906-A664-C835A4168139}"/>
</file>

<file path=customXml/itemProps2.xml><?xml version="1.0" encoding="utf-8"?>
<ds:datastoreItem xmlns:ds="http://schemas.openxmlformats.org/officeDocument/2006/customXml" ds:itemID="{969AA461-4466-414B-A69E-894BAA6519B8}"/>
</file>

<file path=customXml/itemProps3.xml><?xml version="1.0" encoding="utf-8"?>
<ds:datastoreItem xmlns:ds="http://schemas.openxmlformats.org/officeDocument/2006/customXml" ds:itemID="{2FA6A1DB-1523-4732-A86A-5B85417E7348}"/>
</file>

<file path=docProps/app.xml><?xml version="1.0" encoding="utf-8"?>
<Properties xmlns="http://schemas.openxmlformats.org/officeDocument/2006/extended-properties" xmlns:vt="http://schemas.openxmlformats.org/officeDocument/2006/docPropsVTypes">
  <TotalTime>15</TotalTime>
  <Words>568</Words>
  <Application>Microsoft Office PowerPoint</Application>
  <PresentationFormat>On-screen Show (16:9)</PresentationFormat>
  <Paragraphs>65</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Nunito</vt:lpstr>
      <vt:lpstr>Maven Pro</vt:lpstr>
      <vt:lpstr>Verdana</vt:lpstr>
      <vt:lpstr>Momentum</vt:lpstr>
      <vt:lpstr>Vaping</vt:lpstr>
      <vt:lpstr>What have you heard?</vt:lpstr>
      <vt:lpstr>What is a vape?</vt:lpstr>
      <vt:lpstr>Nicotine &amp; Tobacco</vt:lpstr>
      <vt:lpstr>Mindset Activity</vt:lpstr>
      <vt:lpstr>PowerPoint Presentation</vt:lpstr>
      <vt:lpstr>PowerPoint Presentation</vt:lpstr>
      <vt:lpstr>PowerPoint Presentation</vt:lpstr>
      <vt:lpstr>What did you notice?</vt:lpstr>
      <vt:lpstr>PowerPoint Presentation</vt:lpstr>
      <vt:lpstr>PowerPoint Presentation</vt:lpstr>
      <vt:lpstr>PowerPoint Presentation</vt:lpstr>
      <vt:lpstr>What did you notice?</vt:lpstr>
      <vt:lpstr>What is in a vape?</vt:lpstr>
      <vt:lpstr>38</vt:lpstr>
      <vt:lpstr>PowerPoint Presentation</vt:lpstr>
      <vt:lpstr>Health effects</vt:lpstr>
      <vt:lpstr>School effects</vt:lpstr>
      <vt:lpstr>Ways to say “No”</vt:lpstr>
      <vt:lpstr>Four things to think about when YOU are making healthy choices:</vt:lpstr>
      <vt:lpstr>PSA’s (Public Service Announcement)</vt:lpstr>
      <vt:lpstr>Students are making healthy choices and not using vapes!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Vaping</dc:title>
  <dc:creator>Caselton, Hanna</dc:creator>
  <cp:lastModifiedBy>Caselton, Hanna</cp:lastModifiedBy>
  <cp:revision>3</cp:revision>
  <dcterms:modified xsi:type="dcterms:W3CDTF">2018-04-27T15:20:38Z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0x0101000ACDCCD63326D64DB5D1A0924D0DB55A</vt:lpwstr>
  </property>
  <property fmtid="{D5CDD505-2E9C-101B-9397-08002B2CF9AE}" pid="3" name="Order">
    <vt:r8>2298400</vt:r8>
  </property>
</Properties>
</file>