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98" r:id="rId6"/>
    <p:sldId id="258" r:id="rId7"/>
    <p:sldId id="259" r:id="rId8"/>
    <p:sldId id="260" r:id="rId9"/>
    <p:sldId id="268" r:id="rId10"/>
    <p:sldId id="261" r:id="rId11"/>
    <p:sldId id="263" r:id="rId12"/>
    <p:sldId id="265" r:id="rId13"/>
    <p:sldId id="264" r:id="rId14"/>
    <p:sldId id="291" r:id="rId15"/>
    <p:sldId id="267" r:id="rId16"/>
    <p:sldId id="269" r:id="rId17"/>
    <p:sldId id="270" r:id="rId18"/>
    <p:sldId id="271" r:id="rId19"/>
    <p:sldId id="272" r:id="rId20"/>
    <p:sldId id="273" r:id="rId21"/>
    <p:sldId id="274" r:id="rId22"/>
    <p:sldId id="275" r:id="rId23"/>
    <p:sldId id="276" r:id="rId24"/>
    <p:sldId id="277" r:id="rId25"/>
    <p:sldId id="278" r:id="rId26"/>
    <p:sldId id="279" r:id="rId27"/>
    <p:sldId id="289" r:id="rId28"/>
    <p:sldId id="280" r:id="rId29"/>
    <p:sldId id="281"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E6E6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848" autoAdjust="0"/>
  </p:normalViewPr>
  <p:slideViewPr>
    <p:cSldViewPr snapToGrid="0">
      <p:cViewPr varScale="1">
        <p:scale>
          <a:sx n="56" d="100"/>
          <a:sy n="56" d="100"/>
        </p:scale>
        <p:origin x="17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ingler, Kaira" userId="2b3dfbc1-0f99-4a86-8a23-15df2cf12286" providerId="ADAL" clId="{E698FD70-2C32-41D4-BDAA-D35015E417FD}"/>
    <pc:docChg chg="modSld">
      <pc:chgData name="Klingler, Kaira" userId="2b3dfbc1-0f99-4a86-8a23-15df2cf12286" providerId="ADAL" clId="{E698FD70-2C32-41D4-BDAA-D35015E417FD}" dt="2021-04-19T20:47:22.213" v="0" actId="1076"/>
      <pc:docMkLst>
        <pc:docMk/>
      </pc:docMkLst>
      <pc:sldChg chg="modSp mod">
        <pc:chgData name="Klingler, Kaira" userId="2b3dfbc1-0f99-4a86-8a23-15df2cf12286" providerId="ADAL" clId="{E698FD70-2C32-41D4-BDAA-D35015E417FD}" dt="2021-04-19T20:47:22.213" v="0" actId="1076"/>
        <pc:sldMkLst>
          <pc:docMk/>
          <pc:sldMk cId="3021719234" sldId="256"/>
        </pc:sldMkLst>
        <pc:spChg chg="mod">
          <ac:chgData name="Klingler, Kaira" userId="2b3dfbc1-0f99-4a86-8a23-15df2cf12286" providerId="ADAL" clId="{E698FD70-2C32-41D4-BDAA-D35015E417FD}" dt="2021-04-19T20:47:22.213" v="0" actId="1076"/>
          <ac:spMkLst>
            <pc:docMk/>
            <pc:sldMk cId="3021719234" sldId="256"/>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06B5F-1604-4ECA-94A0-752492515C5F}"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DB97F-1BFF-46F7-80C2-B306EFF7E586}" type="slidenum">
              <a:rPr lang="en-US" smtClean="0"/>
              <a:t>‹#›</a:t>
            </a:fld>
            <a:endParaRPr lang="en-US"/>
          </a:p>
        </p:txBody>
      </p:sp>
    </p:spTree>
    <p:extLst>
      <p:ext uri="{BB962C8B-B14F-4D97-AF65-F5344CB8AC3E}">
        <p14:creationId xmlns:p14="http://schemas.microsoft.com/office/powerpoint/2010/main" val="282120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KgzLzbd-zT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Identify your</a:t>
            </a:r>
            <a:r>
              <a:rPr lang="en-US" baseline="0" dirty="0"/>
              <a:t> goal. </a:t>
            </a:r>
            <a:endParaRPr lang="en-US" dirty="0"/>
          </a:p>
          <a:p>
            <a:pPr lvl="0">
              <a:spcBef>
                <a:spcPts val="0"/>
              </a:spcBef>
              <a:buNone/>
            </a:pPr>
            <a:r>
              <a:rPr lang="en-US" dirty="0"/>
              <a:t>Set up a diagram on the board</a:t>
            </a:r>
            <a:r>
              <a:rPr lang="en-US" baseline="0" dirty="0"/>
              <a:t> with a road leading toward the word “goal”. </a:t>
            </a:r>
          </a:p>
          <a:p>
            <a:pPr lvl="0">
              <a:spcBef>
                <a:spcPts val="0"/>
              </a:spcBef>
              <a:buNone/>
            </a:pPr>
            <a:r>
              <a:rPr lang="en-US" baseline="0" dirty="0"/>
              <a:t> </a:t>
            </a:r>
            <a:endParaRPr lang="en-US" dirty="0"/>
          </a:p>
          <a:p>
            <a:pPr lvl="0">
              <a:spcBef>
                <a:spcPts val="0"/>
              </a:spcBef>
              <a:buNone/>
            </a:pPr>
            <a:r>
              <a:rPr lang="en-US" dirty="0"/>
              <a:t>We all have something in life that we’re working towards, whether it’s a dream career, going to college, graduating from high school, or passing your next math exam. Please take 2 </a:t>
            </a:r>
            <a:r>
              <a:rPr lang="en-US" dirty="0" err="1"/>
              <a:t>mins</a:t>
            </a:r>
            <a:r>
              <a:rPr lang="en-US" dirty="0"/>
              <a:t> to think of a</a:t>
            </a:r>
            <a:r>
              <a:rPr lang="en-US" baseline="0" dirty="0"/>
              <a:t> goal. </a:t>
            </a:r>
            <a:r>
              <a:rPr lang="en-US" dirty="0"/>
              <a:t>It can be something you’re trying to achieve next week, or long term in the future. Whatever it is that you connect to most right now. Write</a:t>
            </a:r>
            <a:r>
              <a:rPr lang="en-US" baseline="0" dirty="0"/>
              <a:t> it down on your handout. </a:t>
            </a:r>
            <a:endParaRPr lang="en-US" dirty="0"/>
          </a:p>
          <a:p>
            <a:pPr marL="0" indent="0">
              <a:buFontTx/>
              <a:buNone/>
            </a:pPr>
            <a:endParaRPr lang="en-US" dirty="0"/>
          </a:p>
          <a:p>
            <a:pPr marL="0" indent="0">
              <a:buFontTx/>
              <a:buNone/>
            </a:pPr>
            <a:endParaRPr lang="en-US" i="1" dirty="0"/>
          </a:p>
          <a:p>
            <a:pPr marL="0" indent="0">
              <a:buFontTx/>
              <a:buNone/>
            </a:pPr>
            <a:r>
              <a:rPr lang="en-US" i="1" dirty="0"/>
              <a:t>Optional:</a:t>
            </a:r>
            <a:r>
              <a:rPr lang="en-US" i="1" baseline="0" dirty="0"/>
              <a:t> ask everyone to identify two goals, one personal and one for your HPP Chapter. </a:t>
            </a:r>
            <a:endParaRPr lang="en-US" i="1" dirty="0"/>
          </a:p>
          <a:p>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3</a:t>
            </a:fld>
            <a:endParaRPr lang="en-US"/>
          </a:p>
        </p:txBody>
      </p:sp>
    </p:spTree>
    <p:extLst>
      <p:ext uri="{BB962C8B-B14F-4D97-AF65-F5344CB8AC3E}">
        <p14:creationId xmlns:p14="http://schemas.microsoft.com/office/powerpoint/2010/main" val="3367287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Failure matters because it teaches us how</a:t>
            </a:r>
            <a:r>
              <a:rPr lang="en-US" baseline="0" dirty="0"/>
              <a:t> to be resilient. </a:t>
            </a:r>
            <a:r>
              <a:rPr lang="en-US" dirty="0"/>
              <a:t>How many of you have heard the word resilience before?</a:t>
            </a:r>
            <a:r>
              <a:rPr lang="en-US" baseline="0" dirty="0"/>
              <a:t> </a:t>
            </a:r>
            <a:r>
              <a:rPr lang="en-US" dirty="0"/>
              <a:t>Can anyone define it? </a:t>
            </a:r>
          </a:p>
          <a:p>
            <a:pPr lvl="0">
              <a:spcBef>
                <a:spcPts val="0"/>
              </a:spcBef>
              <a:buNone/>
            </a:pPr>
            <a:endParaRPr lang="en-US" dirty="0"/>
          </a:p>
          <a:p>
            <a:pPr lvl="0">
              <a:spcBef>
                <a:spcPts val="0"/>
              </a:spcBef>
              <a:buNone/>
            </a:pPr>
            <a:r>
              <a:rPr lang="en-US" dirty="0"/>
              <a:t>Resilience is “the ability to stay motivated, optimistic and determined even in the face of tough challenge.” To</a:t>
            </a:r>
            <a:r>
              <a:rPr lang="en-US" baseline="0" dirty="0"/>
              <a:t> simplify it, resilience is when you can bounce back. </a:t>
            </a:r>
            <a:endParaRPr lang="en-US" dirty="0"/>
          </a:p>
          <a:p>
            <a:pPr lvl="0">
              <a:spcBef>
                <a:spcPts val="0"/>
              </a:spcBef>
              <a:buNone/>
            </a:pPr>
            <a:r>
              <a:rPr lang="en-US" dirty="0"/>
              <a:t>*relate</a:t>
            </a:r>
            <a:r>
              <a:rPr lang="en-US" baseline="0" dirty="0"/>
              <a:t> the definition back to the stories that were just shared.</a:t>
            </a:r>
          </a:p>
          <a:p>
            <a:pPr lvl="0">
              <a:spcBef>
                <a:spcPts val="0"/>
              </a:spcBef>
              <a:buNone/>
            </a:pPr>
            <a:endParaRPr lang="en-US" dirty="0"/>
          </a:p>
          <a:p>
            <a:pPr lvl="0">
              <a:spcBef>
                <a:spcPts val="0"/>
              </a:spcBef>
              <a:buNone/>
            </a:pPr>
            <a:r>
              <a:rPr lang="en-US" dirty="0"/>
              <a:t>We know that resiliency is an important character trait, and that some people seem to have more of it than others. Luckily for us, it is not something you’re either born with or without, but it is something you can build and foster within yourself.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12</a:t>
            </a:fld>
            <a:endParaRPr lang="en-US"/>
          </a:p>
        </p:txBody>
      </p:sp>
    </p:spTree>
    <p:extLst>
      <p:ext uri="{BB962C8B-B14F-4D97-AF65-F5344CB8AC3E}">
        <p14:creationId xmlns:p14="http://schemas.microsoft.com/office/powerpoint/2010/main" val="202267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baseline="0" dirty="0"/>
              <a:t>It’s easy enough to define resiliency and recognize it’s importance, but how do we foster it in ourselves?</a:t>
            </a:r>
          </a:p>
          <a:p>
            <a:pPr lvl="0">
              <a:spcBef>
                <a:spcPts val="0"/>
              </a:spcBef>
              <a:buNone/>
            </a:pPr>
            <a:r>
              <a:rPr lang="en-US" baseline="0" dirty="0"/>
              <a:t>One way to make this easier for ourselves, is to break resiliency down into four categories. We can be resilient physically, emotionally, mentally, and socially.</a:t>
            </a:r>
          </a:p>
          <a:p>
            <a:pPr lvl="0">
              <a:spcBef>
                <a:spcPts val="0"/>
              </a:spcBef>
              <a:buNone/>
            </a:pPr>
            <a:endParaRPr lang="en-US" baseline="0" dirty="0"/>
          </a:p>
          <a:p>
            <a:pPr lvl="0">
              <a:spcBef>
                <a:spcPts val="0"/>
              </a:spcBef>
              <a:buNone/>
            </a:pPr>
            <a:r>
              <a:rPr lang="en-US" baseline="0" dirty="0"/>
              <a:t>We want all four types of resilience because they all intertwine and work together to increase our capacity to overcome challenges. It is important to note here that building resilience doesn’t happen overnight. It is not an immediate process, but it doesn’t have to be complicated either. What we are going to do now, is walk through four categories that will help us increase each type of resilience. These are simple activities that, when utilized over an extended period of time, will build our resilience. </a:t>
            </a:r>
          </a:p>
          <a:p>
            <a:pPr lvl="0">
              <a:spcBef>
                <a:spcPts val="0"/>
              </a:spcBef>
              <a:buNone/>
            </a:pPr>
            <a:endParaRPr lang="en-US" baseline="0" dirty="0"/>
          </a:p>
          <a:p>
            <a:pPr lvl="0">
              <a:spcBef>
                <a:spcPts val="0"/>
              </a:spcBef>
              <a:buNone/>
            </a:pPr>
            <a:r>
              <a:rPr lang="en-US" baseline="0" dirty="0"/>
              <a:t>Think of these exercises as power ups – like drinking a cup of coffee in the morning, but even better. These are little things you can do every day to give yourself a boost when you need it. </a:t>
            </a:r>
            <a:endParaRPr lang="en" baseline="0" dirty="0"/>
          </a:p>
          <a:p>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13</a:t>
            </a:fld>
            <a:endParaRPr lang="en-US"/>
          </a:p>
        </p:txBody>
      </p:sp>
    </p:spTree>
    <p:extLst>
      <p:ext uri="{BB962C8B-B14F-4D97-AF65-F5344CB8AC3E}">
        <p14:creationId xmlns:p14="http://schemas.microsoft.com/office/powerpoint/2010/main" val="129454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ready for our first activity?</a:t>
            </a:r>
          </a:p>
          <a:p>
            <a:endParaRPr lang="en-US" dirty="0"/>
          </a:p>
          <a:p>
            <a:r>
              <a:rPr lang="en-US" dirty="0"/>
              <a:t>Make your hands into fists, and raise them over your head as high as you possibly can for five seconds! </a:t>
            </a:r>
          </a:p>
          <a:p>
            <a:endParaRPr lang="en-US" dirty="0"/>
          </a:p>
          <a:p>
            <a:r>
              <a:rPr lang="en-US" dirty="0"/>
              <a:t>Well done! Just by giving your body a quick physical activity you have boosted your Physical Resilience - which means your body can withstand more stress and heal itself faster. </a:t>
            </a:r>
          </a:p>
          <a:p>
            <a:endParaRPr lang="en-US" dirty="0"/>
          </a:p>
          <a:p>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14</a:t>
            </a:fld>
            <a:endParaRPr lang="en-US"/>
          </a:p>
        </p:txBody>
      </p:sp>
    </p:spTree>
    <p:extLst>
      <p:ext uri="{BB962C8B-B14F-4D97-AF65-F5344CB8AC3E}">
        <p14:creationId xmlns:p14="http://schemas.microsoft.com/office/powerpoint/2010/main" val="1208148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Research has showed</a:t>
            </a:r>
            <a:r>
              <a:rPr lang="en-US" baseline="0" dirty="0"/>
              <a:t> us that</a:t>
            </a:r>
            <a:r>
              <a:rPr lang="en-US" dirty="0"/>
              <a:t> the number one way to increase your physical resiliency is simply to </a:t>
            </a:r>
            <a:r>
              <a:rPr lang="en-US" b="1" dirty="0"/>
              <a:t>NOT SIT STILL. </a:t>
            </a:r>
          </a:p>
          <a:p>
            <a:pPr lvl="0">
              <a:spcBef>
                <a:spcPts val="0"/>
              </a:spcBef>
              <a:buNone/>
            </a:pPr>
            <a:r>
              <a:rPr lang="en-US" dirty="0"/>
              <a:t>Each second that you choose not to sit still,</a:t>
            </a:r>
            <a:r>
              <a:rPr lang="en-US" baseline="0" dirty="0"/>
              <a:t> you are choosing to </a:t>
            </a:r>
            <a:r>
              <a:rPr lang="en-US" baseline="0" dirty="0" err="1"/>
              <a:t>imrpove</a:t>
            </a:r>
            <a:r>
              <a:rPr lang="en-US" dirty="0"/>
              <a:t> the health of your heart, lungs, and brain. </a:t>
            </a:r>
          </a:p>
          <a:p>
            <a:pPr lvl="0">
              <a:spcBef>
                <a:spcPts val="0"/>
              </a:spcBef>
              <a:buNone/>
            </a:pPr>
            <a:endParaRPr lang="en-US" dirty="0"/>
          </a:p>
          <a:p>
            <a:pPr lvl="0">
              <a:spcBef>
                <a:spcPts val="0"/>
              </a:spcBef>
              <a:buNone/>
            </a:pPr>
            <a:r>
              <a:rPr lang="en-US" dirty="0"/>
              <a:t>Take time to write</a:t>
            </a:r>
            <a:r>
              <a:rPr lang="en-US" baseline="0" dirty="0"/>
              <a:t> down some of the group’s ideas about how to increase physical resilience and not sit still, encourage everyone to take notes for themselves to keep after the presentation. </a:t>
            </a:r>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15</a:t>
            </a:fld>
            <a:endParaRPr lang="en-US"/>
          </a:p>
        </p:txBody>
      </p:sp>
    </p:spTree>
    <p:extLst>
      <p:ext uri="{BB962C8B-B14F-4D97-AF65-F5344CB8AC3E}">
        <p14:creationId xmlns:p14="http://schemas.microsoft.com/office/powerpoint/2010/main" val="334172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Take a few seconds to look at these two lists. Spend the same amount of time on each one. </a:t>
            </a:r>
          </a:p>
          <a:p>
            <a:pPr lvl="0">
              <a:spcBef>
                <a:spcPts val="0"/>
              </a:spcBef>
              <a:buNone/>
            </a:pPr>
            <a:r>
              <a:rPr lang="en-US" dirty="0"/>
              <a:t>*Allow for 30-40 seconds, about 20 seconds for each list. </a:t>
            </a:r>
          </a:p>
          <a:p>
            <a:pPr lvl="0">
              <a:spcBef>
                <a:spcPts val="0"/>
              </a:spcBef>
              <a:buNone/>
            </a:pPr>
            <a:endParaRPr lang="en-US" dirty="0"/>
          </a:p>
          <a:p>
            <a:pPr lvl="0">
              <a:spcBef>
                <a:spcPts val="0"/>
              </a:spcBef>
              <a:buNone/>
            </a:pPr>
            <a:r>
              <a:rPr lang="en-US" dirty="0"/>
              <a:t>Now</a:t>
            </a:r>
            <a:r>
              <a:rPr lang="en-US" baseline="0" dirty="0"/>
              <a:t> w</a:t>
            </a:r>
            <a:r>
              <a:rPr lang="en-US" dirty="0"/>
              <a:t>ithout the lists in front of you, try to remember as many of the word pairs as you can. Turn to the person next to you, and list any that you can think of.</a:t>
            </a:r>
          </a:p>
          <a:p>
            <a:pPr lvl="0">
              <a:spcBef>
                <a:spcPts val="0"/>
              </a:spcBef>
              <a:buNone/>
            </a:pPr>
            <a:endParaRPr lang="en-US" dirty="0"/>
          </a:p>
          <a:p>
            <a:pPr lvl="0">
              <a:spcBef>
                <a:spcPts val="0"/>
              </a:spcBef>
              <a:buNone/>
            </a:pPr>
            <a:r>
              <a:rPr lang="en-US" dirty="0"/>
              <a:t>By show of hands, from which column do you recall more words? A or B?</a:t>
            </a:r>
          </a:p>
          <a:p>
            <a:pPr lvl="0">
              <a:spcBef>
                <a:spcPts val="0"/>
              </a:spcBef>
              <a:buNone/>
            </a:pPr>
            <a:endParaRPr lang="en-US" dirty="0"/>
          </a:p>
          <a:p>
            <a:pPr lvl="0">
              <a:spcBef>
                <a:spcPts val="0"/>
              </a:spcBef>
              <a:buNone/>
            </a:pPr>
            <a:r>
              <a:rPr lang="en-US" dirty="0"/>
              <a:t>By majority, people usually remember more of the words from column B, the list that contained fragmented words. Why did this happen?</a:t>
            </a:r>
            <a:r>
              <a:rPr lang="en-US" baseline="0" dirty="0"/>
              <a:t> I</a:t>
            </a:r>
            <a:r>
              <a:rPr lang="en-US" dirty="0"/>
              <a:t>t’s not as if we were suddenly touched by genius while reading the second list.</a:t>
            </a:r>
          </a:p>
          <a:p>
            <a:pPr lvl="0">
              <a:spcBef>
                <a:spcPts val="0"/>
              </a:spcBef>
              <a:buNone/>
            </a:pPr>
            <a:endParaRPr lang="en-US" dirty="0"/>
          </a:p>
          <a:p>
            <a:pPr lvl="0">
              <a:spcBef>
                <a:spcPts val="0"/>
              </a:spcBef>
              <a:buNone/>
            </a:pPr>
            <a:r>
              <a:rPr lang="en-US" dirty="0"/>
              <a:t>Something subtle happened when you reached the second list. You</a:t>
            </a:r>
            <a:r>
              <a:rPr lang="en-US" baseline="0" dirty="0"/>
              <a:t>r brain stumbled for a moment, and has to take an extra second on each pair before it made sense. T</a:t>
            </a:r>
            <a:r>
              <a:rPr lang="en-US" dirty="0"/>
              <a:t>hat moment of struggle is crucial. The tiny challenge gave you more focus and sharpened your memory skills. Doing an exercise like this boosts your mental discipline, determination, and willpower.</a:t>
            </a:r>
          </a:p>
          <a:p>
            <a:pPr lvl="0">
              <a:spcBef>
                <a:spcPts val="0"/>
              </a:spcBef>
              <a:buNone/>
            </a:pPr>
            <a:endParaRPr lang="en-US" dirty="0"/>
          </a:p>
          <a:p>
            <a:pPr lvl="0">
              <a:spcBef>
                <a:spcPts val="0"/>
              </a:spcBef>
              <a:buNone/>
            </a:pPr>
            <a:r>
              <a:rPr lang="en-US" dirty="0"/>
              <a:t>Willpower works like a muscle, it gets stronger the more you exercise it. The more tiny challenges you can finish without giving up, the more you are exercising that muscle.</a:t>
            </a:r>
          </a:p>
        </p:txBody>
      </p:sp>
      <p:sp>
        <p:nvSpPr>
          <p:cNvPr id="4" name="Slide Number Placeholder 3"/>
          <p:cNvSpPr>
            <a:spLocks noGrp="1"/>
          </p:cNvSpPr>
          <p:nvPr>
            <p:ph type="sldNum" sz="quarter" idx="10"/>
          </p:nvPr>
        </p:nvSpPr>
        <p:spPr/>
        <p:txBody>
          <a:bodyPr/>
          <a:lstStyle/>
          <a:p>
            <a:fld id="{44BAD8B9-2916-4AAE-81E2-FE7D94859093}" type="slidenum">
              <a:rPr lang="en-US" smtClean="0"/>
              <a:t>16</a:t>
            </a:fld>
            <a:endParaRPr lang="en-US"/>
          </a:p>
        </p:txBody>
      </p:sp>
    </p:spTree>
    <p:extLst>
      <p:ext uri="{BB962C8B-B14F-4D97-AF65-F5344CB8AC3E}">
        <p14:creationId xmlns:p14="http://schemas.microsoft.com/office/powerpoint/2010/main" val="1416336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u="sng" dirty="0">
                <a:solidFill>
                  <a:schemeClr val="hlink"/>
                </a:solidFill>
                <a:hlinkClick r:id="rId3"/>
              </a:rPr>
              <a:t>https://www.youtube.com/watch?v=KgzLzbd-zT4</a:t>
            </a:r>
          </a:p>
          <a:p>
            <a:pPr lvl="0">
              <a:spcBef>
                <a:spcPts val="0"/>
              </a:spcBef>
              <a:buNone/>
            </a:pPr>
            <a:r>
              <a:rPr lang="en" dirty="0"/>
              <a:t>1-2 minutes</a:t>
            </a:r>
          </a:p>
        </p:txBody>
      </p:sp>
    </p:spTree>
    <p:extLst>
      <p:ext uri="{BB962C8B-B14F-4D97-AF65-F5344CB8AC3E}">
        <p14:creationId xmlns:p14="http://schemas.microsoft.com/office/powerpoint/2010/main" val="250925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Staying focused and accomplishing small tasks is important for building mental resiliency. What are other small tasks or mental exercises that you can do every day to build mental resilience?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mn-lt"/>
                <a:ea typeface="+mn-ea"/>
                <a:cs typeface="+mn-cs"/>
              </a:rPr>
              <a:t>Any experience where you’re forced to slow down, make errors, and correct them end up making you more skilled and resilient, without your realizing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Moving on to our third activity.</a:t>
            </a:r>
          </a:p>
          <a:p>
            <a:endParaRPr lang="en-US" dirty="0"/>
          </a:p>
          <a:p>
            <a:r>
              <a:rPr lang="en-US" dirty="0"/>
              <a:t>Encourage students to write down ideas for how they can improve their</a:t>
            </a:r>
            <a:r>
              <a:rPr lang="en-US" baseline="0" dirty="0"/>
              <a:t> own mental resilience. </a:t>
            </a:r>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18</a:t>
            </a:fld>
            <a:endParaRPr lang="en-US"/>
          </a:p>
        </p:txBody>
      </p:sp>
    </p:spTree>
    <p:extLst>
      <p:ext uri="{BB962C8B-B14F-4D97-AF65-F5344CB8AC3E}">
        <p14:creationId xmlns:p14="http://schemas.microsoft.com/office/powerpoint/2010/main" val="1822369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Activity</a:t>
            </a:r>
          </a:p>
          <a:p>
            <a:pPr lvl="0">
              <a:spcBef>
                <a:spcPts val="0"/>
              </a:spcBef>
              <a:buNone/>
            </a:pPr>
            <a:endParaRPr lang="en-US" dirty="0"/>
          </a:p>
          <a:p>
            <a:pPr lvl="0">
              <a:spcBef>
                <a:spcPts val="0"/>
              </a:spcBef>
              <a:buNone/>
            </a:pPr>
            <a:r>
              <a:rPr lang="en-US" dirty="0"/>
              <a:t>Animal pictures!</a:t>
            </a:r>
          </a:p>
          <a:p>
            <a:pPr lvl="0">
              <a:spcBef>
                <a:spcPts val="0"/>
              </a:spcBef>
              <a:buNone/>
            </a:pPr>
            <a:r>
              <a:rPr lang="en-US" dirty="0"/>
              <a:t>Pull out your phone and do a YouTube or Google image search for your favorite “baby (animal)”</a:t>
            </a:r>
          </a:p>
          <a:p>
            <a:pPr lvl="0">
              <a:spcBef>
                <a:spcPts val="0"/>
              </a:spcBef>
              <a:buNone/>
            </a:pPr>
            <a:r>
              <a:rPr lang="en-US" dirty="0"/>
              <a:t>We are going to throw some up here now… </a:t>
            </a:r>
          </a:p>
          <a:p>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19</a:t>
            </a:fld>
            <a:endParaRPr lang="en-US"/>
          </a:p>
        </p:txBody>
      </p:sp>
    </p:spTree>
    <p:extLst>
      <p:ext uri="{BB962C8B-B14F-4D97-AF65-F5344CB8AC3E}">
        <p14:creationId xmlns:p14="http://schemas.microsoft.com/office/powerpoint/2010/main" val="1955920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a:t>Ask the group what they feel when they look at these pictures.</a:t>
            </a:r>
            <a:r>
              <a:rPr lang="en" baseline="0" dirty="0"/>
              <a:t> </a:t>
            </a:r>
            <a:r>
              <a:rPr lang="en" dirty="0"/>
              <a:t> </a:t>
            </a:r>
          </a:p>
          <a:p>
            <a:pPr lvl="0">
              <a:spcBef>
                <a:spcPts val="0"/>
              </a:spcBef>
              <a:buNone/>
            </a:pPr>
            <a:endParaRPr lang="en" dirty="0"/>
          </a:p>
          <a:p>
            <a:pPr lvl="0">
              <a:spcBef>
                <a:spcPts val="0"/>
              </a:spcBef>
              <a:buNone/>
            </a:pPr>
            <a:r>
              <a:rPr lang="en-US" dirty="0"/>
              <a:t>M</a:t>
            </a:r>
            <a:r>
              <a:rPr lang="en" dirty="0"/>
              <a:t>ost people would say they have a strong postive emotional reaction when they look at a picutre of their favorite baby</a:t>
            </a:r>
            <a:r>
              <a:rPr lang="en" baseline="0" dirty="0"/>
              <a:t> animal. </a:t>
            </a:r>
            <a:r>
              <a:rPr lang="en" dirty="0"/>
              <a:t>Why is this important? </a:t>
            </a:r>
          </a:p>
          <a:p>
            <a:pPr lvl="0">
              <a:spcBef>
                <a:spcPts val="0"/>
              </a:spcBef>
              <a:buNone/>
            </a:pPr>
            <a:endParaRPr dirty="0"/>
          </a:p>
          <a:p>
            <a:pPr lvl="0">
              <a:spcBef>
                <a:spcPts val="0"/>
              </a:spcBef>
              <a:buNone/>
            </a:pPr>
            <a:r>
              <a:rPr lang="en" dirty="0"/>
              <a:t>Positive emotions like curiosity, pride, excitement, love, and amusement</a:t>
            </a:r>
            <a:r>
              <a:rPr lang="en" baseline="0" dirty="0"/>
              <a:t> </a:t>
            </a:r>
            <a:r>
              <a:rPr lang="en" dirty="0"/>
              <a:t>don’t just feel good, but they actually make you stronger!</a:t>
            </a:r>
            <a:r>
              <a:rPr lang="en" baseline="0" dirty="0"/>
              <a:t> R</a:t>
            </a:r>
            <a:r>
              <a:rPr lang="en" dirty="0"/>
              <a:t>esearch says positive emotions boost your immune system, protect your heart, and help you grow neurons faster. They also increase your creativity, your stamina, and your willpower.</a:t>
            </a:r>
          </a:p>
          <a:p>
            <a:pPr lvl="0">
              <a:spcBef>
                <a:spcPts val="0"/>
              </a:spcBef>
              <a:buNone/>
            </a:pPr>
            <a:endParaRPr dirty="0"/>
          </a:p>
          <a:p>
            <a:pPr lvl="0">
              <a:spcBef>
                <a:spcPts val="0"/>
              </a:spcBef>
              <a:buNone/>
            </a:pPr>
            <a:r>
              <a:rPr lang="en" dirty="0"/>
              <a:t>Positive emotions are vital to our health. Doing this exercise shows you that you have the ability to evoke powerful emotions like curiosity or love when you need them most (just by looking at these pictures!). What else can we do every day to elict</a:t>
            </a:r>
            <a:r>
              <a:rPr lang="en" baseline="0" dirty="0"/>
              <a:t> these postive emotions? </a:t>
            </a:r>
            <a:endParaRPr lang="en" dirty="0"/>
          </a:p>
        </p:txBody>
      </p:sp>
    </p:spTree>
    <p:extLst>
      <p:ext uri="{BB962C8B-B14F-4D97-AF65-F5344CB8AC3E}">
        <p14:creationId xmlns:p14="http://schemas.microsoft.com/office/powerpoint/2010/main" val="90176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Do three small things -- this is actually where I want to tell you about a great method for emotional resilience - it’s the 3 to 1 ratio. This means that for every 1 negative emotion or thought you have, you want to achieve 3 positive emotions. We have this method because we know that realistically, it would be impossible to be positive all the time (and probably kind of annoying). </a:t>
            </a:r>
          </a:p>
          <a:p>
            <a:pPr lvl="0">
              <a:spcBef>
                <a:spcPts val="0"/>
              </a:spcBef>
              <a:buNone/>
            </a:pPr>
            <a:endParaRPr lang="en-US" dirty="0"/>
          </a:p>
          <a:p>
            <a:pPr lvl="0">
              <a:spcBef>
                <a:spcPts val="0"/>
              </a:spcBef>
              <a:buNone/>
            </a:pPr>
            <a:r>
              <a:rPr lang="en-US" dirty="0"/>
              <a:t>Sometimes we feel sad, angry, and hurt. But countering those negative emotions with the 3 to 1 ratio will improve your health and your ability to tackle challenges! </a:t>
            </a:r>
          </a:p>
        </p:txBody>
      </p:sp>
      <p:sp>
        <p:nvSpPr>
          <p:cNvPr id="4" name="Slide Number Placeholder 3"/>
          <p:cNvSpPr>
            <a:spLocks noGrp="1"/>
          </p:cNvSpPr>
          <p:nvPr>
            <p:ph type="sldNum" sz="quarter" idx="10"/>
          </p:nvPr>
        </p:nvSpPr>
        <p:spPr/>
        <p:txBody>
          <a:bodyPr/>
          <a:lstStyle/>
          <a:p>
            <a:fld id="{44BAD8B9-2916-4AAE-81E2-FE7D94859093}" type="slidenum">
              <a:rPr lang="en-US" smtClean="0"/>
              <a:t>21</a:t>
            </a:fld>
            <a:endParaRPr lang="en-US"/>
          </a:p>
        </p:txBody>
      </p:sp>
    </p:spTree>
    <p:extLst>
      <p:ext uri="{BB962C8B-B14F-4D97-AF65-F5344CB8AC3E}">
        <p14:creationId xmlns:p14="http://schemas.microsoft.com/office/powerpoint/2010/main" val="26183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Ask the class to define failure and invite several</a:t>
            </a:r>
            <a:r>
              <a:rPr lang="en-US" baseline="0" dirty="0"/>
              <a:t> responses. After discussing the definition of a failure, share a couple of your own failures to get the students thinking about the ones they have had.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can we define failure? What does it mean?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I want you to take another 2 </a:t>
            </a:r>
            <a:r>
              <a:rPr lang="en-US" dirty="0" err="1"/>
              <a:t>mins</a:t>
            </a:r>
            <a:r>
              <a:rPr lang="en-US" dirty="0"/>
              <a:t> and think about a challenge you might face while trying to reach the goal you just identified.</a:t>
            </a:r>
            <a:r>
              <a:rPr lang="en-US" baseline="0" dirty="0"/>
              <a:t> </a:t>
            </a:r>
            <a:endParaRPr lang="en-US" dirty="0"/>
          </a:p>
          <a:p>
            <a:r>
              <a:rPr lang="en-US" dirty="0"/>
              <a:t>What might</a:t>
            </a:r>
            <a:r>
              <a:rPr lang="en-US" baseline="0" dirty="0"/>
              <a:t> get in the way of reaching that goal?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obstacle might</a:t>
            </a:r>
            <a:r>
              <a:rPr lang="en-US" baseline="0" dirty="0"/>
              <a:t> you encounter? What obstacle </a:t>
            </a:r>
            <a:r>
              <a:rPr lang="en-US" dirty="0"/>
              <a:t>are you trying to overcome right now? The problem can be related to anything from school, friends, family or work. Anything that is holding you back from achieving what you want.</a:t>
            </a:r>
            <a:endParaRPr lang="en-US" baseline="0" dirty="0"/>
          </a:p>
          <a:p>
            <a:endParaRPr lang="en-US" dirty="0"/>
          </a:p>
          <a:p>
            <a:endParaRPr lang="en-US" dirty="0"/>
          </a:p>
          <a:p>
            <a:r>
              <a:rPr lang="en-US" dirty="0"/>
              <a:t>*If time permits and group is comfortable</a:t>
            </a:r>
            <a:r>
              <a:rPr lang="en-US" baseline="0" dirty="0"/>
              <a:t>, ask for examples of personal goals and possible roadblocks. </a:t>
            </a:r>
            <a:endParaRPr lang="en-US" dirty="0"/>
          </a:p>
          <a:p>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4</a:t>
            </a:fld>
            <a:endParaRPr lang="en-US"/>
          </a:p>
        </p:txBody>
      </p:sp>
    </p:spTree>
    <p:extLst>
      <p:ext uri="{BB962C8B-B14F-4D97-AF65-F5344CB8AC3E}">
        <p14:creationId xmlns:p14="http://schemas.microsoft.com/office/powerpoint/2010/main" val="62490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Activity </a:t>
            </a:r>
          </a:p>
          <a:p>
            <a:pPr lvl="0">
              <a:spcBef>
                <a:spcPts val="0"/>
              </a:spcBef>
              <a:buNone/>
            </a:pPr>
            <a:r>
              <a:rPr lang="en-US" dirty="0"/>
              <a:t>Moving on to the last one, social resiliency.</a:t>
            </a:r>
          </a:p>
          <a:p>
            <a:pPr lvl="0">
              <a:spcBef>
                <a:spcPts val="0"/>
              </a:spcBef>
              <a:buNone/>
            </a:pPr>
            <a:endParaRPr lang="en-US" dirty="0"/>
          </a:p>
          <a:p>
            <a:pPr lvl="0">
              <a:spcBef>
                <a:spcPts val="0"/>
              </a:spcBef>
              <a:buNone/>
            </a:pPr>
            <a:r>
              <a:rPr lang="en-US" dirty="0"/>
              <a:t>Shake someone’s hand for 6 seconds or write a note. You can use index cards, or you can text them with your phone -- sending a quick note of gratitude, or even just that you’re thinking about them.</a:t>
            </a:r>
          </a:p>
          <a:p>
            <a:pPr lvl="0">
              <a:spcBef>
                <a:spcPts val="0"/>
              </a:spcBef>
              <a:buNone/>
            </a:pPr>
            <a:endParaRPr lang="en-US" dirty="0"/>
          </a:p>
          <a:p>
            <a:pPr lvl="0">
              <a:spcBef>
                <a:spcPts val="0"/>
              </a:spcBef>
              <a:buNone/>
            </a:pPr>
            <a:r>
              <a:rPr lang="en-US" dirty="0"/>
              <a:t>Okay great! So the note thing is pretty obviously helping to create a link -- why the handshaking? </a:t>
            </a:r>
          </a:p>
          <a:p>
            <a:pPr lvl="0">
              <a:spcBef>
                <a:spcPts val="0"/>
              </a:spcBef>
              <a:buNone/>
            </a:pPr>
            <a:endParaRPr lang="en-US" dirty="0"/>
          </a:p>
          <a:p>
            <a:pPr lvl="0">
              <a:spcBef>
                <a:spcPts val="0"/>
              </a:spcBef>
              <a:buNone/>
            </a:pPr>
            <a:r>
              <a:rPr lang="en-US" dirty="0"/>
              <a:t>Studies show that shaking someone’s hand for 6 seconds will actually create a biochemical link, which makes you more willing to like and want to help each other. This is because there is an increase of oxytocin in your bloodstream, which is the trust hormone. </a:t>
            </a:r>
          </a:p>
          <a:p>
            <a:pPr lvl="0">
              <a:spcBef>
                <a:spcPts val="0"/>
              </a:spcBef>
              <a:buNone/>
            </a:pPr>
            <a:endParaRPr lang="en-US" dirty="0"/>
          </a:p>
          <a:p>
            <a:pPr lvl="0">
              <a:spcBef>
                <a:spcPts val="0"/>
              </a:spcBef>
              <a:buNone/>
            </a:pPr>
            <a:r>
              <a:rPr lang="en-US" dirty="0"/>
              <a:t>So why is social resiliency so important and what are other ways to build it? </a:t>
            </a:r>
          </a:p>
          <a:p>
            <a:pPr lvl="0">
              <a:spcBef>
                <a:spcPts val="0"/>
              </a:spcBef>
              <a:buNone/>
            </a:pPr>
            <a:endParaRPr lang="en-US" dirty="0"/>
          </a:p>
          <a:p>
            <a:endParaRPr lang="en-US" dirty="0"/>
          </a:p>
          <a:p>
            <a:endParaRPr lang="en-US" dirty="0"/>
          </a:p>
          <a:p>
            <a:r>
              <a:rPr lang="en-US" dirty="0"/>
              <a:t>Offer other activity option if you have time:</a:t>
            </a:r>
            <a:r>
              <a:rPr lang="en-US" baseline="0" dirty="0"/>
              <a:t> </a:t>
            </a:r>
          </a:p>
          <a:p>
            <a:r>
              <a:rPr lang="en-US" sz="1200" kern="1200" baseline="0" dirty="0">
                <a:solidFill>
                  <a:schemeClr val="tx1"/>
                </a:solidFill>
                <a:latin typeface="+mn-lt"/>
                <a:ea typeface="+mn-ea"/>
                <a:cs typeface="+mn-cs"/>
                <a:sym typeface="PT Sans Narrow"/>
              </a:rPr>
              <a:t>-</a:t>
            </a:r>
            <a:r>
              <a:rPr lang="en" sz="1200" kern="0" dirty="0">
                <a:solidFill>
                  <a:srgbClr val="FFFFFF"/>
                </a:solidFill>
                <a:latin typeface="PT Sans Narrow"/>
                <a:ea typeface="PT Sans Narrow"/>
                <a:cs typeface="PT Sans Narrow"/>
                <a:sym typeface="PT Sans Narrow"/>
              </a:rPr>
              <a:t>Write a note of appreciation to give to someone who is important to you. </a:t>
            </a:r>
            <a:endParaRPr lang="en-US" dirty="0"/>
          </a:p>
          <a:p>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22</a:t>
            </a:fld>
            <a:endParaRPr lang="en-US"/>
          </a:p>
        </p:txBody>
      </p:sp>
    </p:spTree>
    <p:extLst>
      <p:ext uri="{BB962C8B-B14F-4D97-AF65-F5344CB8AC3E}">
        <p14:creationId xmlns:p14="http://schemas.microsoft.com/office/powerpoint/2010/main" val="1576946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The truth is, the more teammates you have in life, the more likely you are to reach your goals. It is important for us all to feel connected with others and have that support.</a:t>
            </a:r>
          </a:p>
          <a:p>
            <a:pPr lvl="0">
              <a:spcBef>
                <a:spcPts val="0"/>
              </a:spcBef>
              <a:buNone/>
            </a:pPr>
            <a:endParaRPr lang="en-US" dirty="0"/>
          </a:p>
          <a:p>
            <a:pPr lvl="0">
              <a:spcBef>
                <a:spcPts val="0"/>
              </a:spcBef>
              <a:buNone/>
            </a:pPr>
            <a:r>
              <a:rPr lang="en-US" dirty="0"/>
              <a:t>Touch and gratitude are just two ways to strengthen your social connections. </a:t>
            </a:r>
          </a:p>
          <a:p>
            <a:pPr lvl="0">
              <a:spcBef>
                <a:spcPts val="0"/>
              </a:spcBef>
              <a:buNone/>
            </a:pPr>
            <a:endParaRPr lang="en-US" dirty="0"/>
          </a:p>
          <a:p>
            <a:pPr lvl="0">
              <a:spcBef>
                <a:spcPts val="0"/>
              </a:spcBef>
              <a:buNone/>
            </a:pPr>
            <a:r>
              <a:rPr lang="en-US" dirty="0"/>
              <a:t>What are other ideas that you have?</a:t>
            </a:r>
          </a:p>
          <a:p>
            <a:pPr lvl="0">
              <a:spcBef>
                <a:spcPts val="0"/>
              </a:spcBef>
              <a:buNone/>
            </a:pPr>
            <a:endParaRPr lang="en-US" dirty="0"/>
          </a:p>
          <a:p>
            <a:pPr lvl="0">
              <a:spcBef>
                <a:spcPts val="0"/>
              </a:spcBef>
              <a:buNone/>
            </a:pPr>
            <a:r>
              <a:rPr lang="en-US" dirty="0"/>
              <a:t>If you can reach out to one person a day, online, or face to face, you can continue to increase your social resiliency! </a:t>
            </a:r>
          </a:p>
          <a:p>
            <a:endParaRPr lang="en-US" dirty="0"/>
          </a:p>
          <a:p>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23</a:t>
            </a:fld>
            <a:endParaRPr lang="en-US"/>
          </a:p>
        </p:txBody>
      </p:sp>
    </p:spTree>
    <p:extLst>
      <p:ext uri="{BB962C8B-B14F-4D97-AF65-F5344CB8AC3E}">
        <p14:creationId xmlns:p14="http://schemas.microsoft.com/office/powerpoint/2010/main" val="3265992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time to create a mind map</a:t>
            </a:r>
            <a:r>
              <a:rPr lang="en-US" baseline="0" dirty="0"/>
              <a:t> of words you connect to resiliency and power ups you can use to build that resiliency.</a:t>
            </a:r>
          </a:p>
          <a:p>
            <a:endParaRPr lang="en-US" baseline="0" dirty="0"/>
          </a:p>
          <a:p>
            <a:r>
              <a:rPr lang="en-US" dirty="0"/>
              <a:t>3-5 minutes</a:t>
            </a:r>
          </a:p>
          <a:p>
            <a:endParaRPr lang="en-US" dirty="0"/>
          </a:p>
          <a:p>
            <a:r>
              <a:rPr lang="en-US" dirty="0"/>
              <a:t>*A</a:t>
            </a:r>
            <a:r>
              <a:rPr lang="en-US" baseline="0" dirty="0"/>
              <a:t> Resilience Mind Map worksheet can be found at ilhpp.org. </a:t>
            </a:r>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24</a:t>
            </a:fld>
            <a:endParaRPr lang="en-US"/>
          </a:p>
        </p:txBody>
      </p:sp>
    </p:spTree>
    <p:extLst>
      <p:ext uri="{BB962C8B-B14F-4D97-AF65-F5344CB8AC3E}">
        <p14:creationId xmlns:p14="http://schemas.microsoft.com/office/powerpoint/2010/main" val="2556163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en-US" dirty="0"/>
              <a:t>Use your resiliency worksheets</a:t>
            </a:r>
          </a:p>
          <a:p>
            <a:pPr lvl="0" rtl="0">
              <a:spcBef>
                <a:spcPts val="0"/>
              </a:spcBef>
              <a:buNone/>
            </a:pPr>
            <a:r>
              <a:rPr lang="en-US" dirty="0"/>
              <a:t>Download the </a:t>
            </a:r>
            <a:r>
              <a:rPr lang="en-US" dirty="0" err="1"/>
              <a:t>SuperBetter</a:t>
            </a:r>
            <a:r>
              <a:rPr lang="en-US" dirty="0"/>
              <a:t> app on your phone! </a:t>
            </a:r>
          </a:p>
          <a:p>
            <a:pPr lvl="0" rtl="0">
              <a:spcBef>
                <a:spcPts val="0"/>
              </a:spcBef>
              <a:buNone/>
            </a:pPr>
            <a:endParaRPr lang="en-US" dirty="0"/>
          </a:p>
          <a:p>
            <a:pPr lvl="0">
              <a:spcBef>
                <a:spcPts val="0"/>
              </a:spcBef>
              <a:buNone/>
            </a:pPr>
            <a:r>
              <a:rPr lang="en-US" dirty="0"/>
              <a:t>Remember,</a:t>
            </a:r>
          </a:p>
          <a:p>
            <a:pPr lvl="0">
              <a:spcBef>
                <a:spcPts val="0"/>
              </a:spcBef>
              <a:buNone/>
            </a:pPr>
            <a:r>
              <a:rPr lang="en-US" dirty="0"/>
              <a:t>If you are never sitting still for more than an hour at a time</a:t>
            </a:r>
          </a:p>
          <a:p>
            <a:pPr lvl="0">
              <a:spcBef>
                <a:spcPts val="0"/>
              </a:spcBef>
              <a:buNone/>
            </a:pPr>
            <a:r>
              <a:rPr lang="en-US" dirty="0"/>
              <a:t>If you are tackling tiny goals to boost your willpower </a:t>
            </a:r>
          </a:p>
          <a:p>
            <a:pPr lvl="0">
              <a:spcBef>
                <a:spcPts val="0"/>
              </a:spcBef>
              <a:buNone/>
            </a:pPr>
            <a:r>
              <a:rPr lang="en-US" dirty="0"/>
              <a:t>If you can regularly boost that 3 to 1 positive emotions ratio</a:t>
            </a:r>
          </a:p>
          <a:p>
            <a:pPr lvl="0" rtl="0">
              <a:spcBef>
                <a:spcPts val="0"/>
              </a:spcBef>
              <a:buNone/>
            </a:pPr>
            <a:r>
              <a:rPr lang="en-US" dirty="0"/>
              <a:t>If you are reaching out to one person you care about every single day,</a:t>
            </a:r>
          </a:p>
          <a:p>
            <a:pPr lvl="0">
              <a:spcBef>
                <a:spcPts val="0"/>
              </a:spcBef>
              <a:buNone/>
            </a:pPr>
            <a:r>
              <a:rPr lang="en-US" dirty="0"/>
              <a:t>… you can increase your resiliency.</a:t>
            </a:r>
          </a:p>
          <a:p>
            <a:pPr lvl="0" rtl="0">
              <a:spcBef>
                <a:spcPts val="0"/>
              </a:spcBef>
              <a:buNone/>
            </a:pPr>
            <a:r>
              <a:rPr lang="en-US" dirty="0"/>
              <a:t>Resiliency gives you what you need to work through your obstacles and achieve your goals!</a:t>
            </a:r>
          </a:p>
          <a:p>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25</a:t>
            </a:fld>
            <a:endParaRPr lang="en-US"/>
          </a:p>
        </p:txBody>
      </p:sp>
    </p:spTree>
    <p:extLst>
      <p:ext uri="{BB962C8B-B14F-4D97-AF65-F5344CB8AC3E}">
        <p14:creationId xmlns:p14="http://schemas.microsoft.com/office/powerpoint/2010/main" val="3311695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Believe in yourselves, and believe in your dreams. We hope the workshop today will help you see past your roadblocks, and if you bring that worksheet home with you and get in the practice of doing those simple activities every day, your resilience will be built these roadblocks will become smaller and smaller. </a:t>
            </a:r>
          </a:p>
          <a:p>
            <a:endParaRPr lang="en-US" dirty="0"/>
          </a:p>
        </p:txBody>
      </p:sp>
      <p:sp>
        <p:nvSpPr>
          <p:cNvPr id="4" name="Slide Number Placeholder 3"/>
          <p:cNvSpPr>
            <a:spLocks noGrp="1"/>
          </p:cNvSpPr>
          <p:nvPr>
            <p:ph type="sldNum" sz="quarter" idx="10"/>
          </p:nvPr>
        </p:nvSpPr>
        <p:spPr/>
        <p:txBody>
          <a:bodyPr/>
          <a:lstStyle/>
          <a:p>
            <a:fld id="{44BAD8B9-2916-4AAE-81E2-FE7D94859093}" type="slidenum">
              <a:rPr lang="en-US" smtClean="0"/>
              <a:t>26</a:t>
            </a:fld>
            <a:endParaRPr lang="en-US"/>
          </a:p>
        </p:txBody>
      </p:sp>
    </p:spTree>
    <p:extLst>
      <p:ext uri="{BB962C8B-B14F-4D97-AF65-F5344CB8AC3E}">
        <p14:creationId xmlns:p14="http://schemas.microsoft.com/office/powerpoint/2010/main" val="561999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The road to achieving your goals is not always going to be smooth. You will run into roadblocks.</a:t>
            </a:r>
            <a:r>
              <a:rPr lang="en-US" baseline="0" dirty="0"/>
              <a:t> F</a:t>
            </a:r>
            <a:r>
              <a:rPr lang="en-US" dirty="0"/>
              <a:t>ailure, at some point, is inevitable in all of our lives. </a:t>
            </a:r>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failure </a:t>
            </a:r>
            <a:r>
              <a:rPr lang="en-US" b="1" u="sng" dirty="0"/>
              <a:t>does not </a:t>
            </a:r>
            <a:r>
              <a:rPr lang="en-US" dirty="0"/>
              <a:t>have to mean the end of road.</a:t>
            </a:r>
            <a:r>
              <a:rPr lang="en-US" baseline="0" dirty="0"/>
              <a:t> </a:t>
            </a:r>
            <a:r>
              <a:rPr lang="en-US" dirty="0"/>
              <a:t>The difference between someone who is successful</a:t>
            </a:r>
            <a:r>
              <a:rPr lang="en-US" baseline="0" dirty="0"/>
              <a:t> and someone who is not: the successful person has the ability to see failure as an </a:t>
            </a:r>
            <a:r>
              <a:rPr lang="en-US" u="sng" baseline="0" dirty="0"/>
              <a:t>opportunity</a:t>
            </a:r>
            <a:r>
              <a:rPr lang="en-US" baseline="0" dirty="0"/>
              <a:t>, not an end. </a:t>
            </a:r>
            <a:endParaRPr lang="en-US" dirty="0"/>
          </a:p>
          <a:p>
            <a:pPr lvl="0">
              <a:spcBef>
                <a:spcPts val="0"/>
              </a:spcBef>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we identify our goals, we create a vision for ourselves. The challenge comes when we start to believe we can’t reach our goals; when w</a:t>
            </a:r>
            <a:r>
              <a:rPr lang="en-US" dirty="0"/>
              <a:t>e have to make</a:t>
            </a:r>
            <a:r>
              <a:rPr lang="en-US" baseline="0" dirty="0"/>
              <a:t> a choice</a:t>
            </a:r>
            <a:r>
              <a:rPr lang="en-US" dirty="0"/>
              <a:t> to continue working toward our goals in spite of hardship. </a:t>
            </a:r>
          </a:p>
          <a:p>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5</a:t>
            </a:fld>
            <a:endParaRPr lang="en-US"/>
          </a:p>
        </p:txBody>
      </p:sp>
    </p:spTree>
    <p:extLst>
      <p:ext uri="{BB962C8B-B14F-4D97-AF65-F5344CB8AC3E}">
        <p14:creationId xmlns:p14="http://schemas.microsoft.com/office/powerpoint/2010/main" val="201814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a:t>
            </a:r>
            <a:r>
              <a:rPr lang="en-US" baseline="0" dirty="0"/>
              <a:t> you a clip from The Pursuit of </a:t>
            </a:r>
            <a:r>
              <a:rPr lang="en-US" baseline="0" dirty="0" err="1"/>
              <a:t>Happyness</a:t>
            </a:r>
            <a:r>
              <a:rPr lang="en-US" baseline="0" dirty="0"/>
              <a:t> (2006). </a:t>
            </a:r>
          </a:p>
          <a:p>
            <a:r>
              <a:rPr lang="en-US" baseline="0" dirty="0"/>
              <a:t>Will Smith plays a single father named Chris Gardner. </a:t>
            </a:r>
            <a:r>
              <a:rPr lang="en-US" sz="1200" b="0" i="0" kern="1200" dirty="0">
                <a:solidFill>
                  <a:schemeClr val="tx1"/>
                </a:solidFill>
                <a:effectLst/>
                <a:latin typeface="+mn-lt"/>
                <a:ea typeface="+mn-ea"/>
                <a:cs typeface="+mn-cs"/>
              </a:rPr>
              <a:t>Evicted from their apartment, he and his young son (Jaden Christopher </a:t>
            </a:r>
            <a:r>
              <a:rPr lang="en-US" sz="1200" b="0" i="0" kern="1200" dirty="0" err="1">
                <a:solidFill>
                  <a:schemeClr val="tx1"/>
                </a:solidFill>
                <a:effectLst/>
                <a:latin typeface="+mn-lt"/>
                <a:ea typeface="+mn-ea"/>
                <a:cs typeface="+mn-cs"/>
              </a:rPr>
              <a:t>Syre</a:t>
            </a:r>
            <a:r>
              <a:rPr lang="en-US" sz="1200" b="0" i="0" kern="1200" dirty="0">
                <a:solidFill>
                  <a:schemeClr val="tx1"/>
                </a:solidFill>
                <a:effectLst/>
                <a:latin typeface="+mn-lt"/>
                <a:ea typeface="+mn-ea"/>
                <a:cs typeface="+mn-cs"/>
              </a:rPr>
              <a:t> Smith) find themselves alone with no place to go. Even though Chris eventually lands a job as an intern at a brokerage firm, the position pays no money. The pair must live in shelters and endure many hardships, but Chris refuses to give in to despair as he struggles to create a better life for himself and his son.</a:t>
            </a:r>
          </a:p>
          <a:p>
            <a:endParaRPr lang="en-US" dirty="0"/>
          </a:p>
          <a:p>
            <a:pPr marL="171450" indent="-171450">
              <a:buFontTx/>
              <a:buChar char="-"/>
            </a:pPr>
            <a:r>
              <a:rPr lang="en-US" dirty="0"/>
              <a:t>Watch clip</a:t>
            </a:r>
          </a:p>
          <a:p>
            <a:pPr marL="0" indent="0">
              <a:buFontTx/>
              <a:buNone/>
            </a:pPr>
            <a:endParaRPr lang="en-US" dirty="0"/>
          </a:p>
          <a:p>
            <a:pPr marL="0" indent="0">
              <a:buFontTx/>
              <a:buNone/>
            </a:pPr>
            <a:r>
              <a:rPr lang="en-US" dirty="0"/>
              <a:t>In this clip, we</a:t>
            </a:r>
            <a:r>
              <a:rPr lang="en-US" baseline="0" dirty="0"/>
              <a:t> see Chris do an interesting thing. He puts his son down – his dream is unrealistic, he needs to aim for something else. And we can see how it totally deflates his son. Has anyone ever experienced this? Have you ever felt that deflation? You’re excited about a project or a career path, and then someone comes along and says, “</a:t>
            </a:r>
            <a:r>
              <a:rPr lang="en-US" baseline="0" dirty="0" err="1"/>
              <a:t>Mmm</a:t>
            </a:r>
            <a:r>
              <a:rPr lang="en-US" baseline="0" dirty="0"/>
              <a:t> maybe not. You probably can’t do that.” And the sad thing is, when that happens to us, we often consciously or subconsciously respond by shrinking our dreams down. By making ourselves smaller. </a:t>
            </a:r>
          </a:p>
          <a:p>
            <a:pPr marL="0" indent="0">
              <a:buFontTx/>
              <a:buNone/>
            </a:pPr>
            <a:endParaRPr lang="en-US" baseline="0" dirty="0"/>
          </a:p>
          <a:p>
            <a:pPr marL="0" indent="0">
              <a:buFontTx/>
              <a:buNone/>
            </a:pPr>
            <a:r>
              <a:rPr lang="en-US" baseline="0" dirty="0"/>
              <a:t>We want to avoid failing, to avoid disappointment. </a:t>
            </a:r>
          </a:p>
          <a:p>
            <a:pPr marL="0" indent="0">
              <a:buFontTx/>
              <a:buNone/>
            </a:pPr>
            <a:endParaRPr lang="en-US" dirty="0"/>
          </a:p>
          <a:p>
            <a:pPr marL="0" indent="0">
              <a:buFontTx/>
              <a:buNone/>
            </a:pPr>
            <a:r>
              <a:rPr lang="en-US" dirty="0"/>
              <a:t>What I love</a:t>
            </a:r>
            <a:r>
              <a:rPr lang="en-US" baseline="0" dirty="0"/>
              <a:t> about this clip, is that it takes an encounter that many of us can relate to – being put down for having an unrealistic dream – and it turns it on its head. “Don’t ever let somebody tell you that you can’t do something.” If you want to change your goals, as you grow and discover new opportunities, then go ahead. But letting discouragement from other people and our own fear of failure control us, will only lead to us having an incomplete story. </a:t>
            </a:r>
          </a:p>
          <a:p>
            <a:pPr marL="0" indent="0">
              <a:buFontTx/>
              <a:buNone/>
            </a:pPr>
            <a:endParaRPr lang="en-US" baseline="0" dirty="0"/>
          </a:p>
          <a:p>
            <a:pPr marL="0" indent="0">
              <a:buFontTx/>
              <a:buNone/>
            </a:pPr>
            <a:r>
              <a:rPr lang="en-US" dirty="0"/>
              <a:t>This movie is not about </a:t>
            </a:r>
            <a:r>
              <a:rPr lang="en-US" i="1" dirty="0"/>
              <a:t>one</a:t>
            </a:r>
            <a:r>
              <a:rPr lang="en-US" dirty="0"/>
              <a:t> huge obstacle you will overcome </a:t>
            </a:r>
            <a:r>
              <a:rPr lang="en-US" i="1" dirty="0"/>
              <a:t>one</a:t>
            </a:r>
            <a:r>
              <a:rPr lang="en-US" dirty="0"/>
              <a:t> day. The pursuit is everyday, everyday you have to be working on your dream despite what people</a:t>
            </a:r>
            <a:r>
              <a:rPr lang="en-US" baseline="0" dirty="0"/>
              <a:t> say. </a:t>
            </a:r>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6</a:t>
            </a:fld>
            <a:endParaRPr lang="en-US"/>
          </a:p>
        </p:txBody>
      </p:sp>
    </p:spTree>
    <p:extLst>
      <p:ext uri="{BB962C8B-B14F-4D97-AF65-F5344CB8AC3E}">
        <p14:creationId xmlns:p14="http://schemas.microsoft.com/office/powerpoint/2010/main" val="169032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a:t>
            </a:r>
            <a:r>
              <a:rPr lang="en-US" baseline="0" dirty="0"/>
              <a:t> name any of these people or tell us what they are known for? Can you guess  what all of these people have in common?</a:t>
            </a:r>
          </a:p>
          <a:p>
            <a:endParaRPr lang="en-US" baseline="0" dirty="0"/>
          </a:p>
          <a:p>
            <a:r>
              <a:rPr lang="en-US" baseline="0" dirty="0"/>
              <a:t>They are all extremely successful people in their fields – some of the best in music, sports, TV, science, fashion, etc. But each of them had to experience failure, sometimes over and over again, in order to reach success. Their experiences could have </a:t>
            </a:r>
            <a:r>
              <a:rPr lang="en-US" baseline="0" dirty="0" err="1"/>
              <a:t>have</a:t>
            </a:r>
            <a:r>
              <a:rPr lang="en-US" baseline="0" dirty="0"/>
              <a:t> been immensely discouraging, but they believed in their dreams.</a:t>
            </a:r>
          </a:p>
          <a:p>
            <a:endParaRPr lang="en-US" baseline="0" dirty="0"/>
          </a:p>
          <a:p>
            <a:pPr lvl="0">
              <a:spcBef>
                <a:spcPts val="0"/>
              </a:spcBef>
              <a:buNone/>
            </a:pPr>
            <a:r>
              <a:rPr lang="en-US" i="1" dirty="0">
                <a:solidFill>
                  <a:srgbClr val="7030A0"/>
                </a:solidFill>
              </a:rPr>
              <a:t>DETAILS ABOUT EACH:</a:t>
            </a:r>
          </a:p>
          <a:p>
            <a:pPr lvl="0">
              <a:spcBef>
                <a:spcPts val="0"/>
              </a:spcBef>
              <a:buNone/>
            </a:pPr>
            <a:endParaRPr lang="en-US" i="1" dirty="0">
              <a:solidFill>
                <a:srgbClr val="7030A0"/>
              </a:solidFill>
            </a:endParaRPr>
          </a:p>
          <a:p>
            <a:pPr marL="171450" lvl="0" indent="-171450">
              <a:spcBef>
                <a:spcPts val="0"/>
              </a:spcBef>
            </a:pPr>
            <a:r>
              <a:rPr lang="en-US" i="1" dirty="0">
                <a:solidFill>
                  <a:srgbClr val="7030A0"/>
                </a:solidFill>
              </a:rPr>
              <a:t>-Oprah Winfrey was fired from her job as a television reporter at the age of 22 because she was unfit for TV and was “too emotionally involved with the stories.”</a:t>
            </a:r>
          </a:p>
          <a:p>
            <a:pPr marL="171450" lvl="0" indent="-171450" rtl="0">
              <a:spcBef>
                <a:spcPts val="0"/>
              </a:spcBef>
            </a:pPr>
            <a:r>
              <a:rPr lang="en-US" i="1" dirty="0">
                <a:solidFill>
                  <a:srgbClr val="7030A0"/>
                </a:solidFill>
              </a:rPr>
              <a:t>-Walt Disney was fired by the editor of a newspaper because “he lacked imagination and had no good ideas”</a:t>
            </a:r>
          </a:p>
          <a:p>
            <a:pPr rtl="0"/>
            <a:r>
              <a:rPr lang="en-US" sz="1200" b="0" i="1" u="none" strike="noStrike" kern="1200" dirty="0">
                <a:solidFill>
                  <a:schemeClr val="tx1"/>
                </a:solidFill>
                <a:effectLst/>
                <a:latin typeface="+mn-lt"/>
                <a:ea typeface="+mn-ea"/>
                <a:cs typeface="+mn-cs"/>
              </a:rPr>
              <a:t>-JK Rowling was rejected by 12 different publishers and told that she wasn’t going to make any money writing children’s books. </a:t>
            </a:r>
            <a:endParaRPr lang="en-US" b="0" i="1" dirty="0">
              <a:effectLst/>
            </a:endParaRPr>
          </a:p>
          <a:p>
            <a:pPr rtl="0"/>
            <a:r>
              <a:rPr lang="en-US" sz="1200" b="0" i="1" u="none" strike="noStrike" kern="1200" dirty="0">
                <a:solidFill>
                  <a:schemeClr val="tx1"/>
                </a:solidFill>
                <a:effectLst/>
                <a:latin typeface="+mn-lt"/>
                <a:ea typeface="+mn-ea"/>
                <a:cs typeface="+mn-cs"/>
              </a:rPr>
              <a:t>-Michael Jordan went home, locked himself in his room and cried after his friend made the varsity basketball team and he didn’t.</a:t>
            </a:r>
            <a:endParaRPr lang="en-US" b="0" i="1" dirty="0">
              <a:effectLst/>
            </a:endParaRPr>
          </a:p>
          <a:p>
            <a:pPr rtl="0"/>
            <a:r>
              <a:rPr lang="en-US" sz="1200" b="0" i="1" u="none" strike="noStrike" kern="1200" dirty="0">
                <a:solidFill>
                  <a:schemeClr val="tx1"/>
                </a:solidFill>
                <a:effectLst/>
                <a:latin typeface="+mn-lt"/>
                <a:ea typeface="+mn-ea"/>
                <a:cs typeface="+mn-cs"/>
              </a:rPr>
              <a:t>-Vera Wang wanted to be a professional figure skater, but she didn't make the U.S. Olympics team in 1986. It was only then that she snagged a retail job at a Yves Saint Laurent boutique in New York City and found herself at Vogue two years later. A failure is at the root of her fashion empire. “When you fall down—which you have to [do] if you want to learn to be a skater—you pick yourself right up and start again,"</a:t>
            </a:r>
            <a:br>
              <a:rPr lang="en-US" i="1" dirty="0"/>
            </a:br>
            <a:r>
              <a:rPr lang="en-US" i="1" dirty="0"/>
              <a:t>-</a:t>
            </a:r>
            <a:r>
              <a:rPr lang="en-US" sz="1200" b="0" i="1" u="none" strike="noStrike" kern="1200" dirty="0">
                <a:solidFill>
                  <a:schemeClr val="tx1"/>
                </a:solidFill>
                <a:effectLst/>
                <a:latin typeface="+mn-lt"/>
                <a:ea typeface="+mn-ea"/>
                <a:cs typeface="+mn-cs"/>
              </a:rPr>
              <a:t>Steve Jobs had to drop out of college because he couldn’t afford it, was once fired from Apple (the company he started), and suffered from severe depression. </a:t>
            </a:r>
            <a:endParaRPr lang="en-US" i="1" dirty="0">
              <a:solidFill>
                <a:srgbClr val="7030A0"/>
              </a:solidFill>
            </a:endParaRPr>
          </a:p>
          <a:p>
            <a:pPr marL="171450" lvl="0" indent="-171450" rtl="0">
              <a:spcBef>
                <a:spcPts val="0"/>
              </a:spcBef>
            </a:pPr>
            <a:r>
              <a:rPr lang="en-US" i="1" dirty="0">
                <a:solidFill>
                  <a:srgbClr val="7030A0"/>
                </a:solidFill>
              </a:rPr>
              <a:t>-When </a:t>
            </a:r>
            <a:r>
              <a:rPr lang="en-US" i="1" dirty="0" err="1">
                <a:solidFill>
                  <a:srgbClr val="7030A0"/>
                </a:solidFill>
              </a:rPr>
              <a:t>Beyonce</a:t>
            </a:r>
            <a:r>
              <a:rPr lang="en-US" i="1" dirty="0">
                <a:solidFill>
                  <a:srgbClr val="7030A0"/>
                </a:solidFill>
              </a:rPr>
              <a:t> was young (‘93), her group, Girl’s </a:t>
            </a:r>
            <a:r>
              <a:rPr lang="en-US" i="1" dirty="0" err="1">
                <a:solidFill>
                  <a:srgbClr val="7030A0"/>
                </a:solidFill>
              </a:rPr>
              <a:t>Tyme</a:t>
            </a:r>
            <a:r>
              <a:rPr lang="en-US" i="1" dirty="0">
                <a:solidFill>
                  <a:srgbClr val="7030A0"/>
                </a:solidFill>
              </a:rPr>
              <a:t>, competed on “Star Search” (the American Idol of those days). They lost to a group called Skeleton Crew. She didn’t let failing on national television end her musical ambitions though. She went on to form one of the biggest girl groups of its time, Destiny’s Child, before launching her own successful solo career.</a:t>
            </a:r>
          </a:p>
          <a:p>
            <a:pPr marL="171450" lvl="0" indent="-171450" rtl="0">
              <a:spcBef>
                <a:spcPts val="0"/>
              </a:spcBef>
            </a:pPr>
            <a:r>
              <a:rPr lang="en-US" i="1" dirty="0">
                <a:solidFill>
                  <a:srgbClr val="7030A0"/>
                </a:solidFill>
              </a:rPr>
              <a:t>-Harrison Ford was told by the movie execs of his first film that he simply didn’t have what it takes to be a star.</a:t>
            </a:r>
          </a:p>
          <a:p>
            <a:pPr marL="171450" lvl="0" indent="-171450" rtl="0">
              <a:spcBef>
                <a:spcPts val="0"/>
              </a:spcBef>
            </a:pPr>
            <a:r>
              <a:rPr lang="en-US" i="1" dirty="0">
                <a:solidFill>
                  <a:srgbClr val="7030A0"/>
                </a:solidFill>
              </a:rPr>
              <a:t>-Today the word "Einstein" is synonymous with genius, but young Albert didn't speak fluently until he was nine-years-old, causing teachers to think he was slow. He was expelled from school for his rebellious nature and was refused admittance to the Zurich Polytechnic School. </a:t>
            </a:r>
          </a:p>
          <a:p>
            <a:pPr rtl="0"/>
            <a:r>
              <a:rPr lang="en-US" sz="1200" b="0" i="1" u="none" strike="noStrike" kern="1200" dirty="0">
                <a:solidFill>
                  <a:schemeClr val="tx1"/>
                </a:solidFill>
                <a:effectLst/>
                <a:latin typeface="+mn-lt"/>
                <a:ea typeface="+mn-ea"/>
                <a:cs typeface="+mn-cs"/>
              </a:rPr>
              <a:t>-Jay Z wanted to pursue a record career, but</a:t>
            </a:r>
            <a:r>
              <a:rPr lang="en-US" sz="1200" b="0" i="1" u="none" strike="noStrike" kern="1200" baseline="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no label wanted to sign him. So he opted instead to selling CDs out of the trunk of his car. Every major label had turned him down, so he did what any enterprising young individual would do that was committed to succeeding — he co-founded his own label called Roc-A-Fella Records</a:t>
            </a:r>
            <a:endParaRPr lang="en-US" i="1"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EE2DB97F-1BFF-46F7-80C2-B306EFF7E586}" type="slidenum">
              <a:rPr lang="en-US" smtClean="0"/>
              <a:t>7</a:t>
            </a:fld>
            <a:endParaRPr lang="en-US"/>
          </a:p>
        </p:txBody>
      </p:sp>
    </p:spTree>
    <p:extLst>
      <p:ext uri="{BB962C8B-B14F-4D97-AF65-F5344CB8AC3E}">
        <p14:creationId xmlns:p14="http://schemas.microsoft.com/office/powerpoint/2010/main" val="18985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Have someone read quote.</a:t>
            </a:r>
          </a:p>
          <a:p>
            <a:pPr lvl="0">
              <a:spcBef>
                <a:spcPts val="0"/>
              </a:spcBef>
              <a:buNone/>
            </a:pPr>
            <a:r>
              <a:rPr lang="en-US" dirty="0"/>
              <a:t>As he says, everyone will have roadblocks.</a:t>
            </a:r>
            <a:r>
              <a:rPr lang="en-US" baseline="0" dirty="0"/>
              <a:t> </a:t>
            </a:r>
            <a:r>
              <a:rPr lang="en-US" dirty="0"/>
              <a:t>I will have them and you will have them. But they are not the end of the road! For Michael Jordan, it was an opportunity to work harder and never stop believing in himself and what he could achieve. He used his failure to motivate himself for success!</a:t>
            </a:r>
          </a:p>
          <a:p>
            <a:pPr lvl="0">
              <a:spcBef>
                <a:spcPts val="0"/>
              </a:spcBef>
              <a:buNone/>
            </a:pPr>
            <a:endParaRPr lang="en-US" dirty="0"/>
          </a:p>
          <a:p>
            <a:pPr lvl="0">
              <a:spcBef>
                <a:spcPts val="0"/>
              </a:spcBef>
              <a:buNone/>
            </a:pPr>
            <a:r>
              <a:rPr lang="en-US" dirty="0"/>
              <a:t>What if we look at someone from a different kind of career?</a:t>
            </a:r>
          </a:p>
          <a:p>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8</a:t>
            </a:fld>
            <a:endParaRPr lang="en-US"/>
          </a:p>
        </p:txBody>
      </p:sp>
    </p:spTree>
    <p:extLst>
      <p:ext uri="{BB962C8B-B14F-4D97-AF65-F5344CB8AC3E}">
        <p14:creationId xmlns:p14="http://schemas.microsoft.com/office/powerpoint/2010/main" val="2160227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 dirty="0"/>
              <a:t>This is a quote from the</a:t>
            </a:r>
            <a:r>
              <a:rPr lang="en" baseline="0" dirty="0"/>
              <a:t> commencement speech Jobs gave at Standford University. Ask someone to read the quote. </a:t>
            </a:r>
          </a:p>
          <a:p>
            <a:pPr lvl="0">
              <a:spcBef>
                <a:spcPts val="0"/>
              </a:spcBef>
              <a:buNone/>
            </a:pPr>
            <a:endParaRPr lang="en" baseline="0" dirty="0"/>
          </a:p>
          <a:p>
            <a:pPr lvl="0">
              <a:spcBef>
                <a:spcPts val="0"/>
              </a:spcBef>
              <a:buNone/>
            </a:pPr>
            <a:r>
              <a:rPr lang="en" dirty="0"/>
              <a:t>Steve Jobs actually credits his success</a:t>
            </a:r>
            <a:r>
              <a:rPr lang="en" baseline="0" dirty="0"/>
              <a:t> directly to his experience of failure. </a:t>
            </a:r>
            <a:r>
              <a:rPr lang="en-US" baseline="0" dirty="0"/>
              <a:t>O</a:t>
            </a:r>
            <a:r>
              <a:rPr lang="en" baseline="0" dirty="0"/>
              <a:t>ur world wouldn’t be what it is today if he had not gotten fired. </a:t>
            </a:r>
          </a:p>
          <a:p>
            <a:pPr lvl="0">
              <a:spcBef>
                <a:spcPts val="0"/>
              </a:spcBef>
              <a:buNone/>
            </a:pPr>
            <a:endParaRPr lang="en" baseline="0" dirty="0"/>
          </a:p>
          <a:p>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9</a:t>
            </a:fld>
            <a:endParaRPr lang="en-US"/>
          </a:p>
        </p:txBody>
      </p:sp>
    </p:spTree>
    <p:extLst>
      <p:ext uri="{BB962C8B-B14F-4D97-AF65-F5344CB8AC3E}">
        <p14:creationId xmlns:p14="http://schemas.microsoft.com/office/powerpoint/2010/main" val="224915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It turns out that failure actually gave Rowling something that success never could. </a:t>
            </a:r>
          </a:p>
          <a:p>
            <a:pPr lvl="0">
              <a:spcBef>
                <a:spcPts val="0"/>
              </a:spcBef>
              <a:buNone/>
            </a:pPr>
            <a:r>
              <a:rPr lang="en-US" dirty="0"/>
              <a:t>Have someone read the quote.</a:t>
            </a:r>
          </a:p>
          <a:p>
            <a:pPr lvl="0">
              <a:spcBef>
                <a:spcPts val="0"/>
              </a:spcBef>
              <a:buNone/>
            </a:pPr>
            <a:endParaRPr lang="en-US" dirty="0"/>
          </a:p>
          <a:p>
            <a:pPr lvl="0">
              <a:spcBef>
                <a:spcPts val="0"/>
              </a:spcBef>
              <a:buNone/>
            </a:pPr>
            <a:r>
              <a:rPr lang="en-US" dirty="0"/>
              <a:t>Think about that. Rowling emerged wiser and stronger than ever.</a:t>
            </a:r>
          </a:p>
          <a:p>
            <a:pPr lvl="0">
              <a:spcBef>
                <a:spcPts val="0"/>
              </a:spcBef>
              <a:buNone/>
            </a:pPr>
            <a:r>
              <a:rPr lang="en-US" dirty="0"/>
              <a:t>That’s something I want you to remember. When you make mistakes or fail at something that is important to you - you’re rejected or embarrassed - it doesn’t have to beat you down. Let it teach you something about life and what you can do. Rowling</a:t>
            </a:r>
            <a:r>
              <a:rPr lang="en-US" baseline="0" dirty="0"/>
              <a:t> made millions of dollars because of Harry Potter, but that is not the true definition of her success. She was successful because she gained that inner security by staying committed to her dreams through failure. </a:t>
            </a:r>
            <a:endParaRPr lang="en-US" dirty="0"/>
          </a:p>
          <a:p>
            <a:pPr marL="0" lvl="0" indent="0" rtl="0">
              <a:lnSpc>
                <a:spcPct val="115000"/>
              </a:lnSpc>
              <a:spcBef>
                <a:spcPts val="0"/>
              </a:spcBef>
              <a:buNone/>
            </a:pPr>
            <a:endParaRPr lang="en-US" dirty="0">
              <a:highlight>
                <a:srgbClr val="FFFFFF"/>
              </a:highlight>
            </a:endParaRPr>
          </a:p>
          <a:p>
            <a:pPr marL="0" lvl="0" indent="0" rtl="0">
              <a:lnSpc>
                <a:spcPct val="115000"/>
              </a:lnSpc>
              <a:spcBef>
                <a:spcPts val="0"/>
              </a:spcBef>
              <a:buNone/>
            </a:pPr>
            <a:r>
              <a:rPr lang="en-US" dirty="0">
                <a:highlight>
                  <a:srgbClr val="FFFFFF"/>
                </a:highlight>
              </a:rPr>
              <a:t>(</a:t>
            </a:r>
            <a:r>
              <a:rPr lang="en-US" dirty="0"/>
              <a:t>Rowling wrote a whole book about the benefits of failure.</a:t>
            </a:r>
            <a:r>
              <a:rPr lang="en-US" baseline="0" dirty="0"/>
              <a:t> </a:t>
            </a:r>
            <a:r>
              <a:rPr lang="en-US" dirty="0"/>
              <a:t>One of the things she says in here, is</a:t>
            </a:r>
          </a:p>
          <a:p>
            <a:pPr lvl="0" rtl="0">
              <a:lnSpc>
                <a:spcPct val="115000"/>
              </a:lnSpc>
              <a:spcBef>
                <a:spcPts val="0"/>
              </a:spcBef>
              <a:buNone/>
            </a:pPr>
            <a:r>
              <a:rPr lang="en-US" dirty="0"/>
              <a:t>“It is impossible to live without failing at something, unless you live so cautiously that you might as well not have lived at all – in which case, you fail by default.")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 i="1" baseline="0" dirty="0"/>
              <a:t>Transition into activity: </a:t>
            </a:r>
            <a:r>
              <a:rPr lang="en" i="0" baseline="0" dirty="0"/>
              <a:t>So learning from failure was a key component in the lives of these very succesful people. We are going to do an activity to bring this perspective into our own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2DB97F-1BFF-46F7-80C2-B306EFF7E586}" type="slidenum">
              <a:rPr lang="en-US" smtClean="0"/>
              <a:t>10</a:t>
            </a:fld>
            <a:endParaRPr lang="en-US"/>
          </a:p>
        </p:txBody>
      </p:sp>
    </p:spTree>
    <p:extLst>
      <p:ext uri="{BB962C8B-B14F-4D97-AF65-F5344CB8AC3E}">
        <p14:creationId xmlns:p14="http://schemas.microsoft.com/office/powerpoint/2010/main" val="48928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Toss activity: http://oncourseworkshop.com/life-long-learning/failure-toss/</a:t>
            </a:r>
          </a:p>
          <a:p>
            <a:endParaRPr lang="en-US" dirty="0"/>
          </a:p>
          <a:p>
            <a:r>
              <a:rPr lang="en-US" dirty="0"/>
              <a:t>Students</a:t>
            </a:r>
            <a:r>
              <a:rPr lang="en-US" baseline="0" dirty="0"/>
              <a:t> fold sheets of paper in half vertically. At top of the left-hand column write “FAILURES.” Students make a list of their failures in school and in life. No one else is going to see their failures, and even though they are in groups, this part of the exercise will not be shared. Have them number each failure. (5 minutes)</a:t>
            </a:r>
          </a:p>
          <a:p>
            <a:endParaRPr lang="en-US" baseline="0" dirty="0"/>
          </a:p>
          <a:p>
            <a:r>
              <a:rPr lang="en-US" baseline="0" dirty="0"/>
              <a:t>At top of the right-hand column write “WISDOM.” In this column, have them write any valuable wisdom they learned from each of their failures. Give an example. Tell them they can have many “wisdoms” for each failure (5-10 min)</a:t>
            </a:r>
          </a:p>
          <a:p>
            <a:endParaRPr lang="en-US" baseline="0" dirty="0"/>
          </a:p>
          <a:p>
            <a:r>
              <a:rPr lang="en-US" baseline="0" dirty="0"/>
              <a:t>Have a volunteer in each group read one wisdom to the rest of their group (not the failure). Instruct them to keep going around the group clockwise, with each person reading one wisdom each time (with the option to “pass” if they wish). Read only wisdom and do not go into detail about how they learned the wisdom. Keep going around the group until all in the group have stated all of their wisdoms). (5 minutes – may choose to end this earlier if time is an issue)</a:t>
            </a:r>
          </a:p>
          <a:p>
            <a:endParaRPr lang="en-US" baseline="0" dirty="0"/>
          </a:p>
          <a:p>
            <a:r>
              <a:rPr lang="en-US" baseline="0" dirty="0"/>
              <a:t>Instruct students to tear their papers in half along the fold. Have them choose from the following four options:</a:t>
            </a:r>
          </a:p>
          <a:p>
            <a:pPr marL="228600" indent="-228600">
              <a:buAutoNum type="arabicPeriod"/>
            </a:pPr>
            <a:r>
              <a:rPr lang="en-US" baseline="0" dirty="0"/>
              <a:t>Keep both your FAILURES and WISDOMS</a:t>
            </a:r>
          </a:p>
          <a:p>
            <a:pPr marL="228600" indent="-228600">
              <a:buAutoNum type="arabicPeriod"/>
            </a:pPr>
            <a:r>
              <a:rPr lang="en-US" baseline="0" dirty="0"/>
              <a:t>Throw away FAILURES and keep WISDOMS</a:t>
            </a:r>
          </a:p>
          <a:p>
            <a:pPr marL="228600" indent="-228600">
              <a:buAutoNum type="arabicPeriod"/>
            </a:pPr>
            <a:r>
              <a:rPr lang="en-US" baseline="0" dirty="0"/>
              <a:t>Throw away WISDOMS and keep FAILURES</a:t>
            </a:r>
          </a:p>
          <a:p>
            <a:pPr marL="228600" indent="-228600">
              <a:buAutoNum type="arabicPeriod"/>
            </a:pPr>
            <a:r>
              <a:rPr lang="en-US" baseline="0" dirty="0"/>
              <a:t>Throw away both WISDOMS and FAILURES</a:t>
            </a:r>
          </a:p>
          <a:p>
            <a:pPr marL="228600" indent="-228600">
              <a:buAutoNum type="arabicPeriod"/>
            </a:pPr>
            <a:endParaRPr lang="en-US" baseline="0" dirty="0"/>
          </a:p>
          <a:p>
            <a:pPr marL="0" indent="0">
              <a:buNone/>
            </a:pPr>
            <a:r>
              <a:rPr lang="en-US" baseline="0" dirty="0"/>
              <a:t>Tell them if they choose to throw anything away, to ball up their papers and toss them in the trash can. There is no “correct” choice. </a:t>
            </a:r>
          </a:p>
          <a:p>
            <a:pPr marL="0" indent="0">
              <a:buNone/>
            </a:pPr>
            <a:endParaRPr lang="en-US" baseline="0" dirty="0"/>
          </a:p>
          <a:p>
            <a:pPr marL="0" indent="0">
              <a:buNone/>
            </a:pPr>
            <a:r>
              <a:rPr lang="en-US" baseline="0" dirty="0"/>
              <a:t>In a journal style or class discussion, have the students answer the following questions:</a:t>
            </a:r>
          </a:p>
          <a:p>
            <a:pPr marL="0" indent="0">
              <a:buNone/>
            </a:pPr>
            <a:r>
              <a:rPr lang="en-US" baseline="0" dirty="0"/>
              <a:t>What choice did you make? Why? What is the life lesson in this experience? </a:t>
            </a:r>
            <a:br>
              <a:rPr lang="en-US" dirty="0"/>
            </a:br>
            <a:endParaRPr lang="en-US" baseline="0" dirty="0"/>
          </a:p>
        </p:txBody>
      </p:sp>
      <p:sp>
        <p:nvSpPr>
          <p:cNvPr id="4" name="Slide Number Placeholder 3"/>
          <p:cNvSpPr>
            <a:spLocks noGrp="1"/>
          </p:cNvSpPr>
          <p:nvPr>
            <p:ph type="sldNum" sz="quarter" idx="10"/>
          </p:nvPr>
        </p:nvSpPr>
        <p:spPr/>
        <p:txBody>
          <a:bodyPr/>
          <a:lstStyle/>
          <a:p>
            <a:fld id="{EE2DB97F-1BFF-46F7-80C2-B306EFF7E586}" type="slidenum">
              <a:rPr lang="en-US" smtClean="0"/>
              <a:t>11</a:t>
            </a:fld>
            <a:endParaRPr lang="en-US"/>
          </a:p>
        </p:txBody>
      </p:sp>
    </p:spTree>
    <p:extLst>
      <p:ext uri="{BB962C8B-B14F-4D97-AF65-F5344CB8AC3E}">
        <p14:creationId xmlns:p14="http://schemas.microsoft.com/office/powerpoint/2010/main" val="400712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2943B-758A-4CF1-980F-AA1B50EABEDC}"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17585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Medium Header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a:xfrm>
            <a:off x="838200" y="2000820"/>
            <a:ext cx="10515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a:xfrm>
            <a:off x="4724400" y="6361634"/>
            <a:ext cx="2743200" cy="365125"/>
          </a:xfrm>
        </p:spPr>
        <p:txBody>
          <a:bodyPr/>
          <a:lstStyle/>
          <a:p>
            <a:fld id="{00D2943B-758A-4CF1-980F-AA1B50EABEDC}" type="slidenum">
              <a:rPr lang="en-US" smtClean="0"/>
              <a:t>‹#›</a:t>
            </a:fld>
            <a:endParaRPr lang="en-US"/>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260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195501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Dark Header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a:xfrm>
            <a:off x="838200" y="2000820"/>
            <a:ext cx="10515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a:xfrm>
            <a:off x="4724400" y="6361634"/>
            <a:ext cx="2743200" cy="365125"/>
          </a:xfrm>
        </p:spPr>
        <p:txBody>
          <a:bodyPr/>
          <a:lstStyle/>
          <a:p>
            <a:fld id="{00D2943B-758A-4CF1-980F-AA1B50EABEDC}" type="slidenum">
              <a:rPr lang="en-US" smtClean="0"/>
              <a:t>‹#›</a:t>
            </a:fld>
            <a:endParaRPr lang="en-US"/>
          </a:p>
        </p:txBody>
      </p:sp>
      <p:pic>
        <p:nvPicPr>
          <p:cNvPr id="8"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315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71222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Dark Horizont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6" name="Slide Number Placeholder 5"/>
          <p:cNvSpPr>
            <a:spLocks noGrp="1"/>
          </p:cNvSpPr>
          <p:nvPr>
            <p:ph type="sldNum" sz="quarter" idx="12"/>
          </p:nvPr>
        </p:nvSpPr>
        <p:spPr>
          <a:xfrm>
            <a:off x="4722876"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76438" y="5870726"/>
            <a:ext cx="612894" cy="612473"/>
          </a:xfrm>
          <a:prstGeom prst="rect">
            <a:avLst/>
          </a:prstGeom>
        </p:spPr>
      </p:pic>
    </p:spTree>
    <p:extLst>
      <p:ext uri="{BB962C8B-B14F-4D97-AF65-F5344CB8AC3E}">
        <p14:creationId xmlns:p14="http://schemas.microsoft.com/office/powerpoint/2010/main" val="98132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Medium Horizontal 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 y="6558986"/>
            <a:ext cx="12188952" cy="362349"/>
          </a:xfrm>
          <a:prstGeom prst="rect">
            <a:avLst/>
          </a:prstGeom>
        </p:spPr>
      </p:pic>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a:xfrm>
            <a:off x="4722876"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70726"/>
            <a:ext cx="612894" cy="612473"/>
          </a:xfrm>
          <a:prstGeom prst="rect">
            <a:avLst/>
          </a:prstGeom>
        </p:spPr>
      </p:pic>
    </p:spTree>
    <p:extLst>
      <p:ext uri="{BB962C8B-B14F-4D97-AF65-F5344CB8AC3E}">
        <p14:creationId xmlns:p14="http://schemas.microsoft.com/office/powerpoint/2010/main" val="1932996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Light Horizont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 y="6494462"/>
            <a:ext cx="12188952" cy="359483"/>
          </a:xfrm>
          <a:prstGeom prst="rect">
            <a:avLst/>
          </a:prstGeom>
        </p:spPr>
      </p:pic>
      <p:sp>
        <p:nvSpPr>
          <p:cNvPr id="6" name="Slide Number Placeholder 5"/>
          <p:cNvSpPr>
            <a:spLocks noGrp="1"/>
          </p:cNvSpPr>
          <p:nvPr>
            <p:ph type="sldNum" sz="quarter" idx="12"/>
          </p:nvPr>
        </p:nvSpPr>
        <p:spPr>
          <a:xfrm>
            <a:off x="4724400" y="6488820"/>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6813" y="5798919"/>
            <a:ext cx="612894" cy="612473"/>
          </a:xfrm>
          <a:prstGeom prst="rect">
            <a:avLst/>
          </a:prstGeom>
        </p:spPr>
      </p:pic>
    </p:spTree>
    <p:extLst>
      <p:ext uri="{BB962C8B-B14F-4D97-AF65-F5344CB8AC3E}">
        <p14:creationId xmlns:p14="http://schemas.microsoft.com/office/powerpoint/2010/main" val="16146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Dark Vertic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331738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Medium Vertic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93413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Light Vertic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959312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White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131898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Light Header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315103"/>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4835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4168206"/>
            <a:ext cx="10515600" cy="3101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413831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ark Horizontal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a:xfrm>
            <a:off x="4722876" y="653364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921173"/>
            <a:ext cx="612894" cy="612473"/>
          </a:xfrm>
          <a:prstGeom prst="rect">
            <a:avLst/>
          </a:prstGeom>
        </p:spPr>
      </p:pic>
    </p:spTree>
    <p:extLst>
      <p:ext uri="{BB962C8B-B14F-4D97-AF65-F5344CB8AC3E}">
        <p14:creationId xmlns:p14="http://schemas.microsoft.com/office/powerpoint/2010/main" val="104536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ark Header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315103"/>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4835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4175326"/>
            <a:ext cx="10515600" cy="313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27549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Medium Header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315103"/>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4835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4183361"/>
            <a:ext cx="10515600" cy="31260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349086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ark Horizton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6" name="Slide Number Placeholder 5"/>
          <p:cNvSpPr>
            <a:spLocks noGrp="1"/>
          </p:cNvSpPr>
          <p:nvPr>
            <p:ph type="sldNum" sz="quarter" idx="12"/>
          </p:nvPr>
        </p:nvSpPr>
        <p:spPr>
          <a:xfrm>
            <a:off x="4718050"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6812" y="5866295"/>
            <a:ext cx="612894" cy="612473"/>
          </a:xfrm>
          <a:prstGeom prst="rect">
            <a:avLst/>
          </a:prstGeom>
        </p:spPr>
      </p:pic>
    </p:spTree>
    <p:extLst>
      <p:ext uri="{BB962C8B-B14F-4D97-AF65-F5344CB8AC3E}">
        <p14:creationId xmlns:p14="http://schemas.microsoft.com/office/powerpoint/2010/main" val="23974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Medium Horizont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6" name="Slide Number Placeholder 5"/>
          <p:cNvSpPr>
            <a:spLocks noGrp="1"/>
          </p:cNvSpPr>
          <p:nvPr>
            <p:ph type="sldNum" sz="quarter" idx="12"/>
          </p:nvPr>
        </p:nvSpPr>
        <p:spPr>
          <a:xfrm>
            <a:off x="4718050"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86063" y="5866296"/>
            <a:ext cx="612894" cy="612473"/>
          </a:xfrm>
          <a:prstGeom prst="rect">
            <a:avLst/>
          </a:prstGeom>
        </p:spPr>
      </p:pic>
    </p:spTree>
    <p:extLst>
      <p:ext uri="{BB962C8B-B14F-4D97-AF65-F5344CB8AC3E}">
        <p14:creationId xmlns:p14="http://schemas.microsoft.com/office/powerpoint/2010/main" val="756777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Light Horizont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6" name="Slide Number Placeholder 5"/>
          <p:cNvSpPr>
            <a:spLocks noGrp="1"/>
          </p:cNvSpPr>
          <p:nvPr>
            <p:ph type="sldNum" sz="quarter" idx="12"/>
          </p:nvPr>
        </p:nvSpPr>
        <p:spPr>
          <a:xfrm>
            <a:off x="4718050" y="6495695"/>
            <a:ext cx="2743200" cy="365125"/>
          </a:xfrm>
        </p:spPr>
        <p:txBody>
          <a:bodyPr/>
          <a:lstStyle/>
          <a:p>
            <a:fld id="{00D2943B-758A-4CF1-980F-AA1B50EABEDC}" type="slidenum">
              <a:rPr lang="en-US" smtClean="0"/>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783413"/>
            <a:ext cx="612894" cy="612473"/>
          </a:xfrm>
          <a:prstGeom prst="rect">
            <a:avLst/>
          </a:prstGeom>
        </p:spPr>
      </p:pic>
    </p:spTree>
    <p:extLst>
      <p:ext uri="{BB962C8B-B14F-4D97-AF65-F5344CB8AC3E}">
        <p14:creationId xmlns:p14="http://schemas.microsoft.com/office/powerpoint/2010/main" val="121423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ark Vertic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1565446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Medium Vertic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118582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Light Vertic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581851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Whit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4137724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ark Header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575" y="306053"/>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9411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938669"/>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a:xfrm>
            <a:off x="4714775" y="6408150"/>
            <a:ext cx="2743200" cy="365125"/>
          </a:xfrm>
        </p:spPr>
        <p:txBody>
          <a:bodyPr/>
          <a:lstStyle/>
          <a:p>
            <a:fld id="{00D2943B-758A-4CF1-980F-AA1B50EABEDC}" type="slidenum">
              <a:rPr lang="en-US" smtClean="0"/>
              <a:t>‹#›</a:t>
            </a:fld>
            <a:endParaRPr lang="en-US"/>
          </a:p>
        </p:txBody>
      </p:sp>
      <p:pic>
        <p:nvPicPr>
          <p:cNvPr id="8"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575" y="1625517"/>
            <a:ext cx="10515600" cy="31315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45931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Medium Horizontal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a:xfrm>
            <a:off x="4722876"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66295"/>
            <a:ext cx="612894" cy="612473"/>
          </a:xfrm>
          <a:prstGeom prst="rect">
            <a:avLst/>
          </a:prstGeom>
        </p:spPr>
      </p:pic>
    </p:spTree>
    <p:extLst>
      <p:ext uri="{BB962C8B-B14F-4D97-AF65-F5344CB8AC3E}">
        <p14:creationId xmlns:p14="http://schemas.microsoft.com/office/powerpoint/2010/main" val="3077588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Medium Header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575" y="306053"/>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9411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938669"/>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a:xfrm>
            <a:off x="4714775" y="6408150"/>
            <a:ext cx="2743200" cy="365125"/>
          </a:xfrm>
        </p:spPr>
        <p:txBody>
          <a:bodyPr/>
          <a:lstStyle/>
          <a:p>
            <a:fld id="{00D2943B-758A-4CF1-980F-AA1B50EABEDC}" type="slidenum">
              <a:rPr lang="en-US" smtClean="0"/>
              <a:t>‹#›</a:t>
            </a:fld>
            <a:endParaRPr lang="en-US"/>
          </a:p>
        </p:txBody>
      </p:sp>
      <p:pic>
        <p:nvPicPr>
          <p:cNvPr id="9"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575" y="1626065"/>
            <a:ext cx="10515600" cy="31260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843361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Light Header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575" y="306053"/>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9411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938669"/>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a:xfrm>
            <a:off x="4714775" y="6408150"/>
            <a:ext cx="2743200" cy="365125"/>
          </a:xfrm>
        </p:spPr>
        <p:txBody>
          <a:bodyPr/>
          <a:lstStyle/>
          <a:p>
            <a:fld id="{00D2943B-758A-4CF1-980F-AA1B50EABEDC}" type="slidenum">
              <a:rPr lang="en-US" smtClean="0"/>
              <a:t>‹#›</a:t>
            </a:fld>
            <a:endParaRPr lang="en-US"/>
          </a:p>
        </p:txBody>
      </p:sp>
      <p:pic>
        <p:nvPicPr>
          <p:cNvPr id="6"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575" y="1628537"/>
            <a:ext cx="10515600" cy="31013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552245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ark Horizont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7" name="Slide Number Placeholder 6"/>
          <p:cNvSpPr>
            <a:spLocks noGrp="1"/>
          </p:cNvSpPr>
          <p:nvPr>
            <p:ph type="sldNum" sz="quarter" idx="12"/>
          </p:nvPr>
        </p:nvSpPr>
        <p:spPr>
          <a:xfrm>
            <a:off x="4722876"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70726"/>
            <a:ext cx="612894" cy="612473"/>
          </a:xfrm>
          <a:prstGeom prst="rect">
            <a:avLst/>
          </a:prstGeom>
        </p:spPr>
      </p:pic>
    </p:spTree>
    <p:extLst>
      <p:ext uri="{BB962C8B-B14F-4D97-AF65-F5344CB8AC3E}">
        <p14:creationId xmlns:p14="http://schemas.microsoft.com/office/powerpoint/2010/main" val="322094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Medium Horizont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7" name="Slide Number Placeholder 6"/>
          <p:cNvSpPr>
            <a:spLocks noGrp="1"/>
          </p:cNvSpPr>
          <p:nvPr>
            <p:ph type="sldNum" sz="quarter" idx="12"/>
          </p:nvPr>
        </p:nvSpPr>
        <p:spPr>
          <a:xfrm>
            <a:off x="4722876" y="6556210"/>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70726"/>
            <a:ext cx="612894" cy="612473"/>
          </a:xfrm>
          <a:prstGeom prst="rect">
            <a:avLst/>
          </a:prstGeom>
        </p:spPr>
      </p:pic>
    </p:spTree>
    <p:extLst>
      <p:ext uri="{BB962C8B-B14F-4D97-AF65-F5344CB8AC3E}">
        <p14:creationId xmlns:p14="http://schemas.microsoft.com/office/powerpoint/2010/main" val="3699269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Light Horizontal 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a:xfrm>
            <a:off x="4722876" y="6498517"/>
            <a:ext cx="2743200" cy="365125"/>
          </a:xfrm>
        </p:spPr>
        <p:txBody>
          <a:bodyPr/>
          <a:lstStyle/>
          <a:p>
            <a:fld id="{00D2943B-758A-4CF1-980F-AA1B50EABEDC}"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870726"/>
            <a:ext cx="612894" cy="612473"/>
          </a:xfrm>
          <a:prstGeom prst="rect">
            <a:avLst/>
          </a:prstGeom>
        </p:spPr>
      </p:pic>
    </p:spTree>
    <p:extLst>
      <p:ext uri="{BB962C8B-B14F-4D97-AF65-F5344CB8AC3E}">
        <p14:creationId xmlns:p14="http://schemas.microsoft.com/office/powerpoint/2010/main" val="2993849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ark Vertic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72059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Medium Vertic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178577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Light Vertic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112157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509639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ght Header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211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7" y="19355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7" y="277520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9355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a:xfrm>
            <a:off x="4724400" y="6475525"/>
            <a:ext cx="2743200" cy="365125"/>
          </a:xfrm>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77520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8"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552420"/>
            <a:ext cx="10515600" cy="31013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52654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Light Horizont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6" name="Slide Number Placeholder 5"/>
          <p:cNvSpPr>
            <a:spLocks noGrp="1"/>
          </p:cNvSpPr>
          <p:nvPr>
            <p:ph type="sldNum" sz="quarter" idx="12"/>
          </p:nvPr>
        </p:nvSpPr>
        <p:spPr>
          <a:xfrm>
            <a:off x="4722876" y="6498517"/>
            <a:ext cx="2743200" cy="365125"/>
          </a:xfrm>
        </p:spPr>
        <p:txBody>
          <a:bodyPr/>
          <a:lstStyle/>
          <a:p>
            <a:fld id="{00D2943B-758A-4CF1-980F-AA1B50EABEDC}" type="slidenum">
              <a:rPr lang="en-US" smtClean="0"/>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9436" y="5798918"/>
            <a:ext cx="612894" cy="612473"/>
          </a:xfrm>
          <a:prstGeom prst="rect">
            <a:avLst/>
          </a:prstGeom>
        </p:spPr>
      </p:pic>
    </p:spTree>
    <p:extLst>
      <p:ext uri="{BB962C8B-B14F-4D97-AF65-F5344CB8AC3E}">
        <p14:creationId xmlns:p14="http://schemas.microsoft.com/office/powerpoint/2010/main" val="401297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dium Header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211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7" y="19355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7" y="277520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9355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a:xfrm>
            <a:off x="4724400" y="6475525"/>
            <a:ext cx="2743200" cy="365125"/>
          </a:xfrm>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77520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11"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536688"/>
            <a:ext cx="10515600" cy="312604"/>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709615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Header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211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7" y="19355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7" y="277520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9355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a:xfrm>
            <a:off x="4724400" y="6475525"/>
            <a:ext cx="2743200" cy="365125"/>
          </a:xfrm>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77520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12"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536688"/>
            <a:ext cx="10515600" cy="31315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864301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Horizontal 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2" name="Title 1"/>
          <p:cNvSpPr>
            <a:spLocks noGrp="1"/>
          </p:cNvSpPr>
          <p:nvPr>
            <p:ph type="title" hasCustomPrompt="1"/>
          </p:nvPr>
        </p:nvSpPr>
        <p:spPr>
          <a:xfrm>
            <a:off x="839788" y="365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a:xfrm>
            <a:off x="4722876"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86715"/>
            <a:ext cx="612894" cy="612473"/>
          </a:xfrm>
          <a:prstGeom prst="rect">
            <a:avLst/>
          </a:prstGeom>
        </p:spPr>
      </p:pic>
    </p:spTree>
    <p:extLst>
      <p:ext uri="{BB962C8B-B14F-4D97-AF65-F5344CB8AC3E}">
        <p14:creationId xmlns:p14="http://schemas.microsoft.com/office/powerpoint/2010/main" val="3245245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dium Horizontal 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title" hasCustomPrompt="1"/>
          </p:nvPr>
        </p:nvSpPr>
        <p:spPr>
          <a:xfrm>
            <a:off x="839788" y="365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a:xfrm>
            <a:off x="4722876"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83426"/>
            <a:ext cx="612894" cy="612473"/>
          </a:xfrm>
          <a:prstGeom prst="rect">
            <a:avLst/>
          </a:prstGeom>
        </p:spPr>
      </p:pic>
    </p:spTree>
    <p:extLst>
      <p:ext uri="{BB962C8B-B14F-4D97-AF65-F5344CB8AC3E}">
        <p14:creationId xmlns:p14="http://schemas.microsoft.com/office/powerpoint/2010/main" val="1267796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Horizont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9" name="Slide Number Placeholder 8"/>
          <p:cNvSpPr>
            <a:spLocks noGrp="1"/>
          </p:cNvSpPr>
          <p:nvPr>
            <p:ph type="sldNum" sz="quarter" idx="12"/>
          </p:nvPr>
        </p:nvSpPr>
        <p:spPr>
          <a:xfrm>
            <a:off x="4722876" y="6498517"/>
            <a:ext cx="2743200" cy="365125"/>
          </a:xfrm>
        </p:spPr>
        <p:txBody>
          <a:bodyPr/>
          <a:lstStyle/>
          <a:p>
            <a:fld id="{00D2943B-758A-4CF1-980F-AA1B50EABEDC}" type="slidenum">
              <a:rPr lang="en-US" smtClean="0"/>
              <a:t>‹#›</a:t>
            </a:fld>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47563" y="5808544"/>
            <a:ext cx="612894" cy="612473"/>
          </a:xfrm>
          <a:prstGeom prst="rect">
            <a:avLst/>
          </a:prstGeom>
        </p:spPr>
      </p:pic>
    </p:spTree>
    <p:extLst>
      <p:ext uri="{BB962C8B-B14F-4D97-AF65-F5344CB8AC3E}">
        <p14:creationId xmlns:p14="http://schemas.microsoft.com/office/powerpoint/2010/main" val="4133749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 Vertic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908439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dium Vertic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5498271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Vertic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9" name="Slide Number Placeholder 8"/>
          <p:cNvSpPr>
            <a:spLocks noGrp="1"/>
          </p:cNvSpPr>
          <p:nvPr>
            <p:ph type="sldNum" sz="quarter" idx="12"/>
          </p:nvPr>
        </p:nvSpPr>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1927159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Whit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4207835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Light Header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4"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013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120898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ark Vertic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7860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Medium Header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6"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26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527167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Dark Header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315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402305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Dark Horizontal 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a:xfrm>
            <a:off x="4722876"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866295"/>
            <a:ext cx="612894" cy="612473"/>
          </a:xfrm>
          <a:prstGeom prst="rect">
            <a:avLst/>
          </a:prstGeom>
        </p:spPr>
      </p:pic>
    </p:spTree>
    <p:extLst>
      <p:ext uri="{BB962C8B-B14F-4D97-AF65-F5344CB8AC3E}">
        <p14:creationId xmlns:p14="http://schemas.microsoft.com/office/powerpoint/2010/main" val="2650870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Medium Horiztonal 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a:xfrm>
            <a:off x="4722876"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856670"/>
            <a:ext cx="612894" cy="612473"/>
          </a:xfrm>
          <a:prstGeom prst="rect">
            <a:avLst/>
          </a:prstGeom>
        </p:spPr>
      </p:pic>
    </p:spTree>
    <p:extLst>
      <p:ext uri="{BB962C8B-B14F-4D97-AF65-F5344CB8AC3E}">
        <p14:creationId xmlns:p14="http://schemas.microsoft.com/office/powerpoint/2010/main" val="1969134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Light Horizont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5" name="Slide Number Placeholder 4"/>
          <p:cNvSpPr>
            <a:spLocks noGrp="1"/>
          </p:cNvSpPr>
          <p:nvPr>
            <p:ph type="sldNum" sz="quarter" idx="12"/>
          </p:nvPr>
        </p:nvSpPr>
        <p:spPr>
          <a:xfrm>
            <a:off x="4722876" y="6492875"/>
            <a:ext cx="2743200" cy="365125"/>
          </a:xfrm>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57188" y="5798919"/>
            <a:ext cx="612894" cy="612473"/>
          </a:xfrm>
          <a:prstGeom prst="rect">
            <a:avLst/>
          </a:prstGeom>
        </p:spPr>
      </p:pic>
    </p:spTree>
    <p:extLst>
      <p:ext uri="{BB962C8B-B14F-4D97-AF65-F5344CB8AC3E}">
        <p14:creationId xmlns:p14="http://schemas.microsoft.com/office/powerpoint/2010/main" val="3016881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Dark Vertic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156915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Medium Vertic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4097108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Light Vertic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061989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White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111055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Funding Line_White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
        <p:nvSpPr>
          <p:cNvPr id="5" name="Rectangle 4"/>
          <p:cNvSpPr/>
          <p:nvPr userDrawn="1"/>
        </p:nvSpPr>
        <p:spPr>
          <a:xfrm>
            <a:off x="0" y="5450510"/>
            <a:ext cx="12192000" cy="861390"/>
          </a:xfrm>
          <a:prstGeom prst="rect">
            <a:avLst/>
          </a:prstGeom>
        </p:spPr>
        <p:txBody>
          <a:bodyPr wrap="square">
            <a:spAutoFit/>
          </a:bodyPr>
          <a:lstStyle/>
          <a:p>
            <a:pPr marL="0" marR="0" indent="0" algn="ctr">
              <a:lnSpc>
                <a:spcPct val="119000"/>
              </a:lnSpc>
              <a:spcBef>
                <a:spcPts val="0"/>
              </a:spcBef>
              <a:spcAft>
                <a:spcPts val="600"/>
              </a:spcAft>
            </a:pPr>
            <a:r>
              <a:rPr lang="en-US" sz="1400" kern="1400" dirty="0">
                <a:ln>
                  <a:noFill/>
                </a:ln>
                <a:solidFill>
                  <a:schemeClr val="accent1"/>
                </a:solidFill>
                <a:effectLst/>
                <a:latin typeface="Calibri" panose="020F0502020204030204" pitchFamily="34" charset="0"/>
              </a:rPr>
              <a:t>This was developed and funded in whole and or part, by grants from the Illinois Department of Human Services and Substance Abuse and Mental Health Services Administration. The views, opinions, and content of this publication are those of the authors and contributors, and do not necessarily reflect the views, opinions, or policies of IDHS, SAMHSA, or HHS, and should not be construed as such.</a:t>
            </a:r>
            <a:endParaRPr lang="en-US" sz="4800" kern="1400" dirty="0">
              <a:ln>
                <a:noFill/>
              </a:ln>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33019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edium Vertic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15489359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Dark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4" name="Slide Number Placeholder 3"/>
          <p:cNvSpPr>
            <a:spLocks noGrp="1"/>
          </p:cNvSpPr>
          <p:nvPr>
            <p:ph type="sldNum" sz="quarter" idx="12"/>
          </p:nvPr>
        </p:nvSpPr>
        <p:spPr>
          <a:xfrm>
            <a:off x="4722876"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47045"/>
            <a:ext cx="612894" cy="612473"/>
          </a:xfrm>
          <a:prstGeom prst="rect">
            <a:avLst/>
          </a:prstGeom>
        </p:spPr>
      </p:pic>
    </p:spTree>
    <p:extLst>
      <p:ext uri="{BB962C8B-B14F-4D97-AF65-F5344CB8AC3E}">
        <p14:creationId xmlns:p14="http://schemas.microsoft.com/office/powerpoint/2010/main" val="2367798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Funding Line_Dark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4" name="Slide Number Placeholder 3"/>
          <p:cNvSpPr>
            <a:spLocks noGrp="1"/>
          </p:cNvSpPr>
          <p:nvPr>
            <p:ph type="sldNum" sz="quarter" idx="12"/>
          </p:nvPr>
        </p:nvSpPr>
        <p:spPr>
          <a:xfrm>
            <a:off x="4722876"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47045"/>
            <a:ext cx="612894" cy="612473"/>
          </a:xfrm>
          <a:prstGeom prst="rect">
            <a:avLst/>
          </a:prstGeom>
        </p:spPr>
      </p:pic>
      <p:sp>
        <p:nvSpPr>
          <p:cNvPr id="2" name="Rectangle 1"/>
          <p:cNvSpPr/>
          <p:nvPr userDrawn="1"/>
        </p:nvSpPr>
        <p:spPr>
          <a:xfrm>
            <a:off x="1026775" y="5647600"/>
            <a:ext cx="10135402" cy="861390"/>
          </a:xfrm>
          <a:prstGeom prst="rect">
            <a:avLst/>
          </a:prstGeom>
        </p:spPr>
        <p:txBody>
          <a:bodyPr wrap="square">
            <a:spAutoFit/>
          </a:bodyPr>
          <a:lstStyle/>
          <a:p>
            <a:pPr marL="0" marR="0" indent="0" algn="ctr">
              <a:lnSpc>
                <a:spcPct val="119000"/>
              </a:lnSpc>
              <a:spcBef>
                <a:spcPts val="0"/>
              </a:spcBef>
              <a:spcAft>
                <a:spcPts val="600"/>
              </a:spcAft>
            </a:pPr>
            <a:r>
              <a:rPr lang="en-US" sz="1400" kern="1400" dirty="0">
                <a:ln>
                  <a:noFill/>
                </a:ln>
                <a:solidFill>
                  <a:schemeClr val="tx1"/>
                </a:solidFill>
                <a:effectLst/>
                <a:latin typeface="Calibri" panose="020F0502020204030204" pitchFamily="34" charset="0"/>
              </a:rPr>
              <a:t>This was developed and funded in whole and or part, by grants from the Illinois Department of Human Services and Substance Abuse and Mental Health Services Administration. The views, opinions, and content of this publication are those of the authors and contributors, and do not necessarily reflect the views, opinions, or policies of IDHS, SAMHSA, or HHS, and should not be construed as such.</a:t>
            </a:r>
            <a:endParaRPr lang="en-US" sz="4800" kern="1400" dirty="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39168031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Medium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4" name="Slide Number Placeholder 3"/>
          <p:cNvSpPr>
            <a:spLocks noGrp="1"/>
          </p:cNvSpPr>
          <p:nvPr>
            <p:ph type="sldNum" sz="quarter" idx="12"/>
          </p:nvPr>
        </p:nvSpPr>
        <p:spPr>
          <a:xfrm>
            <a:off x="4722876" y="654431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837419"/>
            <a:ext cx="612894" cy="612473"/>
          </a:xfrm>
          <a:prstGeom prst="rect">
            <a:avLst/>
          </a:prstGeom>
        </p:spPr>
      </p:pic>
    </p:spTree>
    <p:extLst>
      <p:ext uri="{BB962C8B-B14F-4D97-AF65-F5344CB8AC3E}">
        <p14:creationId xmlns:p14="http://schemas.microsoft.com/office/powerpoint/2010/main" val="1078595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Funding Line_Medium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4" name="Slide Number Placeholder 3"/>
          <p:cNvSpPr>
            <a:spLocks noGrp="1"/>
          </p:cNvSpPr>
          <p:nvPr>
            <p:ph type="sldNum" sz="quarter" idx="12"/>
          </p:nvPr>
        </p:nvSpPr>
        <p:spPr>
          <a:xfrm>
            <a:off x="4722876" y="654431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837419"/>
            <a:ext cx="612894" cy="612473"/>
          </a:xfrm>
          <a:prstGeom prst="rect">
            <a:avLst/>
          </a:prstGeom>
        </p:spPr>
      </p:pic>
      <p:sp>
        <p:nvSpPr>
          <p:cNvPr id="2" name="Rectangle 1"/>
          <p:cNvSpPr/>
          <p:nvPr userDrawn="1"/>
        </p:nvSpPr>
        <p:spPr>
          <a:xfrm>
            <a:off x="993086" y="5671024"/>
            <a:ext cx="10202779" cy="861390"/>
          </a:xfrm>
          <a:prstGeom prst="rect">
            <a:avLst/>
          </a:prstGeom>
        </p:spPr>
        <p:txBody>
          <a:bodyPr wrap="square">
            <a:spAutoFit/>
          </a:bodyPr>
          <a:lstStyle/>
          <a:p>
            <a:pPr marL="0" marR="0" indent="0" algn="ctr">
              <a:lnSpc>
                <a:spcPct val="119000"/>
              </a:lnSpc>
              <a:spcBef>
                <a:spcPts val="0"/>
              </a:spcBef>
              <a:spcAft>
                <a:spcPts val="600"/>
              </a:spcAft>
            </a:pPr>
            <a:r>
              <a:rPr lang="en-US" sz="1400" kern="1400" dirty="0">
                <a:ln>
                  <a:noFill/>
                </a:ln>
                <a:solidFill>
                  <a:schemeClr val="accent1"/>
                </a:solidFill>
                <a:effectLst/>
                <a:latin typeface="Calibri" panose="020F0502020204030204" pitchFamily="34" charset="0"/>
              </a:rPr>
              <a:t>This was developed and funded in whole and or part, by grants from the Illinois Department of Human Services and Substance Abuse and Mental Health Services Administration. The views, opinions, and content of this publication are those of the authors and contributors, and do not necessarily reflect the views, opinions, or policies of IDHS, SAMHSA, or HHS, and should not be construed as such.</a:t>
            </a:r>
            <a:endParaRPr lang="en-US" sz="4800" kern="1400" dirty="0">
              <a:ln>
                <a:noFill/>
              </a:ln>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2449005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ight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4" name="Slide Number Placeholder 3"/>
          <p:cNvSpPr>
            <a:spLocks noGrp="1"/>
          </p:cNvSpPr>
          <p:nvPr>
            <p:ph type="sldNum" sz="quarter" idx="12"/>
          </p:nvPr>
        </p:nvSpPr>
        <p:spPr>
          <a:xfrm>
            <a:off x="4722876" y="6495695"/>
            <a:ext cx="2743200" cy="365125"/>
          </a:xfrm>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770043"/>
            <a:ext cx="612894" cy="612473"/>
          </a:xfrm>
          <a:prstGeom prst="rect">
            <a:avLst/>
          </a:prstGeom>
        </p:spPr>
      </p:pic>
    </p:spTree>
    <p:extLst>
      <p:ext uri="{BB962C8B-B14F-4D97-AF65-F5344CB8AC3E}">
        <p14:creationId xmlns:p14="http://schemas.microsoft.com/office/powerpoint/2010/main" val="7092549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Funding Line_Light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4" name="Slide Number Placeholder 3"/>
          <p:cNvSpPr>
            <a:spLocks noGrp="1"/>
          </p:cNvSpPr>
          <p:nvPr>
            <p:ph type="sldNum" sz="quarter" idx="12"/>
          </p:nvPr>
        </p:nvSpPr>
        <p:spPr>
          <a:xfrm>
            <a:off x="4722876" y="6495695"/>
            <a:ext cx="2743200" cy="365125"/>
          </a:xfrm>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770043"/>
            <a:ext cx="612894" cy="612473"/>
          </a:xfrm>
          <a:prstGeom prst="rect">
            <a:avLst/>
          </a:prstGeom>
        </p:spPr>
      </p:pic>
      <p:sp>
        <p:nvSpPr>
          <p:cNvPr id="2" name="Rectangle 1"/>
          <p:cNvSpPr/>
          <p:nvPr userDrawn="1"/>
        </p:nvSpPr>
        <p:spPr>
          <a:xfrm>
            <a:off x="993086" y="5567325"/>
            <a:ext cx="10202779" cy="861390"/>
          </a:xfrm>
          <a:prstGeom prst="rect">
            <a:avLst/>
          </a:prstGeom>
        </p:spPr>
        <p:txBody>
          <a:bodyPr wrap="square">
            <a:spAutoFit/>
          </a:bodyPr>
          <a:lstStyle/>
          <a:p>
            <a:pPr marL="0" marR="0" indent="0" algn="ctr">
              <a:lnSpc>
                <a:spcPct val="119000"/>
              </a:lnSpc>
              <a:spcBef>
                <a:spcPts val="0"/>
              </a:spcBef>
              <a:spcAft>
                <a:spcPts val="600"/>
              </a:spcAft>
            </a:pPr>
            <a:r>
              <a:rPr lang="en-US" sz="1400" kern="1400" dirty="0">
                <a:ln>
                  <a:noFill/>
                </a:ln>
                <a:solidFill>
                  <a:schemeClr val="accent1"/>
                </a:solidFill>
                <a:effectLst/>
                <a:latin typeface="Calibri" panose="020F0502020204030204" pitchFamily="34" charset="0"/>
              </a:rPr>
              <a:t>This was developed and funded in whole and or part, by grants from the Illinois Department of Human Services and Substance Abuse and Mental Health Services Administration. The views, opinions, and content of this publication are those of the authors and contributors, and do not necessarily reflect the views, opinions, or policies of IDHS, SAMHSA, or HHS, and should not be construed as such.</a:t>
            </a:r>
            <a:endParaRPr lang="en-US" sz="4800" kern="1400" dirty="0">
              <a:ln>
                <a:noFill/>
              </a:ln>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3583860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Dark Vertical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277930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Medium Vertical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995815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ight Vertical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223182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White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92097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Light Vertic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530792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Dark Horizontal Content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a:xfrm>
            <a:off x="4722876" y="655846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04" y="5861050"/>
            <a:ext cx="612894" cy="612473"/>
          </a:xfrm>
          <a:prstGeom prst="rect">
            <a:avLst/>
          </a:prstGeom>
        </p:spPr>
      </p:pic>
    </p:spTree>
    <p:extLst>
      <p:ext uri="{BB962C8B-B14F-4D97-AF65-F5344CB8AC3E}">
        <p14:creationId xmlns:p14="http://schemas.microsoft.com/office/powerpoint/2010/main" val="26916794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Medium Horizontal Content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a:xfrm>
            <a:off x="4722876"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47563" y="5868988"/>
            <a:ext cx="612894" cy="612473"/>
          </a:xfrm>
          <a:prstGeom prst="rect">
            <a:avLst/>
          </a:prstGeom>
        </p:spPr>
      </p:pic>
    </p:spTree>
    <p:extLst>
      <p:ext uri="{BB962C8B-B14F-4D97-AF65-F5344CB8AC3E}">
        <p14:creationId xmlns:p14="http://schemas.microsoft.com/office/powerpoint/2010/main" val="2132845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Light Horizontal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7" name="Slide Number Placeholder 6"/>
          <p:cNvSpPr>
            <a:spLocks noGrp="1"/>
          </p:cNvSpPr>
          <p:nvPr>
            <p:ph type="sldNum" sz="quarter" idx="12"/>
          </p:nvPr>
        </p:nvSpPr>
        <p:spPr>
          <a:xfrm>
            <a:off x="4722876" y="6534745"/>
            <a:ext cx="2743200" cy="365125"/>
          </a:xfrm>
        </p:spPr>
        <p:txBody>
          <a:bodyPr/>
          <a:lstStyle/>
          <a:p>
            <a:fld id="{00D2943B-758A-4CF1-980F-AA1B50EABEDC}"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04" y="5844174"/>
            <a:ext cx="612894" cy="612473"/>
          </a:xfrm>
          <a:prstGeom prst="rect">
            <a:avLst/>
          </a:prstGeom>
        </p:spPr>
      </p:pic>
    </p:spTree>
    <p:extLst>
      <p:ext uri="{BB962C8B-B14F-4D97-AF65-F5344CB8AC3E}">
        <p14:creationId xmlns:p14="http://schemas.microsoft.com/office/powerpoint/2010/main" val="38540082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Dark Vertical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1338101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Medium Vertical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9566288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Light Vertical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675140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White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088147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Dark Horiztonal 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462"/>
            <a:ext cx="12188952" cy="362984"/>
          </a:xfrm>
          <a:prstGeom prst="rect">
            <a:avLst/>
          </a:prstGeom>
        </p:spPr>
      </p:pic>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a:xfrm>
            <a:off x="4722876" y="6550524"/>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8312" y="5861050"/>
            <a:ext cx="612894" cy="612473"/>
          </a:xfrm>
          <a:prstGeom prst="rect">
            <a:avLst/>
          </a:prstGeom>
        </p:spPr>
      </p:pic>
    </p:spTree>
    <p:extLst>
      <p:ext uri="{BB962C8B-B14F-4D97-AF65-F5344CB8AC3E}">
        <p14:creationId xmlns:p14="http://schemas.microsoft.com/office/powerpoint/2010/main" val="24543052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Medium Horizont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7" name="Slide Number Placeholder 6"/>
          <p:cNvSpPr>
            <a:spLocks noGrp="1"/>
          </p:cNvSpPr>
          <p:nvPr>
            <p:ph type="sldNum" sz="quarter" idx="12"/>
          </p:nvPr>
        </p:nvSpPr>
        <p:spPr>
          <a:xfrm>
            <a:off x="4722876" y="6548775"/>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5868988"/>
            <a:ext cx="612894" cy="612473"/>
          </a:xfrm>
          <a:prstGeom prst="rect">
            <a:avLst/>
          </a:prstGeom>
        </p:spPr>
      </p:pic>
    </p:spTree>
    <p:extLst>
      <p:ext uri="{BB962C8B-B14F-4D97-AF65-F5344CB8AC3E}">
        <p14:creationId xmlns:p14="http://schemas.microsoft.com/office/powerpoint/2010/main" val="3181966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Light Horizont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7" name="Slide Number Placeholder 6"/>
          <p:cNvSpPr>
            <a:spLocks noGrp="1"/>
          </p:cNvSpPr>
          <p:nvPr>
            <p:ph type="sldNum" sz="quarter" idx="12"/>
          </p:nvPr>
        </p:nvSpPr>
        <p:spPr>
          <a:xfrm>
            <a:off x="4722876" y="6498517"/>
            <a:ext cx="2743200" cy="365125"/>
          </a:xfrm>
        </p:spPr>
        <p:txBody>
          <a:bodyPr/>
          <a:lstStyle/>
          <a:p>
            <a:fld id="{00D2943B-758A-4CF1-980F-AA1B50EABEDC}"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04" y="5852889"/>
            <a:ext cx="612894" cy="612473"/>
          </a:xfrm>
          <a:prstGeom prst="rect">
            <a:avLst/>
          </a:prstGeom>
        </p:spPr>
      </p:pic>
    </p:spTree>
    <p:extLst>
      <p:ext uri="{BB962C8B-B14F-4D97-AF65-F5344CB8AC3E}">
        <p14:creationId xmlns:p14="http://schemas.microsoft.com/office/powerpoint/2010/main" val="1529142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Whit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a:xfrm>
            <a:off x="4724400" y="6342168"/>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017189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Dark Vertic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14098333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Medium Vertic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7534427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Light Vertic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2848482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ustom layout 9">
    <p:bg>
      <p:bgPr>
        <a:solidFill>
          <a:srgbClr val="FFFFFF"/>
        </a:solidFill>
        <a:effectLst/>
      </p:bgPr>
    </p:bg>
    <p:spTree>
      <p:nvGrpSpPr>
        <p:cNvPr id="1" name="Shape 101"/>
        <p:cNvGrpSpPr/>
        <p:nvPr/>
      </p:nvGrpSpPr>
      <p:grpSpPr>
        <a:xfrm>
          <a:off x="0" y="0"/>
          <a:ext cx="0" cy="0"/>
          <a:chOff x="0" y="0"/>
          <a:chExt cx="0" cy="0"/>
        </a:xfrm>
      </p:grpSpPr>
      <p:sp>
        <p:nvSpPr>
          <p:cNvPr id="102" name="Shape 102"/>
          <p:cNvSpPr/>
          <p:nvPr/>
        </p:nvSpPr>
        <p:spPr>
          <a:xfrm>
            <a:off x="0" y="0"/>
            <a:ext cx="12192000" cy="6858000"/>
          </a:xfrm>
          <a:prstGeom prst="rect">
            <a:avLst/>
          </a:prstGeom>
          <a:solidFill>
            <a:srgbClr val="000000"/>
          </a:solidFill>
          <a:ln>
            <a:noFill/>
          </a:ln>
        </p:spPr>
        <p:txBody>
          <a:bodyPr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Shape 103"/>
          <p:cNvSpPr txBox="1">
            <a:spLocks noGrp="1"/>
          </p:cNvSpPr>
          <p:nvPr>
            <p:ph type="sldNum" idx="12"/>
          </p:nvPr>
        </p:nvSpPr>
        <p:spPr>
          <a:xfrm>
            <a:off x="11296611" y="6217623"/>
            <a:ext cx="731600" cy="524800"/>
          </a:xfrm>
          <a:prstGeom prst="rect">
            <a:avLst/>
          </a:prstGeom>
          <a:noFill/>
        </p:spPr>
        <p:txBody>
          <a:bodyPr wrap="square" lIns="91425" tIns="91425" rIns="91425" bIns="91425" anchor="ctr" anchorCtr="0">
            <a:noAutofit/>
          </a:bodyPr>
          <a:lstStyle/>
          <a:p>
            <a:pPr algn="r" defTabSz="1219170"/>
            <a:fld id="{00000000-1234-1234-1234-123412341234}" type="slidenum">
              <a:rPr lang="en" sz="1333" kern="0" smtClean="0">
                <a:solidFill>
                  <a:srgbClr val="FFFFFF"/>
                </a:solidFill>
                <a:cs typeface="Arial"/>
                <a:sym typeface="Arial"/>
              </a:rPr>
              <a:pPr algn="r" defTabSz="1219170"/>
              <a:t>‹#›</a:t>
            </a:fld>
            <a:endParaRPr lang="en" sz="1333" kern="0">
              <a:solidFill>
                <a:srgbClr val="FFFFFF"/>
              </a:solidFill>
              <a:cs typeface="Arial"/>
              <a:sym typeface="Arial"/>
            </a:endParaRPr>
          </a:p>
        </p:txBody>
      </p:sp>
    </p:spTree>
    <p:extLst>
      <p:ext uri="{BB962C8B-B14F-4D97-AF65-F5344CB8AC3E}">
        <p14:creationId xmlns:p14="http://schemas.microsoft.com/office/powerpoint/2010/main" val="1745572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415600" y="5640967"/>
            <a:ext cx="7998400" cy="798400"/>
          </a:xfrm>
          <a:prstGeom prst="rect">
            <a:avLst/>
          </a:prstGeom>
        </p:spPr>
        <p:txBody>
          <a:bodyPr wrap="square" lIns="91425" tIns="91425" rIns="91425" bIns="91425" anchor="ctr" anchorCtr="0"/>
          <a:lstStyle>
            <a:lvl1pPr lvl="0">
              <a:lnSpc>
                <a:spcPct val="100000"/>
              </a:lnSpc>
              <a:spcBef>
                <a:spcPts val="0"/>
              </a:spcBef>
              <a:spcAft>
                <a:spcPts val="0"/>
              </a:spcAft>
              <a:buSzPct val="100000"/>
              <a:buFont typeface="PT Sans Narrow"/>
              <a:buNone/>
              <a:defRPr sz="32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pPr defTabSz="1219170"/>
            <a:fld id="{00000000-1234-1234-1234-123412341234}" type="slidenum">
              <a:rPr lang="en" sz="1867" kern="0" smtClean="0">
                <a:solidFill>
                  <a:srgbClr val="000000"/>
                </a:solidFill>
                <a:cs typeface="Arial"/>
                <a:sym typeface="Arial"/>
              </a:rPr>
              <a:pPr defTabSz="1219170"/>
              <a:t>‹#›</a:t>
            </a:fld>
            <a:endParaRPr lang="en" sz="1867" kern="0">
              <a:solidFill>
                <a:srgbClr val="000000"/>
              </a:solidFill>
              <a:cs typeface="Arial"/>
              <a:sym typeface="Arial"/>
            </a:endParaRPr>
          </a:p>
        </p:txBody>
      </p:sp>
    </p:spTree>
    <p:extLst>
      <p:ext uri="{BB962C8B-B14F-4D97-AF65-F5344CB8AC3E}">
        <p14:creationId xmlns:p14="http://schemas.microsoft.com/office/powerpoint/2010/main" val="262410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Light Header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Content Placeholder 2"/>
          <p:cNvSpPr>
            <a:spLocks noGrp="1"/>
          </p:cNvSpPr>
          <p:nvPr>
            <p:ph idx="1" hasCustomPrompt="1"/>
          </p:nvPr>
        </p:nvSpPr>
        <p:spPr>
          <a:xfrm>
            <a:off x="838200" y="2000820"/>
            <a:ext cx="10515600" cy="4351338"/>
          </a:xfrm>
        </p:spPr>
        <p:txBody>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12"/>
          </p:nvPr>
        </p:nvSpPr>
        <p:spPr>
          <a:xfrm>
            <a:off x="4724400" y="6361634"/>
            <a:ext cx="2743200" cy="365125"/>
          </a:xfrm>
        </p:spPr>
        <p:txBody>
          <a:bodyPr/>
          <a:lstStyle/>
          <a:p>
            <a:fld id="{00D2943B-758A-4CF1-980F-AA1B50EABEDC}" type="slidenum">
              <a:rPr lang="en-US" smtClean="0"/>
              <a:t>‹#›</a:t>
            </a:fld>
            <a:endParaRPr lang="en-US"/>
          </a:p>
        </p:txBody>
      </p:sp>
      <p:pic>
        <p:nvPicPr>
          <p:cNvPr id="5"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01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7937" y="6155053"/>
            <a:ext cx="612894" cy="612473"/>
          </a:xfrm>
          <a:prstGeom prst="rect">
            <a:avLst/>
          </a:prstGeom>
        </p:spPr>
      </p:pic>
    </p:spTree>
    <p:extLst>
      <p:ext uri="{BB962C8B-B14F-4D97-AF65-F5344CB8AC3E}">
        <p14:creationId xmlns:p14="http://schemas.microsoft.com/office/powerpoint/2010/main" val="3812272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solidFill>
                  <a:srgbClr val="153959"/>
                </a:solidFill>
              </a:rPr>
              <a:t>Testing 1| </a:t>
            </a:r>
            <a:r>
              <a:rPr lang="en-US" dirty="0">
                <a:solidFill>
                  <a:srgbClr val="1F517F"/>
                </a:solidFill>
              </a:rPr>
              <a:t>Testing 1|</a:t>
            </a:r>
            <a:r>
              <a:rPr lang="en-US" dirty="0">
                <a:solidFill>
                  <a:srgbClr val="4B708A"/>
                </a:solidFill>
              </a:rPr>
              <a:t>Testing 1|  </a:t>
            </a:r>
            <a:r>
              <a:rPr lang="en-US" dirty="0">
                <a:solidFill>
                  <a:srgbClr val="0D95AD"/>
                </a:solidFill>
              </a:rPr>
              <a:t>Testing 1| </a:t>
            </a:r>
            <a:r>
              <a:rPr lang="en-US" dirty="0">
                <a:solidFill>
                  <a:schemeClr val="accent2"/>
                </a:solidFill>
              </a:rPr>
              <a:t>Testing 1| </a:t>
            </a:r>
            <a:r>
              <a:rPr lang="en-US" dirty="0">
                <a:solidFill>
                  <a:srgbClr val="A4DBE2"/>
                </a:solidFill>
              </a:rPr>
              <a:t>Testing 1 |</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1"/>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2"/>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3"/>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a:p>
            <a:pPr lvl="4"/>
            <a:r>
              <a:rPr lang="en-US" dirty="0">
                <a:solidFill>
                  <a:srgbClr val="153959"/>
                </a:solidFill>
              </a:rPr>
              <a:t>Testing 1 | </a:t>
            </a:r>
            <a:r>
              <a:rPr lang="en-US" dirty="0">
                <a:solidFill>
                  <a:srgbClr val="1F517F"/>
                </a:solidFill>
              </a:rPr>
              <a:t>Testing 1 |</a:t>
            </a:r>
            <a:r>
              <a:rPr lang="en-US" dirty="0">
                <a:solidFill>
                  <a:srgbClr val="4B708A"/>
                </a:solidFill>
              </a:rPr>
              <a:t>Testing 1</a:t>
            </a:r>
            <a:r>
              <a:rPr lang="en-US" dirty="0"/>
              <a:t> </a:t>
            </a:r>
            <a:r>
              <a:rPr lang="en-US" dirty="0">
                <a:solidFill>
                  <a:srgbClr val="4B708A"/>
                </a:solidFill>
              </a:rPr>
              <a:t>|</a:t>
            </a:r>
            <a:r>
              <a:rPr lang="en-US" dirty="0">
                <a:solidFill>
                  <a:srgbClr val="0D95AD"/>
                </a:solidFill>
              </a:rPr>
              <a:t>Testing 1 |</a:t>
            </a:r>
            <a:r>
              <a:rPr lang="en-US" dirty="0">
                <a:solidFill>
                  <a:schemeClr val="accent2"/>
                </a:solidFill>
              </a:rPr>
              <a:t>Testing 1 |</a:t>
            </a:r>
            <a:endParaRPr lang="en-US" dirty="0"/>
          </a:p>
        </p:txBody>
      </p:sp>
      <p:sp>
        <p:nvSpPr>
          <p:cNvPr id="6" name="Slide Number Placeholder 5"/>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3706487917"/>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86" r:id="rId3"/>
    <p:sldLayoutId id="2147483685" r:id="rId4"/>
    <p:sldLayoutId id="2147483676" r:id="rId5"/>
    <p:sldLayoutId id="2147483666" r:id="rId6"/>
    <p:sldLayoutId id="2147483658" r:id="rId7"/>
    <p:sldLayoutId id="2147483713" r:id="rId8"/>
    <p:sldLayoutId id="2147483712" r:id="rId9"/>
    <p:sldLayoutId id="2147483714" r:id="rId10"/>
    <p:sldLayoutId id="2147483715" r:id="rId11"/>
    <p:sldLayoutId id="2147483690" r:id="rId12"/>
    <p:sldLayoutId id="2147483689" r:id="rId13"/>
    <p:sldLayoutId id="2147483688" r:id="rId14"/>
    <p:sldLayoutId id="2147483677" r:id="rId15"/>
    <p:sldLayoutId id="2147483667" r:id="rId16"/>
    <p:sldLayoutId id="2147483659" r:id="rId17"/>
    <p:sldLayoutId id="2147483651" r:id="rId18"/>
    <p:sldLayoutId id="2147483720" r:id="rId19"/>
    <p:sldLayoutId id="2147483718" r:id="rId20"/>
    <p:sldLayoutId id="2147483717" r:id="rId21"/>
    <p:sldLayoutId id="2147483693" r:id="rId22"/>
    <p:sldLayoutId id="2147483692" r:id="rId23"/>
    <p:sldLayoutId id="2147483691" r:id="rId24"/>
    <p:sldLayoutId id="2147483678" r:id="rId25"/>
    <p:sldLayoutId id="2147483668" r:id="rId26"/>
    <p:sldLayoutId id="2147483660" r:id="rId27"/>
    <p:sldLayoutId id="2147483652" r:id="rId28"/>
    <p:sldLayoutId id="2147483719" r:id="rId29"/>
    <p:sldLayoutId id="2147483722" r:id="rId30"/>
    <p:sldLayoutId id="2147483721" r:id="rId31"/>
    <p:sldLayoutId id="2147483696" r:id="rId32"/>
    <p:sldLayoutId id="2147483695" r:id="rId33"/>
    <p:sldLayoutId id="2147483694" r:id="rId34"/>
    <p:sldLayoutId id="2147483679" r:id="rId35"/>
    <p:sldLayoutId id="2147483669" r:id="rId36"/>
    <p:sldLayoutId id="2147483661" r:id="rId37"/>
    <p:sldLayoutId id="2147483653" r:id="rId38"/>
    <p:sldLayoutId id="2147483723" r:id="rId39"/>
    <p:sldLayoutId id="2147483724" r:id="rId40"/>
    <p:sldLayoutId id="2147483725" r:id="rId41"/>
    <p:sldLayoutId id="2147483699" r:id="rId42"/>
    <p:sldLayoutId id="2147483698" r:id="rId43"/>
    <p:sldLayoutId id="2147483697" r:id="rId44"/>
    <p:sldLayoutId id="2147483680" r:id="rId45"/>
    <p:sldLayoutId id="2147483670" r:id="rId46"/>
    <p:sldLayoutId id="2147483662" r:id="rId47"/>
    <p:sldLayoutId id="2147483654" r:id="rId48"/>
    <p:sldLayoutId id="2147483726" r:id="rId49"/>
    <p:sldLayoutId id="2147483727" r:id="rId50"/>
    <p:sldLayoutId id="2147483728" r:id="rId51"/>
    <p:sldLayoutId id="2147483702" r:id="rId52"/>
    <p:sldLayoutId id="2147483701" r:id="rId53"/>
    <p:sldLayoutId id="2147483700" r:id="rId54"/>
    <p:sldLayoutId id="2147483681" r:id="rId55"/>
    <p:sldLayoutId id="2147483672" r:id="rId56"/>
    <p:sldLayoutId id="2147483671" r:id="rId57"/>
    <p:sldLayoutId id="2147483655" r:id="rId58"/>
    <p:sldLayoutId id="2147483729" r:id="rId59"/>
    <p:sldLayoutId id="2147483705" r:id="rId60"/>
    <p:sldLayoutId id="2147483730" r:id="rId61"/>
    <p:sldLayoutId id="2147483704" r:id="rId62"/>
    <p:sldLayoutId id="2147483731" r:id="rId63"/>
    <p:sldLayoutId id="2147483703" r:id="rId64"/>
    <p:sldLayoutId id="2147483732" r:id="rId65"/>
    <p:sldLayoutId id="2147483682" r:id="rId66"/>
    <p:sldLayoutId id="2147483673" r:id="rId67"/>
    <p:sldLayoutId id="2147483663" r:id="rId68"/>
    <p:sldLayoutId id="2147483656" r:id="rId69"/>
    <p:sldLayoutId id="2147483708" r:id="rId70"/>
    <p:sldLayoutId id="2147483707" r:id="rId71"/>
    <p:sldLayoutId id="2147483706" r:id="rId72"/>
    <p:sldLayoutId id="2147483683" r:id="rId73"/>
    <p:sldLayoutId id="2147483674" r:id="rId74"/>
    <p:sldLayoutId id="2147483664" r:id="rId75"/>
    <p:sldLayoutId id="2147483657" r:id="rId76"/>
    <p:sldLayoutId id="2147483711" r:id="rId77"/>
    <p:sldLayoutId id="2147483710" r:id="rId78"/>
    <p:sldLayoutId id="2147483709" r:id="rId79"/>
    <p:sldLayoutId id="2147483684" r:id="rId80"/>
    <p:sldLayoutId id="2147483675" r:id="rId81"/>
    <p:sldLayoutId id="2147483665" r:id="rId82"/>
    <p:sldLayoutId id="2147483733" r:id="rId83"/>
    <p:sldLayoutId id="2147483734" r:id="rId8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3.xml"/><Relationship Id="rId1" Type="http://schemas.openxmlformats.org/officeDocument/2006/relationships/video" Target="https://www.youtube.com/embed/KgzLzbd-zT4" TargetMode="Externa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53.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hyperlink" Target="https://www.wanderlustworker.com/48-famous-failures-who-will-inspire-you-to-achieve/" TargetMode="External"/><Relationship Id="rId2" Type="http://schemas.openxmlformats.org/officeDocument/2006/relationships/hyperlink" Target="https://www.youtube.com/watch?v=KgzLzbd-zT4" TargetMode="External"/><Relationship Id="rId1" Type="http://schemas.openxmlformats.org/officeDocument/2006/relationships/slideLayout" Target="../slideLayouts/slideLayout53.xml"/><Relationship Id="rId4" Type="http://schemas.openxmlformats.org/officeDocument/2006/relationships/hyperlink" Target="https://www.forbes.com/sites/natalierobehmed/2017/08/03/j-k-rowlings-net-worth-650-million-in-2017/#4812834f1f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video" Target="https://www.youtube.com/embed/UZb2NOHPA2A" TargetMode="Externa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rgbClr val="153959"/>
                </a:solidFill>
                <a:latin typeface="Cambria" panose="02040503050406030204" pitchFamily="18" charset="0"/>
              </a:rPr>
              <a:t>Why Failure Matters</a:t>
            </a:r>
            <a:endParaRPr lang="en-US" dirty="0">
              <a:latin typeface="Cambria" panose="02040503050406030204" pitchFamily="18" charset="0"/>
            </a:endParaRPr>
          </a:p>
        </p:txBody>
      </p:sp>
      <p:sp>
        <p:nvSpPr>
          <p:cNvPr id="3" name="Subtitle 2"/>
          <p:cNvSpPr>
            <a:spLocks noGrp="1"/>
          </p:cNvSpPr>
          <p:nvPr>
            <p:ph type="subTitle" idx="1"/>
          </p:nvPr>
        </p:nvSpPr>
        <p:spPr/>
        <p:txBody>
          <a:bodyPr/>
          <a:lstStyle/>
          <a:p>
            <a:r>
              <a:rPr lang="en-US" dirty="0">
                <a:solidFill>
                  <a:srgbClr val="153959"/>
                </a:solidFill>
              </a:rPr>
              <a:t>Building Capacity to Reach Your Goals</a:t>
            </a:r>
            <a:endParaRPr lang="en-US" dirty="0"/>
          </a:p>
          <a:p>
            <a:endParaRPr lang="en-US" dirty="0"/>
          </a:p>
        </p:txBody>
      </p:sp>
      <p:cxnSp>
        <p:nvCxnSpPr>
          <p:cNvPr id="4" name="Straight Connector 3"/>
          <p:cNvCxnSpPr/>
          <p:nvPr/>
        </p:nvCxnSpPr>
        <p:spPr>
          <a:xfrm>
            <a:off x="2241170" y="3509963"/>
            <a:ext cx="776901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ubtitle 2"/>
          <p:cNvSpPr txBox="1">
            <a:spLocks/>
          </p:cNvSpPr>
          <p:nvPr/>
        </p:nvSpPr>
        <p:spPr>
          <a:xfrm>
            <a:off x="1553679" y="5069682"/>
            <a:ext cx="9144000" cy="1655762"/>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1"/>
                </a:solidFill>
              </a:rPr>
              <a:t>Illinois Human Performance Project</a:t>
            </a:r>
          </a:p>
        </p:txBody>
      </p:sp>
    </p:spTree>
    <p:extLst>
      <p:ext uri="{BB962C8B-B14F-4D97-AF65-F5344CB8AC3E}">
        <p14:creationId xmlns:p14="http://schemas.microsoft.com/office/powerpoint/2010/main" val="3021719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732" t="7015" b="7327"/>
          <a:stretch/>
        </p:blipFill>
        <p:spPr>
          <a:xfrm>
            <a:off x="0" y="0"/>
            <a:ext cx="11085166" cy="6858000"/>
          </a:xfrm>
          <a:prstGeom prst="rect">
            <a:avLst/>
          </a:prstGeom>
        </p:spPr>
      </p:pic>
      <p:sp>
        <p:nvSpPr>
          <p:cNvPr id="3" name="Rectangle 2"/>
          <p:cNvSpPr/>
          <p:nvPr/>
        </p:nvSpPr>
        <p:spPr>
          <a:xfrm>
            <a:off x="565678" y="705403"/>
            <a:ext cx="6491234" cy="3237948"/>
          </a:xfrm>
          <a:prstGeom prst="rect">
            <a:avLst/>
          </a:prstGeom>
          <a:solidFill>
            <a:srgbClr val="4B7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sp>
        <p:nvSpPr>
          <p:cNvPr id="4" name="TextBox 3"/>
          <p:cNvSpPr txBox="1"/>
          <p:nvPr/>
        </p:nvSpPr>
        <p:spPr>
          <a:xfrm>
            <a:off x="860051" y="867404"/>
            <a:ext cx="5902489" cy="2923877"/>
          </a:xfrm>
          <a:prstGeom prst="rect">
            <a:avLst/>
          </a:prstGeom>
          <a:noFill/>
        </p:spPr>
        <p:txBody>
          <a:bodyPr wrap="square" rtlCol="0">
            <a:spAutoFit/>
          </a:bodyPr>
          <a:lstStyle/>
          <a:p>
            <a:r>
              <a:rPr lang="en-US" sz="3200" spc="-150" dirty="0">
                <a:solidFill>
                  <a:schemeClr val="bg1"/>
                </a:solidFill>
              </a:rPr>
              <a:t>Failure taught me things about myself that I could have learned no other way. I discovered that I had a strong will, and more discipline than I had suspected.</a:t>
            </a:r>
          </a:p>
          <a:p>
            <a:endParaRPr lang="en-US" sz="2800" dirty="0">
              <a:solidFill>
                <a:schemeClr val="bg1"/>
              </a:solidFill>
            </a:endParaRPr>
          </a:p>
          <a:p>
            <a:pPr algn="r"/>
            <a:r>
              <a:rPr lang="en-US" sz="2800" dirty="0">
                <a:solidFill>
                  <a:schemeClr val="bg1"/>
                </a:solidFill>
              </a:rPr>
              <a:t>- J.K. Rowling</a:t>
            </a:r>
          </a:p>
        </p:txBody>
      </p:sp>
    </p:spTree>
    <p:extLst>
      <p:ext uri="{BB962C8B-B14F-4D97-AF65-F5344CB8AC3E}">
        <p14:creationId xmlns:p14="http://schemas.microsoft.com/office/powerpoint/2010/main" val="67575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 y="-25400"/>
            <a:ext cx="10340340" cy="6893560"/>
          </a:xfrm>
          <a:prstGeom prst="rect">
            <a:avLst/>
          </a:prstGeom>
        </p:spPr>
      </p:pic>
    </p:spTree>
    <p:extLst>
      <p:ext uri="{BB962C8B-B14F-4D97-AF65-F5344CB8AC3E}">
        <p14:creationId xmlns:p14="http://schemas.microsoft.com/office/powerpoint/2010/main" val="109410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3948275" y="695739"/>
            <a:ext cx="4843193" cy="1212422"/>
          </a:xfrm>
        </p:spPr>
        <p:txBody>
          <a:bodyPr anchor="ctr">
            <a:normAutofit/>
          </a:bodyPr>
          <a:lstStyle/>
          <a:p>
            <a:r>
              <a:rPr lang="en-US" sz="8000" dirty="0"/>
              <a:t>Resilience</a:t>
            </a:r>
          </a:p>
        </p:txBody>
      </p:sp>
      <p:sp>
        <p:nvSpPr>
          <p:cNvPr id="5" name="Text Placeholder 2"/>
          <p:cNvSpPr>
            <a:spLocks noGrp="1"/>
          </p:cNvSpPr>
          <p:nvPr>
            <p:ph type="subTitle" idx="1"/>
          </p:nvPr>
        </p:nvSpPr>
        <p:spPr>
          <a:xfrm>
            <a:off x="992802" y="2495682"/>
            <a:ext cx="10754138" cy="1321133"/>
          </a:xfrm>
        </p:spPr>
        <p:txBody>
          <a:bodyPr>
            <a:normAutofit/>
          </a:bodyPr>
          <a:lstStyle/>
          <a:p>
            <a:pPr lvl="0"/>
            <a:r>
              <a:rPr lang="en" sz="4000" kern="0" dirty="0">
                <a:solidFill>
                  <a:schemeClr val="accent3"/>
                </a:solidFill>
                <a:latin typeface="Calibri Light" panose="020F0302020204030204" pitchFamily="34" charset="0"/>
                <a:ea typeface="Roboto"/>
                <a:cs typeface="Calibri Light" panose="020F0302020204030204" pitchFamily="34" charset="0"/>
                <a:sym typeface="Roboto"/>
              </a:rPr>
              <a:t>The ability to stay motivated, optimistic, and determined even in the face of tough challenge. </a:t>
            </a:r>
          </a:p>
        </p:txBody>
      </p:sp>
      <p:sp>
        <p:nvSpPr>
          <p:cNvPr id="6" name="Rectangle 5"/>
          <p:cNvSpPr/>
          <p:nvPr/>
        </p:nvSpPr>
        <p:spPr>
          <a:xfrm>
            <a:off x="5983356" y="4404336"/>
            <a:ext cx="5378598"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i="1" dirty="0">
                <a:ln/>
                <a:solidFill>
                  <a:schemeClr val="accent3"/>
                </a:solidFill>
                <a:latin typeface="Tw Cen MT Condensed Extra Bold" panose="020B0803020202020204" pitchFamily="34" charset="0"/>
              </a:rPr>
              <a:t>BOUNCE BACK!</a:t>
            </a:r>
          </a:p>
        </p:txBody>
      </p:sp>
      <p:cxnSp>
        <p:nvCxnSpPr>
          <p:cNvPr id="7" name="Straight Connector 6"/>
          <p:cNvCxnSpPr/>
          <p:nvPr/>
        </p:nvCxnSpPr>
        <p:spPr>
          <a:xfrm>
            <a:off x="2104875" y="1908162"/>
            <a:ext cx="852999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9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81977" cy="1325563"/>
          </a:xfrm>
        </p:spPr>
        <p:txBody>
          <a:bodyPr/>
          <a:lstStyle/>
          <a:p>
            <a:r>
              <a:rPr lang="en-US" dirty="0"/>
              <a:t>Four Types of Resilience</a:t>
            </a:r>
          </a:p>
        </p:txBody>
      </p:sp>
      <p:sp>
        <p:nvSpPr>
          <p:cNvPr id="3" name="Title 1"/>
          <p:cNvSpPr txBox="1">
            <a:spLocks/>
          </p:cNvSpPr>
          <p:nvPr/>
        </p:nvSpPr>
        <p:spPr>
          <a:xfrm>
            <a:off x="828575" y="3620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4" name="Content Placeholder 3"/>
          <p:cNvSpPr txBox="1">
            <a:spLocks/>
          </p:cNvSpPr>
          <p:nvPr/>
        </p:nvSpPr>
        <p:spPr>
          <a:xfrm>
            <a:off x="7076209" y="2712027"/>
            <a:ext cx="4577527" cy="3034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 four work together to build your capacity to overcome challenge.</a:t>
            </a:r>
          </a:p>
          <a:p>
            <a:pPr marL="0" indent="0">
              <a:buNone/>
            </a:pPr>
            <a:endParaRPr lang="en-US" dirty="0"/>
          </a:p>
          <a:p>
            <a:r>
              <a:rPr lang="en-US" dirty="0"/>
              <a:t>POWER UPS can help build resilience!</a:t>
            </a:r>
          </a:p>
          <a:p>
            <a:endParaRPr lang="en-US" dirty="0"/>
          </a:p>
        </p:txBody>
      </p:sp>
      <p:sp>
        <p:nvSpPr>
          <p:cNvPr id="5" name="Oval 4"/>
          <p:cNvSpPr/>
          <p:nvPr/>
        </p:nvSpPr>
        <p:spPr>
          <a:xfrm>
            <a:off x="2629508" y="2376539"/>
            <a:ext cx="1889794" cy="19085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Physical</a:t>
            </a:r>
          </a:p>
        </p:txBody>
      </p:sp>
      <p:sp>
        <p:nvSpPr>
          <p:cNvPr id="6" name="Oval 5"/>
          <p:cNvSpPr/>
          <p:nvPr/>
        </p:nvSpPr>
        <p:spPr>
          <a:xfrm>
            <a:off x="4019181" y="3202666"/>
            <a:ext cx="1889794" cy="190855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Mental</a:t>
            </a:r>
          </a:p>
        </p:txBody>
      </p:sp>
      <p:sp>
        <p:nvSpPr>
          <p:cNvPr id="7" name="Oval 6"/>
          <p:cNvSpPr/>
          <p:nvPr/>
        </p:nvSpPr>
        <p:spPr>
          <a:xfrm>
            <a:off x="2682291" y="4098967"/>
            <a:ext cx="1889794" cy="1908553"/>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Emotional</a:t>
            </a:r>
          </a:p>
        </p:txBody>
      </p:sp>
      <p:sp>
        <p:nvSpPr>
          <p:cNvPr id="8" name="Oval 7"/>
          <p:cNvSpPr/>
          <p:nvPr/>
        </p:nvSpPr>
        <p:spPr>
          <a:xfrm>
            <a:off x="1330161" y="3258657"/>
            <a:ext cx="1889794" cy="190855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a:t>
            </a:r>
          </a:p>
        </p:txBody>
      </p:sp>
    </p:spTree>
    <p:extLst>
      <p:ext uri="{BB962C8B-B14F-4D97-AF65-F5344CB8AC3E}">
        <p14:creationId xmlns:p14="http://schemas.microsoft.com/office/powerpoint/2010/main" val="70742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250"/>
          <p:cNvPicPr preferRelativeResize="0"/>
          <p:nvPr/>
        </p:nvPicPr>
        <p:blipFill rotWithShape="1">
          <a:blip r:embed="rId3">
            <a:alphaModFix/>
          </a:blip>
          <a:srcRect t="14999" b="10004"/>
          <a:stretch/>
        </p:blipFill>
        <p:spPr>
          <a:xfrm>
            <a:off x="1169012" y="464659"/>
            <a:ext cx="10213221" cy="5881550"/>
          </a:xfrm>
          <a:prstGeom prst="rect">
            <a:avLst/>
          </a:prstGeom>
          <a:noFill/>
          <a:ln>
            <a:noFill/>
          </a:ln>
        </p:spPr>
      </p:pic>
      <p:sp>
        <p:nvSpPr>
          <p:cNvPr id="2" name="Title 1"/>
          <p:cNvSpPr>
            <a:spLocks noGrp="1"/>
          </p:cNvSpPr>
          <p:nvPr>
            <p:ph type="title" idx="4294967295"/>
          </p:nvPr>
        </p:nvSpPr>
        <p:spPr>
          <a:xfrm>
            <a:off x="1512276" y="464659"/>
            <a:ext cx="10515600" cy="1325562"/>
          </a:xfrm>
        </p:spPr>
        <p:txBody>
          <a:bodyPr/>
          <a:lstStyle/>
          <a:p>
            <a:r>
              <a:rPr lang="en-US" dirty="0">
                <a:solidFill>
                  <a:schemeClr val="bg1"/>
                </a:solidFill>
              </a:rPr>
              <a:t>Activity One</a:t>
            </a:r>
          </a:p>
        </p:txBody>
      </p:sp>
    </p:spTree>
    <p:extLst>
      <p:ext uri="{BB962C8B-B14F-4D97-AF65-F5344CB8AC3E}">
        <p14:creationId xmlns:p14="http://schemas.microsoft.com/office/powerpoint/2010/main" val="229517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883120" y="1055506"/>
            <a:ext cx="4772967" cy="45719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Physical</a:t>
            </a:r>
          </a:p>
          <a:p>
            <a:pPr algn="ctr"/>
            <a:r>
              <a:rPr lang="en-US" sz="5400" dirty="0"/>
              <a:t>Resilience</a:t>
            </a:r>
          </a:p>
        </p:txBody>
      </p:sp>
      <p:sp>
        <p:nvSpPr>
          <p:cNvPr id="3" name="Shape 305"/>
          <p:cNvSpPr txBox="1"/>
          <p:nvPr/>
        </p:nvSpPr>
        <p:spPr>
          <a:xfrm>
            <a:off x="685087" y="756623"/>
            <a:ext cx="5053633" cy="903313"/>
          </a:xfrm>
          <a:prstGeom prst="rect">
            <a:avLst/>
          </a:prstGeom>
          <a:noFill/>
          <a:ln>
            <a:noFill/>
          </a:ln>
        </p:spPr>
        <p:txBody>
          <a:bodyPr wrap="square" lIns="121900" tIns="121900" rIns="121900" bIns="121900" anchor="t" anchorCtr="0">
            <a:noAutofit/>
          </a:bodyPr>
          <a:lstStyle/>
          <a:p>
            <a:pPr defTabSz="1219170"/>
            <a:r>
              <a:rPr lang="en" sz="3200" kern="0" dirty="0">
                <a:solidFill>
                  <a:schemeClr val="accent3"/>
                </a:solidFill>
                <a:ea typeface="PT Sans Narrow"/>
                <a:cs typeface="Calibri Light" panose="020F0302020204030204" pitchFamily="34" charset="0"/>
                <a:sym typeface="PT Sans Narrow"/>
              </a:rPr>
              <a:t>Stand up and walk 3 steps.</a:t>
            </a:r>
          </a:p>
        </p:txBody>
      </p:sp>
      <p:sp>
        <p:nvSpPr>
          <p:cNvPr id="4" name="Shape 307"/>
          <p:cNvSpPr txBox="1"/>
          <p:nvPr/>
        </p:nvSpPr>
        <p:spPr>
          <a:xfrm>
            <a:off x="685087" y="1724414"/>
            <a:ext cx="4807911" cy="1106000"/>
          </a:xfrm>
          <a:prstGeom prst="rect">
            <a:avLst/>
          </a:prstGeom>
          <a:noFill/>
          <a:ln>
            <a:noFill/>
          </a:ln>
        </p:spPr>
        <p:txBody>
          <a:bodyPr wrap="square" lIns="121900" tIns="121900" rIns="121900" bIns="121900" anchor="t" anchorCtr="0">
            <a:noAutofit/>
          </a:bodyPr>
          <a:lstStyle/>
          <a:p>
            <a:pPr defTabSz="1219170"/>
            <a:r>
              <a:rPr lang="en" sz="3200" kern="0" dirty="0">
                <a:solidFill>
                  <a:schemeClr val="accent3"/>
                </a:solidFill>
                <a:ea typeface="PT Sans Narrow"/>
                <a:cs typeface="Calibri Light" panose="020F0302020204030204" pitchFamily="34" charset="0"/>
                <a:sym typeface="PT Sans Narrow"/>
              </a:rPr>
              <a:t>Walk around your block.</a:t>
            </a:r>
          </a:p>
        </p:txBody>
      </p:sp>
      <p:sp>
        <p:nvSpPr>
          <p:cNvPr id="5" name="Shape 309"/>
          <p:cNvSpPr txBox="1"/>
          <p:nvPr/>
        </p:nvSpPr>
        <p:spPr>
          <a:xfrm>
            <a:off x="685087" y="3517182"/>
            <a:ext cx="5409435" cy="1106000"/>
          </a:xfrm>
          <a:prstGeom prst="rect">
            <a:avLst/>
          </a:prstGeom>
          <a:noFill/>
          <a:ln>
            <a:noFill/>
          </a:ln>
        </p:spPr>
        <p:txBody>
          <a:bodyPr wrap="square" lIns="121900" tIns="121900" rIns="121900" bIns="121900" anchor="t" anchorCtr="0">
            <a:noAutofit/>
          </a:bodyPr>
          <a:lstStyle/>
          <a:p>
            <a:pPr defTabSz="1219170"/>
            <a:r>
              <a:rPr lang="en" sz="3200" kern="0" dirty="0">
                <a:solidFill>
                  <a:schemeClr val="accent3"/>
                </a:solidFill>
                <a:ea typeface="PT Sans Narrow"/>
                <a:cs typeface="Calibri Light" panose="020F0302020204030204" pitchFamily="34" charset="0"/>
                <a:sym typeface="PT Sans Narrow"/>
              </a:rPr>
              <a:t>Stay hydrated – drink water regularly throughout the day.</a:t>
            </a:r>
          </a:p>
        </p:txBody>
      </p:sp>
      <p:sp>
        <p:nvSpPr>
          <p:cNvPr id="6" name="Shape 308"/>
          <p:cNvSpPr txBox="1"/>
          <p:nvPr/>
        </p:nvSpPr>
        <p:spPr>
          <a:xfrm>
            <a:off x="685087" y="4983932"/>
            <a:ext cx="6147651" cy="1106000"/>
          </a:xfrm>
          <a:prstGeom prst="rect">
            <a:avLst/>
          </a:prstGeom>
          <a:noFill/>
          <a:ln>
            <a:noFill/>
          </a:ln>
        </p:spPr>
        <p:txBody>
          <a:bodyPr wrap="square" lIns="121900" tIns="121900" rIns="121900" bIns="121900" anchor="t" anchorCtr="0">
            <a:noAutofit/>
          </a:bodyPr>
          <a:lstStyle/>
          <a:p>
            <a:pP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Flex your limbs for 5 seconds each.</a:t>
            </a:r>
          </a:p>
        </p:txBody>
      </p:sp>
      <p:sp>
        <p:nvSpPr>
          <p:cNvPr id="7" name="TextBox 6"/>
          <p:cNvSpPr txBox="1"/>
          <p:nvPr/>
        </p:nvSpPr>
        <p:spPr>
          <a:xfrm>
            <a:off x="685087" y="2723481"/>
            <a:ext cx="3891775" cy="584775"/>
          </a:xfrm>
          <a:prstGeom prst="rect">
            <a:avLst/>
          </a:prstGeom>
          <a:noFill/>
        </p:spPr>
        <p:txBody>
          <a:bodyPr wrap="square" rtlCol="0">
            <a:spAutoFit/>
          </a:bodyPr>
          <a:lstStyle/>
          <a:p>
            <a:r>
              <a:rPr lang="en" sz="3200" i="1" kern="0" dirty="0">
                <a:solidFill>
                  <a:schemeClr val="accent3"/>
                </a:solidFill>
                <a:cs typeface="Calibri Light" panose="020F0302020204030204" pitchFamily="34" charset="0"/>
                <a:sym typeface="PT Sans Narrow"/>
              </a:rPr>
              <a:t>What else?</a:t>
            </a:r>
            <a:endParaRPr lang="en-US" i="1" dirty="0">
              <a:solidFill>
                <a:schemeClr val="accent3"/>
              </a:solidFill>
            </a:endParaRPr>
          </a:p>
        </p:txBody>
      </p:sp>
    </p:spTree>
    <p:extLst>
      <p:ext uri="{BB962C8B-B14F-4D97-AF65-F5344CB8AC3E}">
        <p14:creationId xmlns:p14="http://schemas.microsoft.com/office/powerpoint/2010/main" val="35708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Two</a:t>
            </a:r>
          </a:p>
        </p:txBody>
      </p:sp>
      <p:sp>
        <p:nvSpPr>
          <p:cNvPr id="3" name="Text Placeholder 2"/>
          <p:cNvSpPr>
            <a:spLocks noGrp="1"/>
          </p:cNvSpPr>
          <p:nvPr>
            <p:ph type="body" idx="1"/>
          </p:nvPr>
        </p:nvSpPr>
        <p:spPr>
          <a:xfrm>
            <a:off x="1080948" y="1935561"/>
            <a:ext cx="5157787" cy="435850"/>
          </a:xfrm>
        </p:spPr>
        <p:txBody>
          <a:bodyPr/>
          <a:lstStyle/>
          <a:p>
            <a:pPr algn="ctr"/>
            <a:r>
              <a:rPr lang="en-US" dirty="0"/>
              <a:t>A</a:t>
            </a:r>
          </a:p>
        </p:txBody>
      </p:sp>
      <p:sp>
        <p:nvSpPr>
          <p:cNvPr id="4" name="Content Placeholder 3"/>
          <p:cNvSpPr>
            <a:spLocks noGrp="1"/>
          </p:cNvSpPr>
          <p:nvPr>
            <p:ph sz="half" idx="2"/>
          </p:nvPr>
        </p:nvSpPr>
        <p:spPr>
          <a:xfrm>
            <a:off x="1080948" y="2451798"/>
            <a:ext cx="5157787" cy="4602145"/>
          </a:xfrm>
        </p:spPr>
        <p:txBody>
          <a:bodyPr>
            <a:normAutofit fontScale="62500" lnSpcReduction="20000"/>
          </a:bodyPr>
          <a:lstStyle/>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ocean / breeze</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leaf / tree</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sweet / sour</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movie / actress</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gasoline / engine</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high school / college</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turkey / stuffing </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computer / chip</a:t>
            </a:r>
          </a:p>
          <a:p>
            <a:pPr marL="0" lvl="0" indent="0" algn="ctr">
              <a:lnSpc>
                <a:spcPct val="100000"/>
              </a:lnSpc>
              <a:spcBef>
                <a:spcPts val="0"/>
              </a:spcBef>
              <a:spcAft>
                <a:spcPts val="1600"/>
              </a:spcAft>
              <a:buClr>
                <a:srgbClr val="695D46"/>
              </a:buClr>
              <a:buSzPct val="100000"/>
              <a:buNone/>
              <a:defRPr/>
            </a:pPr>
            <a:r>
              <a:rPr lang="en" sz="3500" kern="0" dirty="0">
                <a:solidFill>
                  <a:srgbClr val="4B708A">
                    <a:lumMod val="50000"/>
                  </a:srgbClr>
                </a:solidFill>
                <a:ea typeface="Open Sans"/>
                <a:cs typeface="Open Sans"/>
                <a:sym typeface="Open Sans"/>
              </a:rPr>
              <a:t>chair / couch</a:t>
            </a:r>
          </a:p>
          <a:p>
            <a:endParaRPr lang="en-US" dirty="0"/>
          </a:p>
        </p:txBody>
      </p:sp>
      <p:sp>
        <p:nvSpPr>
          <p:cNvPr id="5" name="Text Placeholder 4"/>
          <p:cNvSpPr>
            <a:spLocks noGrp="1"/>
          </p:cNvSpPr>
          <p:nvPr>
            <p:ph type="body" sz="quarter" idx="3"/>
          </p:nvPr>
        </p:nvSpPr>
        <p:spPr>
          <a:xfrm>
            <a:off x="5810465" y="1935561"/>
            <a:ext cx="5183188" cy="435850"/>
          </a:xfrm>
        </p:spPr>
        <p:txBody>
          <a:bodyPr/>
          <a:lstStyle/>
          <a:p>
            <a:pPr algn="ctr"/>
            <a:r>
              <a:rPr lang="en-US" dirty="0"/>
              <a:t>B</a:t>
            </a:r>
          </a:p>
        </p:txBody>
      </p:sp>
      <p:sp>
        <p:nvSpPr>
          <p:cNvPr id="6" name="Content Placeholder 5"/>
          <p:cNvSpPr>
            <a:spLocks noGrp="1"/>
          </p:cNvSpPr>
          <p:nvPr>
            <p:ph sz="half" idx="13"/>
          </p:nvPr>
        </p:nvSpPr>
        <p:spPr>
          <a:xfrm>
            <a:off x="5810465" y="2451798"/>
            <a:ext cx="5183188" cy="4511710"/>
          </a:xfrm>
        </p:spPr>
        <p:txBody>
          <a:bodyPr>
            <a:normAutofit fontScale="92500" lnSpcReduction="20000"/>
          </a:bodyPr>
          <a:lstStyle/>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bread / b_tter</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music / l_rics</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sh_e / sock</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phone / bo_k</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chi_s / salsa</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pen_il / paper</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river / b_at</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television / rad_o</a:t>
            </a:r>
          </a:p>
          <a:p>
            <a:pPr marL="0" lvl="0" indent="0" algn="ctr">
              <a:lnSpc>
                <a:spcPct val="100000"/>
              </a:lnSpc>
              <a:spcBef>
                <a:spcPts val="0"/>
              </a:spcBef>
              <a:spcAft>
                <a:spcPts val="1600"/>
              </a:spcAft>
              <a:buClr>
                <a:srgbClr val="695D46"/>
              </a:buClr>
              <a:buSzPct val="100000"/>
              <a:buNone/>
              <a:defRPr/>
            </a:pPr>
            <a:r>
              <a:rPr lang="en" sz="2400" kern="0" dirty="0">
                <a:solidFill>
                  <a:srgbClr val="4B708A">
                    <a:lumMod val="50000"/>
                  </a:srgbClr>
                </a:solidFill>
                <a:ea typeface="Open Sans"/>
                <a:cs typeface="Open Sans"/>
                <a:sym typeface="Open Sans"/>
              </a:rPr>
              <a:t>l_nch / dinner</a:t>
            </a:r>
          </a:p>
          <a:p>
            <a:endParaRPr lang="en-US" dirty="0"/>
          </a:p>
        </p:txBody>
      </p:sp>
      <p:cxnSp>
        <p:nvCxnSpPr>
          <p:cNvPr id="9" name="Straight Connector 8"/>
          <p:cNvCxnSpPr/>
          <p:nvPr/>
        </p:nvCxnSpPr>
        <p:spPr>
          <a:xfrm>
            <a:off x="3165231" y="2371411"/>
            <a:ext cx="103498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99684" y="2371411"/>
            <a:ext cx="10349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38365" y="1935561"/>
            <a:ext cx="8641582" cy="48470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2"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4" name="KgzLzbd-zT4"/>
          <p:cNvPicPr>
            <a:picLocks noRot="1" noChangeAspect="1"/>
          </p:cNvPicPr>
          <p:nvPr>
            <a:videoFile r:link="rId1"/>
          </p:nvPr>
        </p:nvPicPr>
        <p:blipFill>
          <a:blip r:embed="rId4"/>
          <a:stretch>
            <a:fillRect/>
          </a:stretch>
        </p:blipFill>
        <p:spPr>
          <a:xfrm>
            <a:off x="1066800" y="0"/>
            <a:ext cx="10153650" cy="6858000"/>
          </a:xfrm>
          <a:prstGeom prst="rect">
            <a:avLst/>
          </a:prstGeom>
        </p:spPr>
      </p:pic>
    </p:spTree>
    <p:extLst>
      <p:ext uri="{BB962C8B-B14F-4D97-AF65-F5344CB8AC3E}">
        <p14:creationId xmlns:p14="http://schemas.microsoft.com/office/powerpoint/2010/main" val="4033230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32"/>
          <p:cNvSpPr txBox="1"/>
          <p:nvPr/>
        </p:nvSpPr>
        <p:spPr>
          <a:xfrm>
            <a:off x="5717028" y="2919620"/>
            <a:ext cx="5618057" cy="778814"/>
          </a:xfrm>
          <a:prstGeom prst="rect">
            <a:avLst/>
          </a:prstGeom>
          <a:noFill/>
          <a:ln>
            <a:noFill/>
          </a:ln>
        </p:spPr>
        <p:txBody>
          <a:bodyPr wrap="square" lIns="121900" tIns="121900" rIns="121900" bIns="121900" anchor="t" anchorCtr="0">
            <a:noAutofit/>
          </a:bodyPr>
          <a:lstStyle/>
          <a:p>
            <a:pPr algn="r" defTabSz="1219170"/>
            <a:r>
              <a:rPr lang="en" sz="3200" i="1" kern="0" dirty="0">
                <a:solidFill>
                  <a:srgbClr val="006473"/>
                </a:solidFill>
                <a:latin typeface="Calibri Light" panose="020F0302020204030204" pitchFamily="34" charset="0"/>
                <a:ea typeface="PT Sans Narrow"/>
                <a:cs typeface="Calibri Light" panose="020F0302020204030204" pitchFamily="34" charset="0"/>
                <a:sym typeface="PT Sans Narrow"/>
              </a:rPr>
              <a:t>What else?</a:t>
            </a:r>
          </a:p>
        </p:txBody>
      </p:sp>
      <p:sp>
        <p:nvSpPr>
          <p:cNvPr id="2" name="Oval 1"/>
          <p:cNvSpPr/>
          <p:nvPr/>
        </p:nvSpPr>
        <p:spPr>
          <a:xfrm>
            <a:off x="592478" y="1058932"/>
            <a:ext cx="4773168" cy="457200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Mental</a:t>
            </a:r>
          </a:p>
          <a:p>
            <a:pPr algn="ctr"/>
            <a:r>
              <a:rPr lang="en-US" sz="5400" dirty="0"/>
              <a:t>Resilience</a:t>
            </a:r>
            <a:endParaRPr lang="en-US" dirty="0"/>
          </a:p>
        </p:txBody>
      </p:sp>
      <p:sp>
        <p:nvSpPr>
          <p:cNvPr id="3" name="Shape 331"/>
          <p:cNvSpPr txBox="1"/>
          <p:nvPr/>
        </p:nvSpPr>
        <p:spPr>
          <a:xfrm>
            <a:off x="4503704" y="5100127"/>
            <a:ext cx="6831381" cy="903937"/>
          </a:xfrm>
          <a:prstGeom prst="rect">
            <a:avLst/>
          </a:prstGeom>
          <a:noFill/>
          <a:ln>
            <a:noFill/>
          </a:ln>
        </p:spPr>
        <p:txBody>
          <a:bodyPr wrap="square" lIns="121900" tIns="121900" rIns="121900" bIns="121900" anchor="t" anchorCtr="0">
            <a:noAutofit/>
          </a:bodyPr>
          <a:lstStyle/>
          <a:p>
            <a:pPr algn="r" defTabSz="1219170"/>
            <a:r>
              <a:rPr lang="en" sz="3200" kern="0" dirty="0">
                <a:solidFill>
                  <a:srgbClr val="006473"/>
                </a:solidFill>
                <a:latin typeface="Calibri Light" panose="020F0302020204030204" pitchFamily="34" charset="0"/>
                <a:ea typeface="PT Sans Narrow"/>
                <a:cs typeface="Calibri Light" panose="020F0302020204030204" pitchFamily="34" charset="0"/>
                <a:sym typeface="PT Sans Narrow"/>
              </a:rPr>
              <a:t>Snap your fingers 50 times in a row. </a:t>
            </a:r>
          </a:p>
        </p:txBody>
      </p:sp>
      <p:sp>
        <p:nvSpPr>
          <p:cNvPr id="4" name="Shape 332"/>
          <p:cNvSpPr txBox="1"/>
          <p:nvPr/>
        </p:nvSpPr>
        <p:spPr>
          <a:xfrm>
            <a:off x="5015363" y="886053"/>
            <a:ext cx="6319722" cy="976517"/>
          </a:xfrm>
          <a:prstGeom prst="rect">
            <a:avLst/>
          </a:prstGeom>
          <a:noFill/>
          <a:ln>
            <a:noFill/>
          </a:ln>
        </p:spPr>
        <p:txBody>
          <a:bodyPr wrap="square" lIns="121900" tIns="121900" rIns="121900" bIns="121900" anchor="t" anchorCtr="0">
            <a:noAutofit/>
          </a:bodyPr>
          <a:lstStyle/>
          <a:p>
            <a:pPr algn="r" defTabSz="1219170"/>
            <a:r>
              <a:rPr lang="en" sz="3200" kern="0" dirty="0">
                <a:solidFill>
                  <a:srgbClr val="006473"/>
                </a:solidFill>
                <a:latin typeface="Calibri Light" panose="020F0302020204030204" pitchFamily="34" charset="0"/>
                <a:ea typeface="PT Sans Narrow"/>
                <a:cs typeface="Calibri Light" panose="020F0302020204030204" pitchFamily="34" charset="0"/>
                <a:sym typeface="PT Sans Narrow"/>
              </a:rPr>
              <a:t>Make your bed every morning.</a:t>
            </a:r>
          </a:p>
        </p:txBody>
      </p:sp>
      <p:sp>
        <p:nvSpPr>
          <p:cNvPr id="5" name="Shape 333"/>
          <p:cNvSpPr txBox="1"/>
          <p:nvPr/>
        </p:nvSpPr>
        <p:spPr>
          <a:xfrm>
            <a:off x="5015363" y="4011531"/>
            <a:ext cx="6319722" cy="980921"/>
          </a:xfrm>
          <a:prstGeom prst="rect">
            <a:avLst/>
          </a:prstGeom>
          <a:noFill/>
          <a:ln>
            <a:noFill/>
          </a:ln>
        </p:spPr>
        <p:txBody>
          <a:bodyPr wrap="square" lIns="121900" tIns="121900" rIns="121900" bIns="121900" anchor="t" anchorCtr="0">
            <a:noAutofit/>
          </a:bodyPr>
          <a:lstStyle/>
          <a:p>
            <a:pPr algn="r" defTabSz="1219170"/>
            <a:r>
              <a:rPr lang="en" sz="3200" kern="0" dirty="0">
                <a:solidFill>
                  <a:srgbClr val="006473"/>
                </a:solidFill>
                <a:latin typeface="Calibri Light" panose="020F0302020204030204" pitchFamily="34" charset="0"/>
                <a:ea typeface="PT Sans Narrow"/>
                <a:cs typeface="Calibri Light" panose="020F0302020204030204" pitchFamily="34" charset="0"/>
                <a:sym typeface="PT Sans Narrow"/>
              </a:rPr>
              <a:t>Count backwards from 100 by 7. </a:t>
            </a:r>
          </a:p>
        </p:txBody>
      </p:sp>
      <p:sp>
        <p:nvSpPr>
          <p:cNvPr id="6" name="Shape 334"/>
          <p:cNvSpPr txBox="1"/>
          <p:nvPr/>
        </p:nvSpPr>
        <p:spPr>
          <a:xfrm>
            <a:off x="5475623" y="1862570"/>
            <a:ext cx="5859462" cy="796400"/>
          </a:xfrm>
          <a:prstGeom prst="rect">
            <a:avLst/>
          </a:prstGeom>
          <a:noFill/>
          <a:ln>
            <a:noFill/>
          </a:ln>
        </p:spPr>
        <p:txBody>
          <a:bodyPr wrap="square" lIns="121900" tIns="121900" rIns="121900" bIns="121900" anchor="t" anchorCtr="0">
            <a:noAutofit/>
          </a:bodyPr>
          <a:lstStyle/>
          <a:p>
            <a:pPr algn="r" defTabSz="1219170"/>
            <a:r>
              <a:rPr lang="en" sz="3200" kern="0" dirty="0">
                <a:solidFill>
                  <a:srgbClr val="006473"/>
                </a:solidFill>
                <a:latin typeface="Calibri Light" panose="020F0302020204030204" pitchFamily="34" charset="0"/>
                <a:ea typeface="PT Sans Narrow"/>
                <a:cs typeface="Calibri Light" panose="020F0302020204030204" pitchFamily="34" charset="0"/>
                <a:sym typeface="PT Sans Narrow"/>
              </a:rPr>
              <a:t>Complete a puzzle.</a:t>
            </a:r>
          </a:p>
        </p:txBody>
      </p:sp>
    </p:spTree>
    <p:extLst>
      <p:ext uri="{BB962C8B-B14F-4D97-AF65-F5344CB8AC3E}">
        <p14:creationId xmlns:p14="http://schemas.microsoft.com/office/powerpoint/2010/main" val="21963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0325" y="3540402"/>
            <a:ext cx="3315956" cy="1293541"/>
          </a:xfrm>
          <a:prstGeom prst="rect">
            <a:avLst/>
          </a:prstGeom>
          <a:solidFill>
            <a:srgbClr val="FFFF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Activity Three</a:t>
            </a:r>
          </a:p>
        </p:txBody>
      </p:sp>
      <p:sp>
        <p:nvSpPr>
          <p:cNvPr id="4" name="TextBox 3"/>
          <p:cNvSpPr txBox="1"/>
          <p:nvPr/>
        </p:nvSpPr>
        <p:spPr>
          <a:xfrm>
            <a:off x="8380325" y="3597308"/>
            <a:ext cx="3315956" cy="1077218"/>
          </a:xfrm>
          <a:prstGeom prst="rect">
            <a:avLst/>
          </a:prstGeom>
          <a:noFill/>
        </p:spPr>
        <p:txBody>
          <a:bodyPr wrap="square" rtlCol="0">
            <a:spAutoFit/>
          </a:bodyPr>
          <a:lstStyle/>
          <a:p>
            <a:pPr algn="ctr"/>
            <a:r>
              <a:rPr lang="en-US" sz="3200" dirty="0"/>
              <a:t>What’s your favorite animal?</a:t>
            </a:r>
          </a:p>
        </p:txBody>
      </p:sp>
      <p:pic>
        <p:nvPicPr>
          <p:cNvPr id="2050" name="Picture 2" descr="https://lh4.googleusercontent.com/PW7gth3H4RKv9kw8acfcXZLUlRizwqQ8tptizTwgR3x09-j_UuUoD0UFkNdPSyevnjRkZXMIMO6K91PWFMwubWyvwJIqW6qmwbqOHLJ1tQYii1G30ZBDCAFfNi63-I4ZlxPuLmNyD5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94793"/>
            <a:ext cx="7031151" cy="439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03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Objectives</a:t>
            </a:r>
          </a:p>
        </p:txBody>
      </p:sp>
      <p:sp>
        <p:nvSpPr>
          <p:cNvPr id="3" name="Content Placeholder 2"/>
          <p:cNvSpPr txBox="1">
            <a:spLocks/>
          </p:cNvSpPr>
          <p:nvPr/>
        </p:nvSpPr>
        <p:spPr>
          <a:xfrm>
            <a:off x="838200" y="2506662"/>
            <a:ext cx="10515600" cy="3552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After this training participants will be able to </a:t>
            </a:r>
          </a:p>
          <a:p>
            <a:pPr lvl="1"/>
            <a:r>
              <a:rPr lang="en-US" sz="2800" dirty="0"/>
              <a:t>Define Resilience and talk about why it is important for achieving their goals. </a:t>
            </a:r>
          </a:p>
          <a:p>
            <a:pPr lvl="1"/>
            <a:r>
              <a:rPr lang="en-US" sz="2800" dirty="0"/>
              <a:t>List ways to build mental, physical, social, and emotional resilience. </a:t>
            </a:r>
          </a:p>
          <a:p>
            <a:pPr lvl="1"/>
            <a:r>
              <a:rPr lang="en-US" sz="2800" dirty="0"/>
              <a:t>Explain the value of failure and why it is an important part of the journey toward achieving a goal. </a:t>
            </a:r>
          </a:p>
        </p:txBody>
      </p:sp>
    </p:spTree>
    <p:extLst>
      <p:ext uri="{BB962C8B-B14F-4D97-AF65-F5344CB8AC3E}">
        <p14:creationId xmlns:p14="http://schemas.microsoft.com/office/powerpoint/2010/main" val="2605788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8" name="Oval 7"/>
          <p:cNvSpPr/>
          <p:nvPr/>
        </p:nvSpPr>
        <p:spPr>
          <a:xfrm>
            <a:off x="832323" y="156201"/>
            <a:ext cx="3096126" cy="34184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28449" y="156201"/>
            <a:ext cx="4395536" cy="31478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23985" y="156201"/>
            <a:ext cx="3096126" cy="31478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32322" y="3574663"/>
            <a:ext cx="3196641" cy="31478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09407" y="3574663"/>
            <a:ext cx="4560861" cy="31478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323985" y="3304049"/>
            <a:ext cx="3096126" cy="34184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149600" y="3170115"/>
            <a:ext cx="6146801" cy="578654"/>
          </a:xfrm>
          <a:prstGeom prst="roundRect">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944608" y="3208773"/>
            <a:ext cx="6582183" cy="461665"/>
          </a:xfrm>
          <a:prstGeom prst="rect">
            <a:avLst/>
          </a:prstGeom>
          <a:noFill/>
        </p:spPr>
        <p:txBody>
          <a:bodyPr wrap="square" rtlCol="0">
            <a:spAutoFit/>
          </a:bodyPr>
          <a:lstStyle/>
          <a:p>
            <a:pPr algn="ctr"/>
            <a:r>
              <a:rPr lang="en-US" sz="2400" dirty="0">
                <a:solidFill>
                  <a:schemeClr val="bg1"/>
                </a:solidFill>
                <a:latin typeface="Calibri Light" panose="020F0302020204030204" pitchFamily="34" charset="0"/>
                <a:cs typeface="Calibri Light" panose="020F0302020204030204" pitchFamily="34" charset="0"/>
              </a:rPr>
              <a:t>Search: “Baby ______ (insert favorite animal)” </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2076" y="6007520"/>
            <a:ext cx="685800" cy="685331"/>
          </a:xfrm>
          <a:prstGeom prst="rect">
            <a:avLst/>
          </a:prstGeom>
        </p:spPr>
      </p:pic>
      <p:pic>
        <p:nvPicPr>
          <p:cNvPr id="3074" name="Picture 2" descr="elephan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78" r="10266"/>
          <a:stretch/>
        </p:blipFill>
        <p:spPr bwMode="auto">
          <a:xfrm>
            <a:off x="4105072" y="3742551"/>
            <a:ext cx="4202350" cy="2846026"/>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Kitten 3.jpg"/>
          <p:cNvPicPr>
            <a:picLocks noChangeAspect="1" noChangeArrowheads="1"/>
          </p:cNvPicPr>
          <p:nvPr/>
        </p:nvPicPr>
        <p:blipFill rotWithShape="1">
          <a:blip r:embed="rId5">
            <a:extLst>
              <a:ext uri="{28A0092B-C50C-407E-A947-70E740481C1C}">
                <a14:useLocalDpi xmlns:a14="http://schemas.microsoft.com/office/drawing/2010/main" val="0"/>
              </a:ext>
            </a:extLst>
          </a:blip>
          <a:srcRect l="31855" t="545" r="6713" b="978"/>
          <a:stretch/>
        </p:blipFill>
        <p:spPr bwMode="auto">
          <a:xfrm>
            <a:off x="8443609" y="3506821"/>
            <a:ext cx="2821022" cy="3012917"/>
          </a:xfrm>
          <a:prstGeom prst="ellipse">
            <a:avLst/>
          </a:prstGeom>
          <a:noFill/>
          <a:extLst>
            <a:ext uri="{909E8E84-426E-40DD-AFC4-6F175D3DCCD1}">
              <a14:hiddenFill xmlns:a14="http://schemas.microsoft.com/office/drawing/2010/main">
                <a:solidFill>
                  <a:srgbClr val="FFFFFF"/>
                </a:solidFill>
              </a14:hiddenFill>
            </a:ext>
          </a:extLst>
        </p:spPr>
      </p:pic>
      <p:pic>
        <p:nvPicPr>
          <p:cNvPr id="3080" name="Picture 8" descr="puppy-development-300x200.jpg"/>
          <p:cNvPicPr>
            <a:picLocks noChangeAspect="1" noChangeArrowheads="1"/>
          </p:cNvPicPr>
          <p:nvPr/>
        </p:nvPicPr>
        <p:blipFill rotWithShape="1">
          <a:blip r:embed="rId6">
            <a:extLst>
              <a:ext uri="{28A0092B-C50C-407E-A947-70E740481C1C}">
                <a14:useLocalDpi xmlns:a14="http://schemas.microsoft.com/office/drawing/2010/main" val="0"/>
              </a:ext>
            </a:extLst>
          </a:blip>
          <a:srcRect l="18286" r="12625"/>
          <a:stretch/>
        </p:blipFill>
        <p:spPr bwMode="auto">
          <a:xfrm>
            <a:off x="1004631" y="3729062"/>
            <a:ext cx="2936189" cy="2833222"/>
          </a:xfrm>
          <a:prstGeom prst="ellipse">
            <a:avLst/>
          </a:prstGeom>
          <a:noFill/>
          <a:extLst>
            <a:ext uri="{909E8E84-426E-40DD-AFC4-6F175D3DCCD1}">
              <a14:hiddenFill xmlns:a14="http://schemas.microsoft.com/office/drawing/2010/main">
                <a:solidFill>
                  <a:srgbClr val="FFFFFF"/>
                </a:solidFill>
              </a14:hiddenFill>
            </a:ext>
          </a:extLst>
        </p:spPr>
      </p:pic>
      <p:pic>
        <p:nvPicPr>
          <p:cNvPr id="3082" name="Picture 10" descr="cute mmouse.jpg"/>
          <p:cNvPicPr>
            <a:picLocks noChangeAspect="1" noChangeArrowheads="1"/>
          </p:cNvPicPr>
          <p:nvPr/>
        </p:nvPicPr>
        <p:blipFill rotWithShape="1">
          <a:blip r:embed="rId7">
            <a:extLst>
              <a:ext uri="{28A0092B-C50C-407E-A947-70E740481C1C}">
                <a14:useLocalDpi xmlns:a14="http://schemas.microsoft.com/office/drawing/2010/main" val="0"/>
              </a:ext>
            </a:extLst>
          </a:blip>
          <a:srcRect t="17858" b="8850"/>
          <a:stretch/>
        </p:blipFill>
        <p:spPr bwMode="auto">
          <a:xfrm>
            <a:off x="8527805" y="244849"/>
            <a:ext cx="2697916" cy="2967841"/>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descr="polar-bear-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606" t="-237" r="-642" b="10158"/>
          <a:stretch/>
        </p:blipFill>
        <p:spPr bwMode="auto">
          <a:xfrm>
            <a:off x="1022164" y="266921"/>
            <a:ext cx="2696095" cy="3190674"/>
          </a:xfrm>
          <a:prstGeom prst="ellipse">
            <a:avLst/>
          </a:prstGeom>
          <a:noFill/>
          <a:extLst>
            <a:ext uri="{909E8E84-426E-40DD-AFC4-6F175D3DCCD1}">
              <a14:hiddenFill xmlns:a14="http://schemas.microsoft.com/office/drawing/2010/main">
                <a:solidFill>
                  <a:srgbClr val="FFFFFF"/>
                </a:solidFill>
              </a14:hiddenFill>
            </a:ext>
          </a:extLst>
        </p:spPr>
      </p:pic>
      <p:pic>
        <p:nvPicPr>
          <p:cNvPr id="3086" name="Picture 14" descr="baby wolf and dog.jpg"/>
          <p:cNvPicPr>
            <a:picLocks noChangeAspect="1" noChangeArrowheads="1"/>
          </p:cNvPicPr>
          <p:nvPr/>
        </p:nvPicPr>
        <p:blipFill rotWithShape="1">
          <a:blip r:embed="rId9">
            <a:extLst>
              <a:ext uri="{28A0092B-C50C-407E-A947-70E740481C1C}">
                <a14:useLocalDpi xmlns:a14="http://schemas.microsoft.com/office/drawing/2010/main" val="0"/>
              </a:ext>
            </a:extLst>
          </a:blip>
          <a:srcRect l="5332" t="1" b="-609"/>
          <a:stretch/>
        </p:blipFill>
        <p:spPr bwMode="auto">
          <a:xfrm>
            <a:off x="4085973" y="340781"/>
            <a:ext cx="4096761" cy="273315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352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051768" y="1114056"/>
            <a:ext cx="4773168" cy="4572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Emotional</a:t>
            </a:r>
          </a:p>
          <a:p>
            <a:pPr algn="ctr"/>
            <a:r>
              <a:rPr lang="en-US" sz="5400" dirty="0"/>
              <a:t>Resilience</a:t>
            </a:r>
          </a:p>
        </p:txBody>
      </p:sp>
      <p:sp>
        <p:nvSpPr>
          <p:cNvPr id="3" name="TextBox 2"/>
          <p:cNvSpPr txBox="1"/>
          <p:nvPr/>
        </p:nvSpPr>
        <p:spPr>
          <a:xfrm>
            <a:off x="787914" y="3171509"/>
            <a:ext cx="38917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0" i="1" u="none" strike="noStrike" kern="0" cap="none" spc="0" normalizeH="0" baseline="0" noProof="0" dirty="0">
                <a:ln>
                  <a:noFill/>
                </a:ln>
                <a:solidFill>
                  <a:schemeClr val="accent3"/>
                </a:solidFill>
                <a:effectLst/>
                <a:uLnTx/>
                <a:uFillTx/>
                <a:latin typeface="Calibri Light" panose="020F0302020204030204" pitchFamily="34" charset="0"/>
                <a:ea typeface="PT Sans Narrow"/>
                <a:cs typeface="Calibri Light" panose="020F0302020204030204" pitchFamily="34" charset="0"/>
                <a:sym typeface="PT Sans Narrow"/>
              </a:rPr>
              <a:t>What else?</a:t>
            </a:r>
            <a:endParaRPr kumimoji="0" lang="en-US" sz="1800" b="0" i="1" u="none" strike="noStrike" kern="1200" cap="none" spc="0" normalizeH="0" baseline="0" noProof="0" dirty="0">
              <a:ln>
                <a:noFill/>
              </a:ln>
              <a:solidFill>
                <a:schemeClr val="accent3"/>
              </a:solidFill>
              <a:effectLst/>
              <a:uLnTx/>
              <a:uFillTx/>
              <a:latin typeface="Calibri" panose="020F0502020204030204"/>
            </a:endParaRPr>
          </a:p>
        </p:txBody>
      </p:sp>
      <p:sp>
        <p:nvSpPr>
          <p:cNvPr id="4" name="Shape 359"/>
          <p:cNvSpPr txBox="1"/>
          <p:nvPr/>
        </p:nvSpPr>
        <p:spPr>
          <a:xfrm>
            <a:off x="787914" y="4999761"/>
            <a:ext cx="6544988" cy="1277190"/>
          </a:xfrm>
          <a:prstGeom prst="rect">
            <a:avLst/>
          </a:prstGeom>
          <a:noFill/>
          <a:ln>
            <a:noFill/>
          </a:ln>
        </p:spPr>
        <p:txBody>
          <a:bodyPr wrap="square" lIns="121900" tIns="121900" rIns="121900" bIns="121900" anchor="t" anchorCtr="0">
            <a:noAutofit/>
          </a:bodyPr>
          <a:lstStyle/>
          <a:p>
            <a:pP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Do three small things each day that make you feel good. </a:t>
            </a:r>
          </a:p>
        </p:txBody>
      </p:sp>
      <p:sp>
        <p:nvSpPr>
          <p:cNvPr id="5" name="Shape 360"/>
          <p:cNvSpPr txBox="1"/>
          <p:nvPr/>
        </p:nvSpPr>
        <p:spPr>
          <a:xfrm>
            <a:off x="787914" y="3989878"/>
            <a:ext cx="4976037" cy="764800"/>
          </a:xfrm>
          <a:prstGeom prst="rect">
            <a:avLst/>
          </a:prstGeom>
          <a:noFill/>
          <a:ln>
            <a:noFill/>
          </a:ln>
        </p:spPr>
        <p:txBody>
          <a:bodyPr wrap="square" lIns="121900" tIns="121900" rIns="121900" bIns="121900" anchor="t" anchorCtr="0">
            <a:noAutofit/>
          </a:bodyPr>
          <a:lstStyle/>
          <a:p>
            <a:pP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Give yourself a hug.</a:t>
            </a:r>
          </a:p>
        </p:txBody>
      </p:sp>
      <p:sp>
        <p:nvSpPr>
          <p:cNvPr id="6" name="Shape 361"/>
          <p:cNvSpPr txBox="1"/>
          <p:nvPr/>
        </p:nvSpPr>
        <p:spPr>
          <a:xfrm>
            <a:off x="787914" y="258617"/>
            <a:ext cx="5908782" cy="1591600"/>
          </a:xfrm>
          <a:prstGeom prst="rect">
            <a:avLst/>
          </a:prstGeom>
          <a:noFill/>
          <a:ln>
            <a:noFill/>
          </a:ln>
        </p:spPr>
        <p:txBody>
          <a:bodyPr wrap="square" lIns="121900" tIns="121900" rIns="121900" bIns="121900" anchor="ctr" anchorCtr="0">
            <a:noAutofit/>
          </a:bodyPr>
          <a:lstStyle/>
          <a:p>
            <a:pPr defTabSz="1219170"/>
            <a:r>
              <a:rPr lang="en" sz="3200" kern="0" dirty="0">
                <a:solidFill>
                  <a:schemeClr val="accent3"/>
                </a:solidFill>
                <a:ea typeface="PT Sans Narrow"/>
                <a:cs typeface="PT Sans Narrow"/>
                <a:sym typeface="PT Sans Narrow"/>
              </a:rPr>
              <a:t>If you’re inside, find a window to look out of.</a:t>
            </a:r>
          </a:p>
        </p:txBody>
      </p:sp>
      <p:sp>
        <p:nvSpPr>
          <p:cNvPr id="7" name="Shape 362"/>
          <p:cNvSpPr txBox="1"/>
          <p:nvPr/>
        </p:nvSpPr>
        <p:spPr>
          <a:xfrm>
            <a:off x="787914" y="1699115"/>
            <a:ext cx="5891925" cy="1238800"/>
          </a:xfrm>
          <a:prstGeom prst="rect">
            <a:avLst/>
          </a:prstGeom>
          <a:noFill/>
          <a:ln>
            <a:noFill/>
          </a:ln>
        </p:spPr>
        <p:txBody>
          <a:bodyPr wrap="square" lIns="121900" tIns="121900" rIns="121900" bIns="121900" anchor="t" anchorCtr="0">
            <a:noAutofit/>
          </a:bodyPr>
          <a:lstStyle/>
          <a:p>
            <a:pPr defTabSz="1219170"/>
            <a:r>
              <a:rPr lang="en" sz="3200" kern="0" dirty="0">
                <a:solidFill>
                  <a:schemeClr val="accent3"/>
                </a:solidFill>
                <a:ea typeface="PT Sans Narrow"/>
                <a:cs typeface="PT Sans Narrow"/>
                <a:sym typeface="PT Sans Narrow"/>
              </a:rPr>
              <a:t>Watch a video that makes you laugh.</a:t>
            </a:r>
          </a:p>
        </p:txBody>
      </p:sp>
    </p:spTree>
    <p:extLst>
      <p:ext uri="{BB962C8B-B14F-4D97-AF65-F5344CB8AC3E}">
        <p14:creationId xmlns:p14="http://schemas.microsoft.com/office/powerpoint/2010/main" val="399412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Four</a:t>
            </a:r>
          </a:p>
        </p:txBody>
      </p:sp>
      <p:pic>
        <p:nvPicPr>
          <p:cNvPr id="4" name="Picture 3"/>
          <p:cNvPicPr>
            <a:picLocks noChangeAspect="1"/>
          </p:cNvPicPr>
          <p:nvPr/>
        </p:nvPicPr>
        <p:blipFill>
          <a:blip r:embed="rId3"/>
          <a:stretch>
            <a:fillRect/>
          </a:stretch>
        </p:blipFill>
        <p:spPr>
          <a:xfrm>
            <a:off x="838200" y="2215660"/>
            <a:ext cx="5703277" cy="4277458"/>
          </a:xfrm>
          <a:prstGeom prst="rect">
            <a:avLst/>
          </a:prstGeom>
        </p:spPr>
      </p:pic>
      <p:sp>
        <p:nvSpPr>
          <p:cNvPr id="5" name="TextBox 4"/>
          <p:cNvSpPr txBox="1"/>
          <p:nvPr/>
        </p:nvSpPr>
        <p:spPr>
          <a:xfrm>
            <a:off x="7422227" y="3261215"/>
            <a:ext cx="3741492" cy="1569660"/>
          </a:xfrm>
          <a:prstGeom prst="rect">
            <a:avLst/>
          </a:prstGeom>
          <a:noFill/>
        </p:spPr>
        <p:txBody>
          <a:bodyPr wrap="square" rtlCol="0">
            <a:spAutoFit/>
          </a:bodyPr>
          <a:lstStyle/>
          <a:p>
            <a:pPr algn="ctr"/>
            <a:r>
              <a:rPr lang="en-US" sz="3200" dirty="0">
                <a:solidFill>
                  <a:schemeClr val="accent3"/>
                </a:solidFill>
                <a:cs typeface="Calibri Light" panose="020F0302020204030204" pitchFamily="34" charset="0"/>
              </a:rPr>
              <a:t>Shake hands with someone else for 6 seconds. </a:t>
            </a:r>
          </a:p>
        </p:txBody>
      </p:sp>
    </p:spTree>
    <p:extLst>
      <p:ext uri="{BB962C8B-B14F-4D97-AF65-F5344CB8AC3E}">
        <p14:creationId xmlns:p14="http://schemas.microsoft.com/office/powerpoint/2010/main" val="39202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8837" y="882786"/>
            <a:ext cx="4773168" cy="4572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Social</a:t>
            </a:r>
          </a:p>
          <a:p>
            <a:pPr algn="ctr"/>
            <a:r>
              <a:rPr lang="en-US" sz="5400" dirty="0"/>
              <a:t>Resilience</a:t>
            </a:r>
          </a:p>
        </p:txBody>
      </p:sp>
      <p:sp>
        <p:nvSpPr>
          <p:cNvPr id="3" name="Shape 378"/>
          <p:cNvSpPr txBox="1"/>
          <p:nvPr/>
        </p:nvSpPr>
        <p:spPr>
          <a:xfrm>
            <a:off x="4162368" y="1247384"/>
            <a:ext cx="7075276" cy="1713600"/>
          </a:xfrm>
          <a:prstGeom prst="rect">
            <a:avLst/>
          </a:prstGeom>
          <a:noFill/>
          <a:ln>
            <a:noFill/>
          </a:ln>
        </p:spPr>
        <p:txBody>
          <a:bodyPr wrap="square" lIns="121900" tIns="121900" rIns="121900" bIns="121900" anchor="t" anchorCtr="0">
            <a:noAutofit/>
          </a:bodyPr>
          <a:lstStyle/>
          <a:p>
            <a:pPr algn="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Spend time with people who </a:t>
            </a:r>
          </a:p>
          <a:p>
            <a:pPr algn="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make you smile.  </a:t>
            </a:r>
          </a:p>
        </p:txBody>
      </p:sp>
      <p:sp>
        <p:nvSpPr>
          <p:cNvPr id="4" name="Shape 379"/>
          <p:cNvSpPr txBox="1"/>
          <p:nvPr/>
        </p:nvSpPr>
        <p:spPr>
          <a:xfrm>
            <a:off x="4162368" y="5144400"/>
            <a:ext cx="7075276" cy="1713600"/>
          </a:xfrm>
          <a:prstGeom prst="rect">
            <a:avLst/>
          </a:prstGeom>
          <a:noFill/>
          <a:ln>
            <a:noFill/>
          </a:ln>
        </p:spPr>
        <p:txBody>
          <a:bodyPr wrap="square" lIns="121900" tIns="121900" rIns="121900" bIns="121900" anchor="t" anchorCtr="0">
            <a:noAutofit/>
          </a:bodyPr>
          <a:lstStyle/>
          <a:p>
            <a:pPr algn="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Hang out with people who allow you </a:t>
            </a:r>
          </a:p>
          <a:p>
            <a:pPr algn="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to be yourself.  </a:t>
            </a:r>
          </a:p>
        </p:txBody>
      </p:sp>
      <p:sp>
        <p:nvSpPr>
          <p:cNvPr id="5" name="Shape 380"/>
          <p:cNvSpPr txBox="1"/>
          <p:nvPr/>
        </p:nvSpPr>
        <p:spPr>
          <a:xfrm>
            <a:off x="4162368" y="309786"/>
            <a:ext cx="7075276" cy="1146000"/>
          </a:xfrm>
          <a:prstGeom prst="rect">
            <a:avLst/>
          </a:prstGeom>
          <a:noFill/>
          <a:ln>
            <a:noFill/>
          </a:ln>
        </p:spPr>
        <p:txBody>
          <a:bodyPr wrap="square" lIns="121900" tIns="121900" rIns="121900" bIns="121900" anchor="t" anchorCtr="0">
            <a:noAutofit/>
          </a:bodyPr>
          <a:lstStyle/>
          <a:p>
            <a:pPr algn="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Be present and listen to your friends.</a:t>
            </a:r>
          </a:p>
        </p:txBody>
      </p:sp>
      <p:sp>
        <p:nvSpPr>
          <p:cNvPr id="6" name="Shape 381"/>
          <p:cNvSpPr txBox="1"/>
          <p:nvPr/>
        </p:nvSpPr>
        <p:spPr>
          <a:xfrm>
            <a:off x="4162368" y="3688789"/>
            <a:ext cx="7075276" cy="1668400"/>
          </a:xfrm>
          <a:prstGeom prst="rect">
            <a:avLst/>
          </a:prstGeom>
          <a:noFill/>
          <a:ln>
            <a:noFill/>
          </a:ln>
        </p:spPr>
        <p:txBody>
          <a:bodyPr wrap="square" lIns="121900" tIns="121900" rIns="121900" bIns="121900" anchor="t" anchorCtr="0">
            <a:noAutofit/>
          </a:bodyPr>
          <a:lstStyle/>
          <a:p>
            <a:pPr algn="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Say thank you to someone that </a:t>
            </a:r>
          </a:p>
          <a:p>
            <a:pPr algn="r" defTabSz="1219170"/>
            <a:r>
              <a:rPr lang="en" sz="3200" kern="0" dirty="0">
                <a:solidFill>
                  <a:schemeClr val="accent3"/>
                </a:solidFill>
                <a:latin typeface="Calibri Light" panose="020F0302020204030204" pitchFamily="34" charset="0"/>
                <a:ea typeface="PT Sans Narrow"/>
                <a:cs typeface="Calibri Light" panose="020F0302020204030204" pitchFamily="34" charset="0"/>
                <a:sym typeface="PT Sans Narrow"/>
              </a:rPr>
              <a:t>matters in your life. </a:t>
            </a:r>
          </a:p>
        </p:txBody>
      </p:sp>
      <p:sp>
        <p:nvSpPr>
          <p:cNvPr id="7" name="Shape 380"/>
          <p:cNvSpPr txBox="1"/>
          <p:nvPr/>
        </p:nvSpPr>
        <p:spPr>
          <a:xfrm>
            <a:off x="4162368" y="2780906"/>
            <a:ext cx="7075276" cy="1146000"/>
          </a:xfrm>
          <a:prstGeom prst="rect">
            <a:avLst/>
          </a:prstGeom>
          <a:noFill/>
          <a:ln>
            <a:noFill/>
          </a:ln>
        </p:spPr>
        <p:txBody>
          <a:bodyPr wrap="square" lIns="121900" tIns="121900" rIns="121900" bIns="121900" anchor="t" anchorCtr="0">
            <a:noAutofit/>
          </a:bodyPr>
          <a:lstStyle/>
          <a:p>
            <a:pPr algn="r" defTabSz="1219170"/>
            <a:r>
              <a:rPr lang="en" sz="3200" i="1" kern="0" dirty="0">
                <a:solidFill>
                  <a:schemeClr val="accent3"/>
                </a:solidFill>
                <a:latin typeface="Calibri Light" panose="020F0302020204030204" pitchFamily="34" charset="0"/>
                <a:ea typeface="PT Sans Narrow"/>
                <a:cs typeface="Calibri Light" panose="020F0302020204030204" pitchFamily="34" charset="0"/>
                <a:sym typeface="PT Sans Narrow"/>
              </a:rPr>
              <a:t>What else?</a:t>
            </a:r>
          </a:p>
        </p:txBody>
      </p:sp>
    </p:spTree>
    <p:extLst>
      <p:ext uri="{BB962C8B-B14F-4D97-AF65-F5344CB8AC3E}">
        <p14:creationId xmlns:p14="http://schemas.microsoft.com/office/powerpoint/2010/main" val="383351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humbs.dreamstime.com/z/brainstorm-template-bubbles-white-filled-shapes-which-can-be-used-any-color-background-58367492.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7517"/>
          <a:stretch/>
        </p:blipFill>
        <p:spPr bwMode="auto">
          <a:xfrm>
            <a:off x="4134678" y="243841"/>
            <a:ext cx="6813136" cy="6286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58407" y="2232929"/>
            <a:ext cx="2299027" cy="2308324"/>
          </a:xfrm>
          <a:prstGeom prst="rect">
            <a:avLst/>
          </a:prstGeom>
          <a:noFill/>
        </p:spPr>
        <p:txBody>
          <a:bodyPr wrap="none" lIns="91440" tIns="45720" rIns="91440" bIns="45720">
            <a:spAutoFit/>
          </a:bodyPr>
          <a:lstStyle/>
          <a:p>
            <a:pPr algn="ctr"/>
            <a:r>
              <a:rPr lang="en-US" sz="7200" b="1" cap="none" spc="0" dirty="0">
                <a:ln w="12700" cmpd="sng">
                  <a:solidFill>
                    <a:schemeClr val="accent4"/>
                  </a:solidFill>
                  <a:prstDash val="solid"/>
                </a:ln>
                <a:solidFill>
                  <a:schemeClr val="accent1"/>
                </a:solidFill>
                <a:effectLst/>
              </a:rPr>
              <a:t>MIND</a:t>
            </a:r>
          </a:p>
          <a:p>
            <a:pPr algn="ctr"/>
            <a:r>
              <a:rPr lang="en-US" sz="7200" b="1" dirty="0">
                <a:ln w="12700" cmpd="sng">
                  <a:solidFill>
                    <a:schemeClr val="accent4"/>
                  </a:solidFill>
                  <a:prstDash val="solid"/>
                </a:ln>
                <a:solidFill>
                  <a:schemeClr val="accent1"/>
                </a:solidFill>
              </a:rPr>
              <a:t>MAP</a:t>
            </a:r>
            <a:endParaRPr lang="en-US" sz="7200" b="1" cap="none" spc="0" dirty="0">
              <a:ln w="12700" cmpd="sng">
                <a:solidFill>
                  <a:schemeClr val="accent4"/>
                </a:solidFill>
                <a:prstDash val="solid"/>
              </a:ln>
              <a:solidFill>
                <a:schemeClr val="accent1"/>
              </a:solidFill>
              <a:effectLst/>
            </a:endParaRPr>
          </a:p>
        </p:txBody>
      </p:sp>
    </p:spTree>
    <p:extLst>
      <p:ext uri="{BB962C8B-B14F-4D97-AF65-F5344CB8AC3E}">
        <p14:creationId xmlns:p14="http://schemas.microsoft.com/office/powerpoint/2010/main" val="3172748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Now?</a:t>
            </a:r>
          </a:p>
        </p:txBody>
      </p:sp>
      <p:sp>
        <p:nvSpPr>
          <p:cNvPr id="3" name="Content Placeholder 2"/>
          <p:cNvSpPr>
            <a:spLocks noGrp="1"/>
          </p:cNvSpPr>
          <p:nvPr>
            <p:ph idx="1"/>
          </p:nvPr>
        </p:nvSpPr>
        <p:spPr>
          <a:xfrm>
            <a:off x="6858001" y="1755289"/>
            <a:ext cx="4895850" cy="4351338"/>
          </a:xfrm>
        </p:spPr>
        <p:txBody>
          <a:bodyPr/>
          <a:lstStyle/>
          <a:p>
            <a:pPr marL="0" indent="0">
              <a:buNone/>
            </a:pPr>
            <a:r>
              <a:rPr lang="en-US" b="1" dirty="0"/>
              <a:t>Remember:</a:t>
            </a:r>
          </a:p>
          <a:p>
            <a:r>
              <a:rPr lang="en-US" dirty="0"/>
              <a:t>Failure is a pathway to success</a:t>
            </a:r>
          </a:p>
          <a:p>
            <a:r>
              <a:rPr lang="en-US" dirty="0"/>
              <a:t>Power-ups build resilience</a:t>
            </a:r>
          </a:p>
          <a:p>
            <a:r>
              <a:rPr lang="en-US" dirty="0"/>
              <a:t>Reach out to people you trust and let be your teammates as you work toward your goals!</a:t>
            </a:r>
          </a:p>
          <a:p>
            <a:r>
              <a:rPr lang="en-US" dirty="0"/>
              <a:t>Never stop believing in your dreams! </a:t>
            </a:r>
          </a:p>
        </p:txBody>
      </p:sp>
      <p:pic>
        <p:nvPicPr>
          <p:cNvPr id="4" name="Picture 2" descr="Network, Rectangle, Rings, Networking, Comm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38" y="1905000"/>
            <a:ext cx="6580419" cy="438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75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25" y="4957222"/>
            <a:ext cx="10515600" cy="1325563"/>
          </a:xfrm>
        </p:spPr>
        <p:txBody>
          <a:bodyPr>
            <a:normAutofit/>
          </a:bodyPr>
          <a:lstStyle/>
          <a:p>
            <a:pPr algn="ctr"/>
            <a:r>
              <a:rPr lang="en" sz="3600" kern="0" dirty="0">
                <a:solidFill>
                  <a:schemeClr val="accent3"/>
                </a:solidFill>
                <a:latin typeface="Calibri Light" panose="020F0302020204030204" pitchFamily="34" charset="0"/>
                <a:ea typeface="PT Sans Narrow"/>
                <a:cs typeface="Calibri Light" panose="020F0302020204030204" pitchFamily="34" charset="0"/>
                <a:sym typeface="PT Sans Narrow"/>
              </a:rPr>
              <a:t>Failure is just opportunity in disguise. Never give up! </a:t>
            </a:r>
            <a:endParaRPr lang="en-US" dirty="0">
              <a:solidFill>
                <a:schemeClr val="accent3"/>
              </a:solidFill>
            </a:endParaRPr>
          </a:p>
        </p:txBody>
      </p:sp>
      <p:sp>
        <p:nvSpPr>
          <p:cNvPr id="9" name="Rectangle 8"/>
          <p:cNvSpPr/>
          <p:nvPr/>
        </p:nvSpPr>
        <p:spPr>
          <a:xfrm>
            <a:off x="292100" y="241300"/>
            <a:ext cx="11633200" cy="4494980"/>
          </a:xfrm>
          <a:prstGeom prst="rect">
            <a:avLst/>
          </a:prstGeom>
          <a:solidFill>
            <a:srgbClr val="4B7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395"/>
          <p:cNvSpPr txBox="1"/>
          <p:nvPr/>
        </p:nvSpPr>
        <p:spPr>
          <a:xfrm>
            <a:off x="2401700" y="597134"/>
            <a:ext cx="9352800" cy="4251200"/>
          </a:xfrm>
          <a:prstGeom prst="rect">
            <a:avLst/>
          </a:prstGeom>
          <a:noFill/>
          <a:ln>
            <a:noFill/>
          </a:ln>
        </p:spPr>
        <p:txBody>
          <a:bodyPr wrap="square" lIns="121900" tIns="121900" rIns="121900" bIns="121900" anchor="t" anchorCtr="0">
            <a:noAutofit/>
          </a:bodyPr>
          <a:lstStyle/>
          <a:p>
            <a:pPr defTabSz="1219170"/>
            <a:r>
              <a:rPr lang="en" sz="2800" kern="0" dirty="0">
                <a:solidFill>
                  <a:schemeClr val="bg2"/>
                </a:solidFill>
                <a:ea typeface="PT Sans Narrow"/>
                <a:cs typeface="Calibri Light" panose="020F0302020204030204" pitchFamily="34" charset="0"/>
                <a:sym typeface="PT Sans Narrow"/>
              </a:rPr>
              <a:t>If Howard Schultz gave up after being turned down by banks 242 times, there would be no Starbucks. </a:t>
            </a:r>
          </a:p>
          <a:p>
            <a:pPr defTabSz="1219170">
              <a:lnSpc>
                <a:spcPct val="115000"/>
              </a:lnSpc>
            </a:pPr>
            <a:endParaRPr sz="2800" kern="0" dirty="0">
              <a:solidFill>
                <a:schemeClr val="bg2"/>
              </a:solidFill>
              <a:ea typeface="PT Sans Narrow"/>
              <a:cs typeface="Calibri Light" panose="020F0302020204030204" pitchFamily="34" charset="0"/>
              <a:sym typeface="PT Sans Narrow"/>
            </a:endParaRPr>
          </a:p>
          <a:p>
            <a:pPr defTabSz="1219170"/>
            <a:r>
              <a:rPr lang="en" sz="2800" kern="0" dirty="0">
                <a:solidFill>
                  <a:schemeClr val="bg2"/>
                </a:solidFill>
                <a:ea typeface="PT Sans Narrow"/>
                <a:cs typeface="Calibri Light" panose="020F0302020204030204" pitchFamily="34" charset="0"/>
                <a:sym typeface="PT Sans Narrow"/>
              </a:rPr>
              <a:t>If Thomas Edison had stopped after 1,000 unsuccessful attempts, there would be no light-bulbs.</a:t>
            </a:r>
          </a:p>
          <a:p>
            <a:pPr defTabSz="1219170">
              <a:lnSpc>
                <a:spcPct val="115000"/>
              </a:lnSpc>
            </a:pPr>
            <a:endParaRPr sz="2800" kern="0" dirty="0">
              <a:solidFill>
                <a:schemeClr val="bg2"/>
              </a:solidFill>
              <a:ea typeface="PT Sans Narrow"/>
              <a:cs typeface="PT Sans Narrow"/>
              <a:sym typeface="PT Sans Narrow"/>
            </a:endParaRPr>
          </a:p>
          <a:p>
            <a:pPr defTabSz="1219170"/>
            <a:r>
              <a:rPr lang="en" sz="2800" kern="0" dirty="0">
                <a:solidFill>
                  <a:schemeClr val="bg2"/>
                </a:solidFill>
                <a:ea typeface="PT Sans Narrow"/>
                <a:cs typeface="Calibri Light" panose="020F0302020204030204" pitchFamily="34" charset="0"/>
                <a:sym typeface="PT Sans Narrow"/>
              </a:rPr>
              <a:t>If Walt Disney had quit too soon after his theme park concept was trashed 302 times, there would be no Disneyland.</a:t>
            </a:r>
          </a:p>
          <a:p>
            <a:pPr defTabSz="1219170"/>
            <a:endParaRPr sz="3200" kern="0" dirty="0">
              <a:solidFill>
                <a:srgbClr val="006473"/>
              </a:solidFill>
              <a:latin typeface="Calibri Light" panose="020F0302020204030204" pitchFamily="34" charset="0"/>
              <a:ea typeface="PT Sans Narrow"/>
              <a:cs typeface="Calibri Light" panose="020F0302020204030204" pitchFamily="34" charset="0"/>
              <a:sym typeface="PT Sans Narrow"/>
            </a:endParaRPr>
          </a:p>
          <a:p>
            <a:pPr defTabSz="1219170"/>
            <a:endParaRPr sz="3200" kern="0" dirty="0">
              <a:solidFill>
                <a:srgbClr val="000000"/>
              </a:solidFill>
              <a:latin typeface="PT Sans Narrow"/>
              <a:ea typeface="PT Sans Narrow"/>
              <a:cs typeface="PT Sans Narrow"/>
              <a:sym typeface="PT Sans Narrow"/>
            </a:endParaRPr>
          </a:p>
        </p:txBody>
      </p:sp>
      <p:sp>
        <p:nvSpPr>
          <p:cNvPr id="11" name="Oval 10"/>
          <p:cNvSpPr/>
          <p:nvPr/>
        </p:nvSpPr>
        <p:spPr>
          <a:xfrm>
            <a:off x="803868" y="539261"/>
            <a:ext cx="1101969" cy="1115367"/>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772878" y="513528"/>
            <a:ext cx="1161035" cy="1175137"/>
          </a:xfrm>
          <a:prstGeom prst="rect">
            <a:avLst/>
          </a:prstGeom>
        </p:spPr>
      </p:pic>
      <p:pic>
        <p:nvPicPr>
          <p:cNvPr id="13" name="Picture 2" descr="Image result for lightbulb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13828">
            <a:off x="791609" y="1945614"/>
            <a:ext cx="1123574" cy="11861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disne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17" y="3537091"/>
            <a:ext cx="1557562" cy="57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7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1424763"/>
            <a:ext cx="10336619" cy="4561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Sources</a:t>
            </a:r>
          </a:p>
        </p:txBody>
      </p:sp>
      <p:sp>
        <p:nvSpPr>
          <p:cNvPr id="3" name="TextBox 2"/>
          <p:cNvSpPr txBox="1"/>
          <p:nvPr/>
        </p:nvSpPr>
        <p:spPr>
          <a:xfrm>
            <a:off x="954593" y="1690688"/>
            <a:ext cx="1039920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Coyle, D. (2010). </a:t>
            </a:r>
            <a:r>
              <a:rPr lang="en-US" i="1" dirty="0"/>
              <a:t>The talent code: Greatness </a:t>
            </a:r>
            <a:r>
              <a:rPr lang="en-US" i="1" dirty="0" err="1"/>
              <a:t>isnt</a:t>
            </a:r>
            <a:r>
              <a:rPr lang="en-US" i="1" dirty="0"/>
              <a:t> born. Its grown</a:t>
            </a:r>
            <a:r>
              <a:rPr lang="en-US" dirty="0"/>
              <a:t>. London: Arrow.</a:t>
            </a:r>
          </a:p>
          <a:p>
            <a:pPr marL="285750" indent="-285750">
              <a:buFont typeface="Arial" panose="020B0604020202020204" pitchFamily="34" charset="0"/>
              <a:buChar char="•"/>
            </a:pPr>
            <a:r>
              <a:rPr lang="en-US" dirty="0" err="1"/>
              <a:t>McGonigal</a:t>
            </a:r>
            <a:r>
              <a:rPr lang="en-US" dirty="0"/>
              <a:t>, J. (2015). </a:t>
            </a:r>
            <a:r>
              <a:rPr lang="en-US" i="1" dirty="0" err="1"/>
              <a:t>SuperBetter</a:t>
            </a:r>
            <a:r>
              <a:rPr lang="en-US" i="1" dirty="0"/>
              <a:t>: A revolutionary approach to getting stronger, happier, braver and more resilient*</a:t>
            </a:r>
            <a:r>
              <a:rPr lang="en-US" dirty="0"/>
              <a:t>. Toronto, Ontario, Canada: Viking.</a:t>
            </a:r>
          </a:p>
          <a:p>
            <a:pPr marL="285750" indent="-285750">
              <a:buFont typeface="Arial" panose="020B0604020202020204" pitchFamily="34" charset="0"/>
              <a:buChar char="•"/>
            </a:pPr>
            <a:r>
              <a:rPr lang="en-US" dirty="0"/>
              <a:t>B. (2015, January 19). Navy Seal Admiral Shares Reasons to Make Bed Everyday. Retrieved from </a:t>
            </a:r>
            <a:r>
              <a:rPr lang="en-US" dirty="0">
                <a:hlinkClick r:id="rId2"/>
              </a:rPr>
              <a:t>https://www.youtube.com/watch?v=KgzLzbd-zT4</a:t>
            </a:r>
            <a:endParaRPr lang="en-US" dirty="0"/>
          </a:p>
          <a:p>
            <a:pPr marL="285750" indent="-285750">
              <a:buFont typeface="Arial" panose="020B0604020202020204" pitchFamily="34" charset="0"/>
              <a:buChar char="•"/>
            </a:pPr>
            <a:r>
              <a:rPr lang="en-US" dirty="0"/>
              <a:t>Wanderlust Worker. (</a:t>
            </a:r>
            <a:r>
              <a:rPr lang="en-US" dirty="0" err="1"/>
              <a:t>n.d.</a:t>
            </a:r>
            <a:r>
              <a:rPr lang="en-US" dirty="0"/>
              <a:t>). Retrieved from </a:t>
            </a:r>
            <a:r>
              <a:rPr lang="en-US" dirty="0">
                <a:hlinkClick r:id="rId3"/>
              </a:rPr>
              <a:t>https://www.wanderlustworker.com/48-famous-failures-who-will-inspire-you-to-achieve/</a:t>
            </a:r>
            <a:endParaRPr lang="en-US" dirty="0"/>
          </a:p>
          <a:p>
            <a:pPr marL="285750" indent="-285750">
              <a:buFont typeface="Arial" panose="020B0604020202020204" pitchFamily="34" charset="0"/>
              <a:buChar char="•"/>
            </a:pPr>
            <a:r>
              <a:rPr lang="en-US" dirty="0" err="1"/>
              <a:t>Tindera</a:t>
            </a:r>
            <a:r>
              <a:rPr lang="en-US" dirty="0"/>
              <a:t>, N. R. (2017, August 03). J.K. Rowling's Net Worth: $650 Million In 2017. Retrieved from </a:t>
            </a:r>
            <a:r>
              <a:rPr lang="en-US" dirty="0">
                <a:hlinkClick r:id="rId4"/>
              </a:rPr>
              <a:t>https://www.forbes.com/sites/natalierobehmed/2017/08/03/j-k-rowlings-net-worth-650-million-in-2017/#4812834f1f30</a:t>
            </a:r>
            <a:endParaRPr lang="en-US" dirty="0"/>
          </a:p>
          <a:p>
            <a:pPr marL="285750" indent="-285750">
              <a:buFont typeface="Arial" panose="020B0604020202020204" pitchFamily="34" charset="0"/>
              <a:buChar char="•"/>
            </a:pPr>
            <a:endParaRPr lang="en-US" dirty="0">
              <a:solidFill>
                <a:schemeClr val="accent1">
                  <a:lumMod val="50000"/>
                </a:schemeClr>
              </a:solidFill>
              <a:latin typeface="Calibri Light" panose="020F0302020204030204" pitchFamily="34" charset="0"/>
              <a:cs typeface="Calibri Light" panose="020F0302020204030204" pitchFamily="34" charset="0"/>
            </a:endParaRPr>
          </a:p>
          <a:p>
            <a:endParaRPr lang="en-US" dirty="0">
              <a:solidFill>
                <a:schemeClr val="accent1">
                  <a:lumMod val="50000"/>
                </a:schemeClr>
              </a:solidFill>
              <a:latin typeface="Calibri Light" panose="020F0302020204030204" pitchFamily="34" charset="0"/>
              <a:cs typeface="Calibri Light" panose="020F0302020204030204" pitchFamily="34" charset="0"/>
            </a:endParaRPr>
          </a:p>
          <a:p>
            <a:endParaRPr lang="en-US" dirty="0">
              <a:solidFill>
                <a:schemeClr val="accent1">
                  <a:lumMod val="50000"/>
                </a:schemeClr>
              </a:solidFill>
            </a:endParaRPr>
          </a:p>
        </p:txBody>
      </p:sp>
      <p:sp>
        <p:nvSpPr>
          <p:cNvPr id="4" name="TextBox 3"/>
          <p:cNvSpPr txBox="1"/>
          <p:nvPr/>
        </p:nvSpPr>
        <p:spPr>
          <a:xfrm>
            <a:off x="18646" y="6237853"/>
            <a:ext cx="11335154" cy="338554"/>
          </a:xfrm>
          <a:prstGeom prst="rect">
            <a:avLst/>
          </a:prstGeom>
          <a:noFill/>
        </p:spPr>
        <p:txBody>
          <a:bodyPr wrap="none" rtlCol="0">
            <a:spAutoFit/>
          </a:bodyPr>
          <a:lstStyle/>
          <a:p>
            <a:pPr algn="ctr"/>
            <a:r>
              <a:rPr lang="en-US" sz="800" dirty="0"/>
              <a:t>This was developed and funded in whole and or part, by grants from the Illinois Department of Human Services and Substance Abuse and Mental Health Services Administration. The views, opinions, and content of this publication are those of the authors and contributors, </a:t>
            </a:r>
          </a:p>
          <a:p>
            <a:pPr algn="ctr"/>
            <a:r>
              <a:rPr lang="en-US" sz="800" dirty="0"/>
              <a:t>and do not necessarily reflect the views, opinions, or policies of IDHS, SAMHSA, or HHS, and should not be construed as such.</a:t>
            </a:r>
          </a:p>
        </p:txBody>
      </p:sp>
    </p:spTree>
    <p:extLst>
      <p:ext uri="{BB962C8B-B14F-4D97-AF65-F5344CB8AC3E}">
        <p14:creationId xmlns:p14="http://schemas.microsoft.com/office/powerpoint/2010/main" val="3462700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581670"/>
          </a:xfrm>
          <a:prstGeom prst="rect">
            <a:avLst/>
          </a:prstGeom>
        </p:spPr>
      </p:pic>
    </p:spTree>
    <p:extLst>
      <p:ext uri="{BB962C8B-B14F-4D97-AF65-F5344CB8AC3E}">
        <p14:creationId xmlns:p14="http://schemas.microsoft.com/office/powerpoint/2010/main" val="111593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444" y="361500"/>
            <a:ext cx="3344283" cy="2229883"/>
          </a:xfrm>
          <a:prstGeom prst="rect">
            <a:avLst/>
          </a:prstGeom>
          <a:ln w="1905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121" y="361500"/>
            <a:ext cx="3344824" cy="2229883"/>
          </a:xfrm>
          <a:prstGeom prst="rect">
            <a:avLst/>
          </a:prstGeom>
          <a:ln w="19050">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443" y="3731120"/>
            <a:ext cx="3344283" cy="2497761"/>
          </a:xfrm>
          <a:prstGeom prst="rect">
            <a:avLst/>
          </a:prstGeom>
          <a:ln w="19050">
            <a:solidFill>
              <a:schemeClr val="tx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0121" y="3645353"/>
            <a:ext cx="3344824" cy="2583528"/>
          </a:xfrm>
          <a:prstGeom prst="rect">
            <a:avLst/>
          </a:prstGeom>
          <a:ln w="19050">
            <a:solidFill>
              <a:schemeClr val="tx2"/>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5464" y="1923009"/>
            <a:ext cx="4400461" cy="2310242"/>
          </a:xfrm>
          <a:prstGeom prst="rect">
            <a:avLst/>
          </a:prstGeom>
          <a:ln w="76200">
            <a:solidFill>
              <a:schemeClr val="tx2"/>
            </a:solidFill>
          </a:ln>
        </p:spPr>
      </p:pic>
    </p:spTree>
    <p:extLst>
      <p:ext uri="{BB962C8B-B14F-4D97-AF65-F5344CB8AC3E}">
        <p14:creationId xmlns:p14="http://schemas.microsoft.com/office/powerpoint/2010/main" val="157524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7659" y="72479"/>
            <a:ext cx="6477995" cy="769441"/>
          </a:xfrm>
          <a:prstGeom prst="rect">
            <a:avLst/>
          </a:prstGeom>
          <a:noFill/>
        </p:spPr>
        <p:txBody>
          <a:bodyPr wrap="square" rtlCol="0">
            <a:spAutoFit/>
          </a:bodyPr>
          <a:lstStyle/>
          <a:p>
            <a:pPr algn="ctr"/>
            <a:r>
              <a:rPr lang="en-US" sz="4400" b="1" dirty="0">
                <a:latin typeface="+mj-lt"/>
              </a:rPr>
              <a:t>The Road to Success</a:t>
            </a:r>
            <a:endParaRPr lang="en-US" b="1" dirty="0">
              <a:latin typeface="+mj-lt"/>
            </a:endParaRPr>
          </a:p>
        </p:txBody>
      </p:sp>
      <p:sp>
        <p:nvSpPr>
          <p:cNvPr id="3" name="TextBox 2"/>
          <p:cNvSpPr txBox="1"/>
          <p:nvPr/>
        </p:nvSpPr>
        <p:spPr>
          <a:xfrm>
            <a:off x="5424854" y="5829303"/>
            <a:ext cx="4501661" cy="523220"/>
          </a:xfrm>
          <a:prstGeom prst="rect">
            <a:avLst/>
          </a:prstGeom>
          <a:noFill/>
        </p:spPr>
        <p:txBody>
          <a:bodyPr wrap="square" rtlCol="0">
            <a:spAutoFit/>
          </a:bodyPr>
          <a:lstStyle/>
          <a:p>
            <a:r>
              <a:rPr lang="en-US" sz="2800" dirty="0">
                <a:solidFill>
                  <a:schemeClr val="tx1">
                    <a:lumMod val="50000"/>
                  </a:schemeClr>
                </a:solidFill>
              </a:rPr>
              <a:t>Perception 	vs. 	Reality</a:t>
            </a:r>
          </a:p>
        </p:txBody>
      </p:sp>
      <p:sp>
        <p:nvSpPr>
          <p:cNvPr id="4" name="Shape 190"/>
          <p:cNvSpPr txBox="1">
            <a:spLocks/>
          </p:cNvSpPr>
          <p:nvPr/>
        </p:nvSpPr>
        <p:spPr>
          <a:xfrm>
            <a:off x="856951" y="1389185"/>
            <a:ext cx="3932237" cy="3811588"/>
          </a:xfrm>
          <a:prstGeom prst="rect">
            <a:avLst/>
          </a:prstGeom>
          <a:solidFill>
            <a:srgbClr val="FFFFFF">
              <a:alpha val="30196"/>
            </a:srgbClr>
          </a:solidFill>
        </p:spPr>
        <p:txBody>
          <a:bodyPr vert="horz" wrap="square" lIns="121900" tIns="121900" rIns="121900" bIns="1219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 sz="4800" dirty="0">
                <a:solidFill>
                  <a:schemeClr val="accent1"/>
                </a:solidFill>
                <a:latin typeface="+mj-lt"/>
              </a:rPr>
              <a:t>Failure does not mean the end of the road.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003" b="21025"/>
          <a:stretch/>
        </p:blipFill>
        <p:spPr>
          <a:xfrm>
            <a:off x="4913440" y="990163"/>
            <a:ext cx="8257032" cy="4839140"/>
          </a:xfrm>
          <a:prstGeom prst="rect">
            <a:avLst/>
          </a:prstGeom>
        </p:spPr>
      </p:pic>
    </p:spTree>
    <p:extLst>
      <p:ext uri="{BB962C8B-B14F-4D97-AF65-F5344CB8AC3E}">
        <p14:creationId xmlns:p14="http://schemas.microsoft.com/office/powerpoint/2010/main" val="41886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UZb2NOHPA2A"/>
          <p:cNvPicPr>
            <a:picLocks noRot="1" noChangeAspect="1"/>
          </p:cNvPicPr>
          <p:nvPr>
            <a:videoFile r:link="rId1"/>
          </p:nvPr>
        </p:nvPicPr>
        <p:blipFill>
          <a:blip r:embed="rId4"/>
          <a:stretch>
            <a:fillRect/>
          </a:stretch>
        </p:blipFill>
        <p:spPr>
          <a:xfrm>
            <a:off x="1085850" y="-7969"/>
            <a:ext cx="10001250" cy="6865969"/>
          </a:xfrm>
          <a:prstGeom prst="rect">
            <a:avLst/>
          </a:prstGeom>
        </p:spPr>
      </p:pic>
    </p:spTree>
    <p:extLst>
      <p:ext uri="{BB962C8B-B14F-4D97-AF65-F5344CB8AC3E}">
        <p14:creationId xmlns:p14="http://schemas.microsoft.com/office/powerpoint/2010/main" val="290656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1703">
            <a:off x="5066702" y="732524"/>
            <a:ext cx="1880119" cy="27248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9649">
            <a:off x="955374" y="743056"/>
            <a:ext cx="2276538" cy="22910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4662">
            <a:off x="7015235" y="704024"/>
            <a:ext cx="1817221" cy="242927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7007" y="702091"/>
            <a:ext cx="1622090" cy="243313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5700">
            <a:off x="1167047" y="3062164"/>
            <a:ext cx="1730459" cy="2613487"/>
          </a:xfrm>
          <a:prstGeom prst="rect">
            <a:avLst/>
          </a:prstGeom>
        </p:spPr>
      </p:pic>
      <p:pic>
        <p:nvPicPr>
          <p:cNvPr id="10" name="Picture 2" descr="https://lh6.googleusercontent.com/Y_m8dJXZuV2yURKFph0C_4JL4sqeSg6T_JE_i7NZsawgNIlmQwv5X1dA1z12ay1xrn7BOGg5MZUUkd1uibuR8fsZoguPvSIiD4Es6IuzkLGj4DGUU4UrDVB5QaLKVOUYasEbymJUtI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5011">
            <a:off x="8887645" y="557381"/>
            <a:ext cx="1834897" cy="2573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8698" y="3177316"/>
            <a:ext cx="2201301" cy="229302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80992">
            <a:off x="7363148" y="3164365"/>
            <a:ext cx="1739327" cy="2318924"/>
          </a:xfrm>
          <a:prstGeom prst="rect">
            <a:avLst/>
          </a:prstGeom>
        </p:spPr>
      </p:pic>
      <p:pic>
        <p:nvPicPr>
          <p:cNvPr id="13" name="Picture 4" descr="https://lh6.googleusercontent.com/ZF-yUDTSVkDeL2G61awwsUgz_VgOZJGI1QroMuZAo9BgAcQqge2XA3Md_st9BOU1MGomMLrHpOpge9TKF4x1qboMIkDoX9CjNO27xTbz_weqMRvuwhpxeTPmUcO1nrrGfiWfSlMFGu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6364">
            <a:off x="9270555" y="3257912"/>
            <a:ext cx="1799811" cy="22219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9/97/Beyonce.jpg"/>
          <p:cNvPicPr>
            <a:picLocks noChangeAspect="1" noChangeArrowheads="1"/>
          </p:cNvPicPr>
          <p:nvPr/>
        </p:nvPicPr>
        <p:blipFill rotWithShape="1">
          <a:blip r:embed="rId12">
            <a:extLst>
              <a:ext uri="{28A0092B-C50C-407E-A947-70E740481C1C}">
                <a14:useLocalDpi xmlns:a14="http://schemas.microsoft.com/office/drawing/2010/main" val="0"/>
              </a:ext>
            </a:extLst>
          </a:blip>
          <a:srcRect b="24315"/>
          <a:stretch/>
        </p:blipFill>
        <p:spPr bwMode="auto">
          <a:xfrm rot="21351130">
            <a:off x="2871160" y="3069967"/>
            <a:ext cx="2373234" cy="259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5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additive="base">
                                        <p:cTn id="45" dur="500" fill="hold"/>
                                        <p:tgtEl>
                                          <p:spTgt spid="1026"/>
                                        </p:tgtEl>
                                        <p:attrNameLst>
                                          <p:attrName>ppt_x</p:attrName>
                                        </p:attrNameLst>
                                      </p:cBhvr>
                                      <p:tavLst>
                                        <p:tav tm="0">
                                          <p:val>
                                            <p:strVal val="1+#ppt_w/2"/>
                                          </p:val>
                                        </p:tav>
                                        <p:tav tm="100000">
                                          <p:val>
                                            <p:strVal val="#ppt_x"/>
                                          </p:val>
                                        </p:tav>
                                      </p:tavLst>
                                    </p:anim>
                                    <p:anim calcmode="lin" valueType="num">
                                      <p:cBhvr additive="base">
                                        <p:cTn id="4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291020" cy="6858000"/>
          </a:xfrm>
          <a:prstGeom prst="rect">
            <a:avLst/>
          </a:prstGeom>
        </p:spPr>
      </p:pic>
      <p:sp>
        <p:nvSpPr>
          <p:cNvPr id="3" name="TextBox 2"/>
          <p:cNvSpPr txBox="1"/>
          <p:nvPr/>
        </p:nvSpPr>
        <p:spPr>
          <a:xfrm>
            <a:off x="4554320" y="226183"/>
            <a:ext cx="5588000" cy="4278094"/>
          </a:xfrm>
          <a:prstGeom prst="rect">
            <a:avLst/>
          </a:prstGeom>
          <a:noFill/>
        </p:spPr>
        <p:txBody>
          <a:bodyPr wrap="square" rtlCol="0">
            <a:spAutoFit/>
          </a:bodyPr>
          <a:lstStyle/>
          <a:p>
            <a:pPr lvl="0"/>
            <a:r>
              <a:rPr lang="en-US" sz="3200" spc="-150" dirty="0">
                <a:cs typeface="Calibri" panose="020F0502020204030204" pitchFamily="34" charset="0"/>
              </a:rPr>
              <a:t>If you’re trying to achieve, there will be roadblocks. I’ve had them; everybody has had them. But obstacles don’t have to stop you. If you run into a wall, don’t turn around and give up. Figure out how to climb it, go through it, or work around it. </a:t>
            </a:r>
          </a:p>
          <a:p>
            <a:pPr lvl="0"/>
            <a:endParaRPr lang="en-US" sz="2400" dirty="0">
              <a:latin typeface="Calibri" panose="020F0502020204030204" pitchFamily="34" charset="0"/>
              <a:cs typeface="Calibri" panose="020F0502020204030204" pitchFamily="34" charset="0"/>
            </a:endParaRPr>
          </a:p>
          <a:p>
            <a:pPr lvl="0" algn="r"/>
            <a:r>
              <a:rPr lang="en-US" sz="2400" dirty="0">
                <a:latin typeface="Calibri" panose="020F0502020204030204" pitchFamily="34" charset="0"/>
                <a:cs typeface="Calibri" panose="020F0502020204030204" pitchFamily="34" charset="0"/>
              </a:rPr>
              <a:t>- Michael Jordan </a:t>
            </a:r>
          </a:p>
        </p:txBody>
      </p:sp>
    </p:spTree>
    <p:extLst>
      <p:ext uri="{BB962C8B-B14F-4D97-AF65-F5344CB8AC3E}">
        <p14:creationId xmlns:p14="http://schemas.microsoft.com/office/powerpoint/2010/main" val="291534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7526215" cy="6865273"/>
          </a:xfrm>
          <a:prstGeom prst="rect">
            <a:avLst/>
          </a:prstGeom>
        </p:spPr>
      </p:pic>
      <p:sp>
        <p:nvSpPr>
          <p:cNvPr id="3" name="Rectangle 2"/>
          <p:cNvSpPr/>
          <p:nvPr/>
        </p:nvSpPr>
        <p:spPr>
          <a:xfrm>
            <a:off x="6045200" y="541217"/>
            <a:ext cx="6146800" cy="4975663"/>
          </a:xfrm>
          <a:prstGeom prst="rect">
            <a:avLst/>
          </a:prstGeom>
          <a:solidFill>
            <a:srgbClr val="4B7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76"/>
          <p:cNvSpPr txBox="1"/>
          <p:nvPr/>
        </p:nvSpPr>
        <p:spPr>
          <a:xfrm>
            <a:off x="6251137" y="620942"/>
            <a:ext cx="5782093" cy="3977953"/>
          </a:xfrm>
          <a:prstGeom prst="rect">
            <a:avLst/>
          </a:prstGeom>
          <a:noFill/>
          <a:ln>
            <a:noFill/>
          </a:ln>
        </p:spPr>
        <p:txBody>
          <a:bodyPr wrap="square" lIns="121900" tIns="121900" rIns="121900" bIns="121900" anchor="t" anchorCtr="0">
            <a:noAutofit/>
          </a:bodyPr>
          <a:lstStyle/>
          <a:p>
            <a:pPr defTabSz="1219170"/>
            <a:r>
              <a:rPr lang="en" sz="3200" kern="0" spc="-150" dirty="0">
                <a:solidFill>
                  <a:schemeClr val="bg1"/>
                </a:solidFill>
                <a:latin typeface="Calibri Light" panose="020F0302020204030204" pitchFamily="34" charset="0"/>
                <a:cs typeface="Calibri Light" panose="020F0302020204030204" pitchFamily="34" charset="0"/>
                <a:sym typeface="Arial"/>
              </a:rPr>
              <a:t>Getting fired from Apple was the best thing that could have ever happened to me. The heaviness of being successful was replaced by the lightness of being a beginner again, less sure about everything. It freed me to enter one of the most creative periods of my life.</a:t>
            </a:r>
          </a:p>
          <a:p>
            <a:pPr defTabSz="1219170"/>
            <a:endParaRPr lang="en" sz="4267" kern="0" dirty="0">
              <a:solidFill>
                <a:srgbClr val="000000"/>
              </a:solidFill>
              <a:latin typeface="PT Sans Narrow" panose="020B0604020202020204" charset="0"/>
              <a:ea typeface="PT Sans Narrow"/>
              <a:cs typeface="PT Sans Narrow"/>
              <a:sym typeface="PT Sans Narrow"/>
            </a:endParaRPr>
          </a:p>
        </p:txBody>
      </p:sp>
      <p:sp>
        <p:nvSpPr>
          <p:cNvPr id="5" name="Shape 277"/>
          <p:cNvSpPr txBox="1"/>
          <p:nvPr/>
        </p:nvSpPr>
        <p:spPr>
          <a:xfrm>
            <a:off x="8980830" y="4678621"/>
            <a:ext cx="3052400" cy="656800"/>
          </a:xfrm>
          <a:prstGeom prst="rect">
            <a:avLst/>
          </a:prstGeom>
          <a:noFill/>
          <a:ln>
            <a:noFill/>
          </a:ln>
        </p:spPr>
        <p:txBody>
          <a:bodyPr wrap="square" lIns="121900" tIns="121900" rIns="121900" bIns="121900" anchor="t" anchorCtr="0">
            <a:noAutofit/>
          </a:bodyPr>
          <a:lstStyle/>
          <a:p>
            <a:pPr marL="101598" algn="r" defTabSz="1219170">
              <a:buSzPct val="100000"/>
            </a:pPr>
            <a:r>
              <a:rPr lang="en" sz="2800" kern="0" dirty="0">
                <a:solidFill>
                  <a:schemeClr val="bg1"/>
                </a:solidFill>
                <a:ea typeface="PT Sans Narrow"/>
                <a:cs typeface="Calibri Light" panose="020F0302020204030204" pitchFamily="34" charset="0"/>
                <a:sym typeface="PT Sans Narrow"/>
              </a:rPr>
              <a:t>- Steve Jobs</a:t>
            </a:r>
          </a:p>
        </p:txBody>
      </p:sp>
    </p:spTree>
    <p:extLst>
      <p:ext uri="{BB962C8B-B14F-4D97-AF65-F5344CB8AC3E}">
        <p14:creationId xmlns:p14="http://schemas.microsoft.com/office/powerpoint/2010/main" val="2244979870"/>
      </p:ext>
    </p:extLst>
  </p:cSld>
  <p:clrMapOvr>
    <a:masterClrMapping/>
  </p:clrMapOvr>
</p:sld>
</file>

<file path=ppt/theme/theme1.xml><?xml version="1.0" encoding="utf-8"?>
<a:theme xmlns:a="http://schemas.openxmlformats.org/drawingml/2006/main" name="White Background HPP Theme">
  <a:themeElements>
    <a:clrScheme name="Human Performance Project">
      <a:dk1>
        <a:srgbClr val="153959"/>
      </a:dk1>
      <a:lt1>
        <a:sysClr val="window" lastClr="FFFFFF"/>
      </a:lt1>
      <a:dk2>
        <a:srgbClr val="1F517F"/>
      </a:dk2>
      <a:lt2>
        <a:srgbClr val="DCF2F4"/>
      </a:lt2>
      <a:accent1>
        <a:srgbClr val="0095AD"/>
      </a:accent1>
      <a:accent2>
        <a:srgbClr val="4EB5C4"/>
      </a:accent2>
      <a:accent3>
        <a:srgbClr val="153959"/>
      </a:accent3>
      <a:accent4>
        <a:srgbClr val="1F517F"/>
      </a:accent4>
      <a:accent5>
        <a:srgbClr val="4B708A"/>
      </a:accent5>
      <a:accent6>
        <a:srgbClr val="A4DBE2"/>
      </a:accent6>
      <a:hlink>
        <a:srgbClr val="BDFFFD"/>
      </a:hlink>
      <a:folHlink>
        <a:srgbClr val="D6EDF2"/>
      </a:folHlink>
    </a:clrScheme>
    <a:fontScheme name="Human Performance Project">
      <a:majorFont>
        <a:latin typeface="Cambria"/>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C952A468-43D5-4F7D-B6A8-CE336D0A3FFD}" vid="{5F6918D2-DD52-416D-B24F-C264E9D390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CDCCD63326D64DB5D1A0924D0DB55A" ma:contentTypeVersion="12" ma:contentTypeDescription="Create a new document." ma:contentTypeScope="" ma:versionID="3c7184d35e44e2d24588b5eb5ffedbcb">
  <xsd:schema xmlns:xsd="http://www.w3.org/2001/XMLSchema" xmlns:xs="http://www.w3.org/2001/XMLSchema" xmlns:p="http://schemas.microsoft.com/office/2006/metadata/properties" xmlns:ns2="50398ab5-fd93-4037-be25-b53a66ef6db4" xmlns:ns3="6895ab1b-e75c-4f79-b0a1-1eee0a3226be" targetNamespace="http://schemas.microsoft.com/office/2006/metadata/properties" ma:root="true" ma:fieldsID="668635a197d1bcffcc4cc881db1074c0" ns2:_="" ns3:_="">
    <xsd:import namespace="50398ab5-fd93-4037-be25-b53a66ef6db4"/>
    <xsd:import namespace="6895ab1b-e75c-4f79-b0a1-1eee0a3226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98ab5-fd93-4037-be25-b53a66ef6d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95ab1b-e75c-4f79-b0a1-1eee0a3226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76056C-DFAA-4B51-B197-00470B436E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398ab5-fd93-4037-be25-b53a66ef6db4"/>
    <ds:schemaRef ds:uri="6895ab1b-e75c-4f79-b0a1-1eee0a3226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550279-35C2-4BC5-9A87-987D1C6EDB1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113A86E-11F9-4F64-892E-33C4178545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White HPP Background Template.Triangles</Template>
  <TotalTime>3028</TotalTime>
  <Words>4402</Words>
  <Application>Microsoft Office PowerPoint</Application>
  <PresentationFormat>Widescreen</PresentationFormat>
  <Paragraphs>313</Paragraphs>
  <Slides>27</Slides>
  <Notes>24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Cambria</vt:lpstr>
      <vt:lpstr>PT Sans Narrow</vt:lpstr>
      <vt:lpstr>Tw Cen MT Condensed Extra Bold</vt:lpstr>
      <vt:lpstr>White Background HPP Theme</vt:lpstr>
      <vt:lpstr>Why Failure Matters</vt:lpstr>
      <vt:lpstr>Training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vt:lpstr>
      <vt:lpstr>Four Types of Resilience</vt:lpstr>
      <vt:lpstr>Activity One</vt:lpstr>
      <vt:lpstr>PowerPoint Presentation</vt:lpstr>
      <vt:lpstr>Activity Two</vt:lpstr>
      <vt:lpstr>PowerPoint Presentation</vt:lpstr>
      <vt:lpstr>PowerPoint Presentation</vt:lpstr>
      <vt:lpstr>Activity Three</vt:lpstr>
      <vt:lpstr>PowerPoint Presentation</vt:lpstr>
      <vt:lpstr>PowerPoint Presentation</vt:lpstr>
      <vt:lpstr>Activity Four</vt:lpstr>
      <vt:lpstr>PowerPoint Presentation</vt:lpstr>
      <vt:lpstr>PowerPoint Presentation</vt:lpstr>
      <vt:lpstr>What Now?</vt:lpstr>
      <vt:lpstr>Failure is just opportunity in disguise. Never give up! </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1| White 1| White 1|  White 1| White 1|</dc:title>
  <dc:creator>Fiedler, Hannah</dc:creator>
  <cp:lastModifiedBy>Klingler, Kaira</cp:lastModifiedBy>
  <cp:revision>70</cp:revision>
  <dcterms:created xsi:type="dcterms:W3CDTF">2018-06-14T14:31:00Z</dcterms:created>
  <dcterms:modified xsi:type="dcterms:W3CDTF">2021-04-19T20:47:33Z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0x0101000ACDCCD63326D64DB5D1A0924D0DB55A</vt:lpwstr>
  </property>
  <property fmtid="{D5CDD505-2E9C-101B-9397-08002B2CF9AE}" pid="3" name="Order">
    <vt:r8>2292600</vt:r8>
  </property>
</Properties>
</file>